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652" r:id="rId3"/>
    <p:sldId id="674" r:id="rId4"/>
    <p:sldId id="669" r:id="rId5"/>
    <p:sldId id="675" r:id="rId6"/>
    <p:sldId id="679" r:id="rId7"/>
    <p:sldId id="676" r:id="rId8"/>
    <p:sldId id="670" r:id="rId9"/>
    <p:sldId id="671" r:id="rId10"/>
    <p:sldId id="677" r:id="rId11"/>
    <p:sldId id="680" r:id="rId12"/>
    <p:sldId id="678" r:id="rId13"/>
    <p:sldId id="672" r:id="rId14"/>
    <p:sldId id="653" r:id="rId15"/>
    <p:sldId id="563" r:id="rId16"/>
    <p:sldId id="682" r:id="rId17"/>
    <p:sldId id="681" r:id="rId18"/>
    <p:sldId id="66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03-Sep-24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03-Sep-24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3.emf"/><Relationship Id="rId7" Type="http://schemas.openxmlformats.org/officeDocument/2006/relationships/image" Target="../media/image5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MODEL KADROVSKE BAZE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767" y="76200"/>
            <a:ext cx="9170466" cy="491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28650" lvl="2" indent="0">
              <a:spcBef>
                <a:spcPts val="0"/>
              </a:spcBef>
              <a:buClrTx/>
              <a:buSzPct val="80000"/>
              <a:buNone/>
            </a:pPr>
            <a:endParaRPr lang="sr-Latn-RS" sz="900" b="1" i="1" dirty="0">
              <a:latin typeface="Corbel" pitchFamily="34" charset="0"/>
            </a:endParaRPr>
          </a:p>
          <a:p>
            <a:pPr marL="6286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i="1" dirty="0">
                <a:solidFill>
                  <a:srgbClr val="C00000"/>
                </a:solidFill>
                <a:latin typeface="Corbel" pitchFamily="34" charset="0"/>
              </a:rPr>
              <a:t>Stepen kreativnosti  </a:t>
            </a:r>
            <a:r>
              <a:rPr lang="sr-Latn-RS" dirty="0">
                <a:solidFill>
                  <a:srgbClr val="C00000"/>
                </a:solidFill>
                <a:latin typeface="Corbel" pitchFamily="34" charset="0"/>
              </a:rPr>
              <a:t>(</a:t>
            </a:r>
            <a:r>
              <a:rPr lang="sr-Latn-CS" dirty="0">
                <a:solidFill>
                  <a:srgbClr val="C00000"/>
                </a:solidFill>
              </a:rPr>
              <a:t>način i kvalitet obavljanja svakodnevnog posla na radnoj poziciji)</a:t>
            </a:r>
          </a:p>
          <a:p>
            <a:pPr marL="628650" lvl="2" indent="0">
              <a:spcBef>
                <a:spcPts val="0"/>
              </a:spcBef>
              <a:buClrTx/>
              <a:buSzPct val="80000"/>
              <a:buNone/>
            </a:pPr>
            <a:endParaRPr lang="sr-Latn-CS" sz="1100" dirty="0">
              <a:latin typeface="Corbel" pitchFamily="34" charset="0"/>
            </a:endParaRPr>
          </a:p>
          <a:p>
            <a:pPr marL="628650" lvl="2" indent="0">
              <a:spcBef>
                <a:spcPts val="0"/>
              </a:spcBef>
              <a:buClrTx/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 hangingPunct="0">
              <a:buClrTx/>
              <a:buFont typeface="Wingdings" pitchFamily="2" charset="2"/>
              <a:buChar char="§"/>
            </a:pPr>
            <a:r>
              <a:rPr lang="sr-Latn-RS" sz="2400" i="1" u="sng" dirty="0"/>
              <a:t>Mehanički rad</a:t>
            </a:r>
            <a:endParaRPr lang="en-US" sz="2400" b="1" dirty="0"/>
          </a:p>
          <a:p>
            <a:pPr marL="447675" indent="0" algn="just">
              <a:buNone/>
            </a:pPr>
            <a:r>
              <a:rPr lang="hr-HR" sz="2200" dirty="0"/>
              <a:t>Prilikom mehaničkog rada izvršilac obavlja posao po standardima definisanim vrstom alata i/ili tehnike koji se upotrebljavaju u tehnološkom procesu ili detaljnom naredbom nadređenog  u procesu. </a:t>
            </a:r>
            <a:endParaRPr lang="en-US" sz="2200" dirty="0"/>
          </a:p>
          <a:p>
            <a:pPr marL="447675" indent="0">
              <a:buNone/>
            </a:pPr>
            <a:r>
              <a:rPr lang="hr-HR" sz="2200" b="1" i="1" dirty="0">
                <a:solidFill>
                  <a:srgbClr val="C00000"/>
                </a:solidFill>
              </a:rPr>
              <a:t>Provera</a:t>
            </a:r>
            <a:r>
              <a:rPr lang="hr-HR" sz="2200" b="1" i="1" dirty="0"/>
              <a:t>:</a:t>
            </a:r>
            <a:r>
              <a:rPr lang="hr-HR" sz="2200" i="1" dirty="0"/>
              <a:t> da li je posao koji obavlja </a:t>
            </a:r>
            <a:r>
              <a:rPr lang="hr-HR" sz="2200" i="1" u="sng" dirty="0"/>
              <a:t>potrebno</a:t>
            </a:r>
            <a:r>
              <a:rPr lang="hr-HR" sz="2200" i="1" dirty="0"/>
              <a:t> uraditi na drugi način? Ako je odgovor: </a:t>
            </a:r>
            <a:r>
              <a:rPr lang="hr-HR" sz="2200" b="1" i="1" dirty="0"/>
              <a:t>Ne</a:t>
            </a:r>
            <a:r>
              <a:rPr lang="hr-HR" sz="2200" i="1" dirty="0"/>
              <a:t> – to je mehanički rad.</a:t>
            </a:r>
            <a:endParaRPr lang="en-US" sz="2200" dirty="0"/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Rad  po instrukciji</a:t>
            </a:r>
            <a:endParaRPr lang="en-US" sz="2400" u="sng" dirty="0"/>
          </a:p>
          <a:p>
            <a:pPr marL="447675" indent="0" algn="just">
              <a:buNone/>
            </a:pPr>
            <a:r>
              <a:rPr lang="hr-HR" sz="2200" dirty="0"/>
              <a:t>Prilikom rada po dobijenoj instrukciji, izvršilac dobija zadatak sa opisom postupaka i radnji, ali će imati izvesnu samostalnost u načinu na koji ih obavlja. </a:t>
            </a:r>
          </a:p>
          <a:p>
            <a:pPr marL="447675" indent="0">
              <a:buNone/>
            </a:pPr>
            <a:r>
              <a:rPr lang="hr-HR" sz="2200" b="1" i="1" dirty="0">
                <a:solidFill>
                  <a:srgbClr val="C00000"/>
                </a:solidFill>
              </a:rPr>
              <a:t>Provera 1</a:t>
            </a:r>
            <a:r>
              <a:rPr lang="hr-HR" sz="2200" b="1" i="1" dirty="0"/>
              <a:t>:</a:t>
            </a:r>
            <a:r>
              <a:rPr lang="hr-HR" sz="2200" i="1" dirty="0"/>
              <a:t>  da li je posao koji obavlja </a:t>
            </a:r>
            <a:r>
              <a:rPr lang="hr-HR" sz="2200" i="1" u="sng" dirty="0"/>
              <a:t>moguće</a:t>
            </a:r>
            <a:r>
              <a:rPr lang="hr-HR" sz="2200" i="1" dirty="0"/>
              <a:t> uraditi na drugi način? Odgovor: </a:t>
            </a:r>
            <a:r>
              <a:rPr lang="hr-HR" sz="2200" b="1" i="1" dirty="0"/>
              <a:t>Da</a:t>
            </a:r>
            <a:r>
              <a:rPr lang="hr-HR" sz="2200" i="1" dirty="0"/>
              <a:t>. </a:t>
            </a:r>
          </a:p>
          <a:p>
            <a:pPr marL="447675" indent="0">
              <a:buNone/>
            </a:pPr>
            <a:r>
              <a:rPr lang="hr-HR" sz="2200" b="1" i="1" dirty="0">
                <a:solidFill>
                  <a:srgbClr val="C00000"/>
                </a:solidFill>
              </a:rPr>
              <a:t>Provera 2</a:t>
            </a:r>
            <a:r>
              <a:rPr lang="hr-HR" sz="2200" b="1" i="1" dirty="0"/>
              <a:t>:</a:t>
            </a:r>
            <a:r>
              <a:rPr lang="hr-HR" sz="2200" i="1" dirty="0"/>
              <a:t> da li način njegovog rada utiče na način rada drugih izvršilaca? Odgovor: </a:t>
            </a:r>
            <a:r>
              <a:rPr lang="hr-HR" sz="2200" b="1" i="1" dirty="0"/>
              <a:t>Da.</a:t>
            </a:r>
            <a:endParaRPr lang="en-US" sz="2200" dirty="0"/>
          </a:p>
          <a:p>
            <a:pPr marL="447675" indent="0" algn="just">
              <a:buNone/>
            </a:pPr>
            <a:endParaRPr lang="en-US" sz="1600" dirty="0"/>
          </a:p>
          <a:p>
            <a:pPr marL="447675" indent="0" algn="just"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34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87200" cy="5410200"/>
          </a:xfrm>
        </p:spPr>
        <p:txBody>
          <a:bodyPr>
            <a:normAutofit/>
          </a:bodyPr>
          <a:lstStyle/>
          <a:p>
            <a:pPr marL="628650" lvl="2" indent="0">
              <a:spcBef>
                <a:spcPts val="0"/>
              </a:spcBef>
              <a:buClrTx/>
              <a:buSzPct val="80000"/>
              <a:buNone/>
            </a:pPr>
            <a:endParaRPr lang="sr-Latn-RS" sz="400" dirty="0">
              <a:latin typeface="Corbel" pitchFamily="34" charset="0"/>
            </a:endParaRPr>
          </a:p>
          <a:p>
            <a:pPr>
              <a:buClrTx/>
              <a:buFont typeface="Wingdings" pitchFamily="2" charset="2"/>
              <a:buChar char="§"/>
            </a:pPr>
            <a:endParaRPr lang="sr-Latn-RS" sz="2000" i="1" u="sng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Rad sa inicijativom</a:t>
            </a:r>
            <a:endParaRPr lang="en-US" sz="2400" u="sng" dirty="0"/>
          </a:p>
          <a:p>
            <a:pPr marL="447675" indent="0" algn="just">
              <a:buNone/>
            </a:pPr>
            <a:r>
              <a:rPr lang="hr-HR" sz="2200" dirty="0"/>
              <a:t>Prilikom rada sa inicijativom, izvršilac dobija zadatak sa utvrđenim ciljem, ali će sam definisati svoje aktivnosti kako bi ga obavio na najbrži i najkvalitetniji način. </a:t>
            </a:r>
          </a:p>
          <a:p>
            <a:pPr marL="447675" indent="0">
              <a:buNone/>
            </a:pPr>
            <a:r>
              <a:rPr lang="hr-HR" sz="2200" b="1" i="1" dirty="0">
                <a:solidFill>
                  <a:srgbClr val="C00000"/>
                </a:solidFill>
              </a:rPr>
              <a:t>Provera</a:t>
            </a:r>
            <a:r>
              <a:rPr lang="hr-HR" sz="2200" b="1" i="1" dirty="0"/>
              <a:t>:</a:t>
            </a:r>
            <a:r>
              <a:rPr lang="hr-HR" sz="2200" i="1" dirty="0"/>
              <a:t> da li </a:t>
            </a:r>
            <a:r>
              <a:rPr lang="hr-HR" sz="2200" i="1" u="sng" dirty="0"/>
              <a:t>načinom i kvalitetom</a:t>
            </a:r>
            <a:r>
              <a:rPr lang="hr-HR" sz="2200" i="1" dirty="0"/>
              <a:t> svog rada utiče na kvalitet rada drugih zanimanja iz procesa rada? Odgovor: </a:t>
            </a:r>
            <a:r>
              <a:rPr lang="hr-HR" sz="2200" b="1" i="1" dirty="0"/>
              <a:t>Da. </a:t>
            </a:r>
            <a:endParaRPr lang="en-US" sz="2200" dirty="0"/>
          </a:p>
          <a:p>
            <a:pPr marL="447675" indent="0" algn="just">
              <a:buNone/>
            </a:pPr>
            <a:r>
              <a:rPr lang="sr-Latn-CS" sz="1600" dirty="0"/>
              <a:t> </a:t>
            </a:r>
          </a:p>
          <a:p>
            <a:pPr marL="447675" indent="0" algn="just">
              <a:buNone/>
            </a:pPr>
            <a:endParaRPr lang="en-US" sz="1600" dirty="0"/>
          </a:p>
          <a:p>
            <a:pPr lvl="0" hangingPunct="0">
              <a:buClrTx/>
              <a:buFont typeface="Wingdings" pitchFamily="2" charset="2"/>
              <a:buChar char="§"/>
            </a:pPr>
            <a:r>
              <a:rPr lang="sr-Latn-RS" sz="2400" i="1" u="sng" dirty="0">
                <a:solidFill>
                  <a:prstClr val="black"/>
                </a:solidFill>
              </a:rPr>
              <a:t>Osmišljavanje kako</a:t>
            </a:r>
            <a:endParaRPr lang="en-US" sz="2400" b="1" dirty="0">
              <a:solidFill>
                <a:prstClr val="black"/>
              </a:solidFill>
            </a:endParaRPr>
          </a:p>
          <a:p>
            <a:pPr marL="447675" lvl="0" indent="0" algn="just">
              <a:buClr>
                <a:srgbClr val="F0AD00"/>
              </a:buClr>
              <a:buNone/>
            </a:pPr>
            <a:r>
              <a:rPr lang="hr-HR" sz="2200" dirty="0">
                <a:solidFill>
                  <a:prstClr val="black"/>
                </a:solidFill>
              </a:rPr>
              <a:t>Prilikom osmišljavanja kako da se uradi zadatak, izvršilac na osnovu dobijenog zadatka sa definisanim ciljem sam određuje svoje aktivnosti i pokreće aktivnosti drugih koji su obuhvaćeni istim tehnološkim procesom, u nastojanju da čitav tim ispuni zadatak na najbrži i najkvalitetniji način. </a:t>
            </a:r>
            <a:endParaRPr lang="en-US" sz="2200" dirty="0">
              <a:solidFill>
                <a:prstClr val="black"/>
              </a:solidFill>
            </a:endParaRPr>
          </a:p>
          <a:p>
            <a:pPr marL="447675" lvl="0" indent="0">
              <a:buClr>
                <a:srgbClr val="F0AD00"/>
              </a:buClr>
              <a:buNone/>
            </a:pPr>
            <a:r>
              <a:rPr lang="hr-HR" sz="2200" b="1" i="1" dirty="0">
                <a:solidFill>
                  <a:srgbClr val="C00000"/>
                </a:solidFill>
              </a:rPr>
              <a:t>Provera</a:t>
            </a:r>
            <a:r>
              <a:rPr lang="hr-HR" sz="2200" b="1" i="1" dirty="0">
                <a:solidFill>
                  <a:prstClr val="black"/>
                </a:solidFill>
              </a:rPr>
              <a:t>:</a:t>
            </a:r>
            <a:r>
              <a:rPr lang="hr-HR" sz="2200" i="1" dirty="0">
                <a:solidFill>
                  <a:prstClr val="black"/>
                </a:solidFill>
              </a:rPr>
              <a:t> da li bi se proces odvijao na isti način </a:t>
            </a:r>
            <a:r>
              <a:rPr lang="hr-HR" sz="2200" i="1" u="sng" dirty="0">
                <a:solidFill>
                  <a:prstClr val="black"/>
                </a:solidFill>
              </a:rPr>
              <a:t>bez njegovog kreativnog učešća</a:t>
            </a:r>
            <a:r>
              <a:rPr lang="hr-HR" sz="2200" i="1" dirty="0">
                <a:solidFill>
                  <a:prstClr val="black"/>
                </a:solidFill>
              </a:rPr>
              <a:t>? Ako je odgovor: </a:t>
            </a:r>
            <a:r>
              <a:rPr lang="hr-HR" sz="2200" b="1" i="1" dirty="0">
                <a:solidFill>
                  <a:prstClr val="black"/>
                </a:solidFill>
              </a:rPr>
              <a:t>N</a:t>
            </a:r>
            <a:r>
              <a:rPr lang="sr-Latn-CS" sz="2200" b="1" i="1" dirty="0">
                <a:solidFill>
                  <a:prstClr val="black"/>
                </a:solidFill>
              </a:rPr>
              <a:t>e </a:t>
            </a:r>
            <a:r>
              <a:rPr lang="hr-HR" sz="2200" i="1" dirty="0">
                <a:solidFill>
                  <a:prstClr val="black"/>
                </a:solidFill>
              </a:rPr>
              <a:t>–  </a:t>
            </a:r>
            <a:r>
              <a:rPr lang="sr-Latn-CS" sz="2200" i="1" dirty="0">
                <a:solidFill>
                  <a:prstClr val="black"/>
                </a:solidFill>
              </a:rPr>
              <a:t>izvršilac</a:t>
            </a:r>
            <a:r>
              <a:rPr lang="hr-HR" sz="2200" i="1" dirty="0">
                <a:solidFill>
                  <a:prstClr val="black"/>
                </a:solidFill>
              </a:rPr>
              <a:t> na toj poziciji  osmišljava  kako.</a:t>
            </a:r>
            <a:endParaRPr lang="en-US" sz="2200" dirty="0">
              <a:solidFill>
                <a:prstClr val="black"/>
              </a:solidFill>
            </a:endParaRPr>
          </a:p>
          <a:p>
            <a:pPr marL="447675" lvl="0" indent="0" algn="just">
              <a:buClr>
                <a:srgbClr val="F0AD00"/>
              </a:buClr>
              <a:buNone/>
            </a:pPr>
            <a:r>
              <a:rPr lang="sr-Latn-CS" sz="1600" dirty="0">
                <a:solidFill>
                  <a:prstClr val="black"/>
                </a:solidFill>
              </a:rPr>
              <a:t> </a:t>
            </a:r>
            <a:endParaRPr lang="en-US" sz="1600" dirty="0">
              <a:solidFill>
                <a:prstClr val="black"/>
              </a:solidFill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219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82400" cy="5410200"/>
          </a:xfrm>
        </p:spPr>
        <p:txBody>
          <a:bodyPr>
            <a:normAutofit/>
          </a:bodyPr>
          <a:lstStyle/>
          <a:p>
            <a:pPr marL="990600" lvl="2" indent="-36195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endParaRPr lang="sr-Latn-RS" sz="1800" b="1" i="1" dirty="0">
              <a:latin typeface="Corbel" pitchFamily="34" charset="0"/>
            </a:endParaRPr>
          </a:p>
          <a:p>
            <a:pPr marL="447675" indent="0" algn="just">
              <a:buNone/>
            </a:pPr>
            <a:endParaRPr lang="sr-Latn-CS" sz="1600" dirty="0"/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Autorski pristup</a:t>
            </a:r>
            <a:endParaRPr lang="en-US" sz="2400" u="sng" dirty="0"/>
          </a:p>
          <a:p>
            <a:pPr marL="447675" indent="0" algn="just">
              <a:buNone/>
            </a:pPr>
            <a:r>
              <a:rPr lang="sr-Latn-CS" sz="2200" dirty="0"/>
              <a:t>Prilikom autorskog pristupa radu, izvršilac d</a:t>
            </a:r>
            <a:r>
              <a:rPr lang="hr-HR" sz="2200" dirty="0"/>
              <a:t>on</a:t>
            </a:r>
            <a:r>
              <a:rPr lang="sr-Latn-CS" sz="2200" dirty="0"/>
              <a:t>osi</a:t>
            </a:r>
            <a:r>
              <a:rPr lang="hr-HR" sz="2200" dirty="0"/>
              <a:t> ideju i format emisije, vizuelno rešenje</a:t>
            </a:r>
            <a:r>
              <a:rPr lang="sr-Latn-CS" sz="2200" dirty="0"/>
              <a:t>, </a:t>
            </a:r>
            <a:r>
              <a:rPr lang="hr-HR" sz="2200" dirty="0"/>
              <a:t>predl</a:t>
            </a:r>
            <a:r>
              <a:rPr lang="sr-Latn-CS" sz="2200" dirty="0"/>
              <a:t>aže</a:t>
            </a:r>
            <a:r>
              <a:rPr lang="hr-HR" sz="2200" dirty="0"/>
              <a:t> autorsko delo</a:t>
            </a:r>
            <a:r>
              <a:rPr lang="hr-HR" sz="2200" i="1" dirty="0"/>
              <a:t> </a:t>
            </a:r>
            <a:r>
              <a:rPr lang="sr-Latn-CS" sz="2200" dirty="0"/>
              <a:t>ili projekte</a:t>
            </a:r>
            <a:r>
              <a:rPr lang="hr-HR" sz="2200" dirty="0"/>
              <a:t> koj</a:t>
            </a:r>
            <a:r>
              <a:rPr lang="sr-Latn-CS" sz="2200" dirty="0"/>
              <a:t>i</a:t>
            </a:r>
            <a:r>
              <a:rPr lang="hr-HR" sz="2200" dirty="0"/>
              <a:t> odražava</a:t>
            </a:r>
            <a:r>
              <a:rPr lang="sr-Latn-CS" sz="2200" dirty="0"/>
              <a:t>ju</a:t>
            </a:r>
            <a:r>
              <a:rPr lang="hr-HR" sz="2200" dirty="0"/>
              <a:t> najviše standarde </a:t>
            </a:r>
            <a:r>
              <a:rPr lang="sr-Latn-CS" sz="2200" dirty="0"/>
              <a:t>TV</a:t>
            </a:r>
            <a:r>
              <a:rPr lang="hr-HR" sz="2200" dirty="0"/>
              <a:t>. </a:t>
            </a:r>
            <a:endParaRPr lang="en-US" sz="2200" dirty="0"/>
          </a:p>
          <a:p>
            <a:pPr marL="447675" indent="0" algn="just">
              <a:buNone/>
            </a:pPr>
            <a:r>
              <a:rPr lang="sr-Latn-CS" sz="2200" b="1" i="1" dirty="0">
                <a:solidFill>
                  <a:srgbClr val="C00000"/>
                </a:solidFill>
              </a:rPr>
              <a:t>Provera</a:t>
            </a:r>
            <a:r>
              <a:rPr lang="sr-Latn-CS" sz="2200" b="1" i="1" dirty="0"/>
              <a:t>:</a:t>
            </a:r>
            <a:r>
              <a:rPr lang="sr-Latn-CS" sz="2200" i="1" dirty="0"/>
              <a:t> Da li svojim </a:t>
            </a:r>
            <a:r>
              <a:rPr lang="sr-Latn-CS" sz="2200" i="1" u="sng" dirty="0"/>
              <a:t>autorskim pristupom</a:t>
            </a:r>
            <a:r>
              <a:rPr lang="hr-HR" sz="2200" i="1" u="sng" dirty="0"/>
              <a:t> bitno utiče  na realizaciju</a:t>
            </a:r>
            <a:r>
              <a:rPr lang="hr-HR" sz="2200" i="1" dirty="0"/>
              <a:t>  ideje (pisanjem scenarija, snimanjem, montažom i/ili vo</a:t>
            </a:r>
            <a:r>
              <a:rPr lang="sr-Latn-CS" sz="2200" i="1" dirty="0"/>
              <a:t>đ</a:t>
            </a:r>
            <a:r>
              <a:rPr lang="hr-HR" sz="2200" i="1" dirty="0"/>
              <a:t>enjem, režiranjem emisije, standardizacijom i</a:t>
            </a:r>
            <a:r>
              <a:rPr lang="sr-Latn-CS" sz="2200" i="1" dirty="0"/>
              <a:t>li inovacijom </a:t>
            </a:r>
            <a:r>
              <a:rPr lang="hr-HR" sz="2200" i="1" dirty="0"/>
              <a:t>tehnološkog  procesa)</a:t>
            </a:r>
            <a:r>
              <a:rPr lang="sr-Latn-CS" sz="2200" i="1" dirty="0"/>
              <a:t>? Ako je odgovor: </a:t>
            </a:r>
            <a:r>
              <a:rPr lang="sr-Latn-CS" sz="2200" b="1" i="1" dirty="0"/>
              <a:t>DA</a:t>
            </a:r>
            <a:r>
              <a:rPr lang="sr-Latn-CS" sz="2200" i="1" dirty="0"/>
              <a:t> – izvršilac na toj poziciji obavlja autorski rad.</a:t>
            </a:r>
            <a:endParaRPr lang="en-US" sz="2200" dirty="0"/>
          </a:p>
          <a:p>
            <a:pPr marL="447675" indent="0" algn="just">
              <a:buNone/>
            </a:pPr>
            <a:endParaRPr lang="en-US" sz="1600" dirty="0"/>
          </a:p>
          <a:p>
            <a:pPr marL="447675" indent="0" algn="just"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885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125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b="1" i="1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i="1" dirty="0">
                <a:latin typeface="Corbel" pitchFamily="34" charset="0"/>
              </a:rPr>
              <a:t>Model utvrđivanja relativne vrednosti (URV) radne pozicije bodovanjem, </a:t>
            </a:r>
            <a:endParaRPr lang="sr-Latn-RS" b="1" i="1" dirty="0">
              <a:latin typeface="Corbel" pitchFamily="34" charset="0"/>
            </a:endParaRPr>
          </a:p>
          <a:p>
            <a:pPr marL="542925" lvl="2" indent="0" algn="just">
              <a:spcBef>
                <a:spcPts val="0"/>
              </a:spcBef>
              <a:buClrTx/>
              <a:buSzPct val="80000"/>
              <a:buNone/>
            </a:pPr>
            <a:r>
              <a:rPr lang="sr-Latn-RS" b="1" i="1" dirty="0">
                <a:solidFill>
                  <a:srgbClr val="C00000"/>
                </a:solidFill>
                <a:latin typeface="Corbel" pitchFamily="34" charset="0"/>
              </a:rPr>
              <a:t>	</a:t>
            </a:r>
            <a:r>
              <a:rPr lang="vi-VN" b="1" i="1" u="sng" dirty="0">
                <a:solidFill>
                  <a:srgbClr val="C00000"/>
                </a:solidFill>
                <a:latin typeface="Corbel" pitchFamily="34" charset="0"/>
              </a:rPr>
              <a:t>ne predstavlja metodu bodovanja već tehniku, odnosno način primene metode</a:t>
            </a:r>
            <a:r>
              <a:rPr lang="vi-VN" b="1" i="1" dirty="0">
                <a:latin typeface="Corbel" pitchFamily="34" charset="0"/>
              </a:rPr>
              <a:t> </a:t>
            </a:r>
            <a:r>
              <a:rPr lang="sr-Latn-RS" b="1" i="1" dirty="0">
                <a:latin typeface="Corbel" pitchFamily="34" charset="0"/>
              </a:rPr>
              <a:t>	</a:t>
            </a:r>
            <a:r>
              <a:rPr lang="vi-VN" b="1" i="1" dirty="0">
                <a:latin typeface="Corbel" pitchFamily="34" charset="0"/>
              </a:rPr>
              <a:t>kako bi se odredio broj bodova i primenio model </a:t>
            </a:r>
            <a:endParaRPr lang="sr-Latn-RS" b="1" i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utvrđen je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model za utvrđivanje </a:t>
            </a:r>
            <a:r>
              <a:rPr lang="vi-VN" dirty="0">
                <a:latin typeface="Corbel" pitchFamily="34" charset="0"/>
              </a:rPr>
              <a:t>relativne vrednosti radne pozicije, a ne procentualno učešće navedenih kriterijuma</a:t>
            </a:r>
            <a:endParaRPr lang="sr-Latn-RS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95350" lvl="2" indent="-35242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u</a:t>
            </a:r>
            <a:r>
              <a:rPr lang="vi-VN" dirty="0">
                <a:latin typeface="Corbel" pitchFamily="34" charset="0"/>
              </a:rPr>
              <a:t> svakom TV centru, menadžment TV stanice će u skladu sa politikom kuće ustanoviti procentualne odnose između potrebnih kriterijuma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50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Primer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5746778"/>
              </p:ext>
            </p:extLst>
          </p:nvPr>
        </p:nvGraphicFramePr>
        <p:xfrm>
          <a:off x="3657601" y="1485901"/>
          <a:ext cx="5415641" cy="2857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4114719" imgH="2169526" progId="Visio.Drawing.11">
                  <p:embed/>
                </p:oleObj>
              </mc:Choice>
              <mc:Fallback>
                <p:oleObj name="Visio" r:id="rId2" imgW="4114719" imgH="216952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1" y="1485901"/>
                        <a:ext cx="5415641" cy="28574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591547"/>
              </p:ext>
            </p:extLst>
          </p:nvPr>
        </p:nvGraphicFramePr>
        <p:xfrm>
          <a:off x="228600" y="3082522"/>
          <a:ext cx="4000500" cy="24800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4" imgW="3009875" imgH="1866968" progId="Visio.Drawing.11">
                  <p:embed/>
                </p:oleObj>
              </mc:Choice>
              <mc:Fallback>
                <p:oleObj name="Visio" r:id="rId4" imgW="3009875" imgH="1866968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082522"/>
                        <a:ext cx="4000500" cy="24800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671946"/>
              </p:ext>
            </p:extLst>
          </p:nvPr>
        </p:nvGraphicFramePr>
        <p:xfrm>
          <a:off x="8280652" y="3200400"/>
          <a:ext cx="3758948" cy="2424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6" imgW="3050926" imgH="1973153" progId="Visio.Drawing.11">
                  <p:embed/>
                </p:oleObj>
              </mc:Choice>
              <mc:Fallback>
                <p:oleObj name="Visio" r:id="rId6" imgW="3050926" imgH="1973153" progId="Visio.Drawing.1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80652" y="3200400"/>
                        <a:ext cx="3758948" cy="2424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6487038"/>
              </p:ext>
            </p:extLst>
          </p:nvPr>
        </p:nvGraphicFramePr>
        <p:xfrm>
          <a:off x="5105401" y="4495800"/>
          <a:ext cx="2606951" cy="24725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8" imgW="2180580" imgH="2063212" progId="Visio.Drawing.11">
                  <p:embed/>
                </p:oleObj>
              </mc:Choice>
              <mc:Fallback>
                <p:oleObj name="Visio" r:id="rId8" imgW="2180580" imgH="2063212" progId="Visio.Drawing.11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1" y="4495800"/>
                        <a:ext cx="2606951" cy="247257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997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Tabela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1" y="152400"/>
            <a:ext cx="4750711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49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Tabela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1724"/>
          <a:stretch/>
        </p:blipFill>
        <p:spPr>
          <a:xfrm>
            <a:off x="2057400" y="237462"/>
            <a:ext cx="9475111" cy="638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58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Tabela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989"/>
          <a:stretch/>
        </p:blipFill>
        <p:spPr>
          <a:xfrm>
            <a:off x="1981200" y="61912"/>
            <a:ext cx="9278323" cy="673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004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8866" y="82393"/>
            <a:ext cx="9018068" cy="669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6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TV stanica, određuje osnovnu cenu rada, koja ne može biti manja od minimalne cene rada na tržištu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vaka radna pozicija ima svoju vrednost izraženu u bodovima ili u koeficijentima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najniži koeficijent (koeficijent 1) </a:t>
            </a:r>
            <a:r>
              <a:rPr lang="sr-Latn-RS" dirty="0">
                <a:latin typeface="Corbel" pitchFamily="34" charset="0"/>
              </a:rPr>
              <a:t>mora </a:t>
            </a:r>
            <a:r>
              <a:rPr lang="vi-VN" dirty="0">
                <a:latin typeface="Corbel" pitchFamily="34" charset="0"/>
              </a:rPr>
              <a:t>imati vrednost osnovne cene rada, odnosno u krajnjem slučaju minimalne cene rada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pl-PL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2362202" y="4876800"/>
            <a:ext cx="7467599" cy="457200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dirty="0"/>
              <a:t>vrednost koeficijenta </a:t>
            </a:r>
            <a:r>
              <a:rPr lang="sr-Latn-RS" sz="2400" b="1" dirty="0"/>
              <a:t>1 ≥</a:t>
            </a:r>
            <a:r>
              <a:rPr lang="sr-Latn-RS" sz="2400" b="1" i="1" dirty="0"/>
              <a:t> </a:t>
            </a:r>
            <a:r>
              <a:rPr lang="sr-Latn-RS" sz="2400" dirty="0"/>
              <a:t> minimalna cena rada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74226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10210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dirty="0">
                <a:latin typeface="Corbel" pitchFamily="34" charset="0"/>
              </a:rPr>
              <a:t>K</a:t>
            </a:r>
            <a:r>
              <a:rPr lang="vi-VN" dirty="0">
                <a:latin typeface="Corbel" pitchFamily="34" charset="0"/>
              </a:rPr>
              <a:t>riterijumi koji određuju vrednost radne pozicije: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685925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USLOVI RADA </a:t>
            </a:r>
            <a:r>
              <a:rPr lang="sr-Latn-RS" dirty="0">
                <a:solidFill>
                  <a:srgbClr val="C00000"/>
                </a:solidFill>
                <a:latin typeface="Corbel" pitchFamily="34" charset="0"/>
              </a:rPr>
              <a:t>(kada, gde, šta)</a:t>
            </a:r>
          </a:p>
          <a:p>
            <a:pPr marL="1685925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ODGOVORNOST </a:t>
            </a:r>
            <a:r>
              <a:rPr lang="sr-Latn-RS" dirty="0">
                <a:solidFill>
                  <a:srgbClr val="C00000"/>
                </a:solidFill>
                <a:latin typeface="Corbel" pitchFamily="34" charset="0"/>
              </a:rPr>
              <a:t>(kakva, kome)</a:t>
            </a:r>
          </a:p>
          <a:p>
            <a:pPr marL="1685925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SLOŽENOST </a:t>
            </a:r>
            <a:r>
              <a:rPr lang="sr-Latn-RS" dirty="0">
                <a:solidFill>
                  <a:srgbClr val="C00000"/>
                </a:solidFill>
                <a:latin typeface="Corbel" pitchFamily="34" charset="0"/>
              </a:rPr>
              <a:t>(kako, koji nivo znanja)</a:t>
            </a: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92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11049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USLOVI RADA 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kada</a:t>
            </a:r>
            <a:r>
              <a:rPr lang="vi-VN" dirty="0">
                <a:latin typeface="Corbel" pitchFamily="34" charset="0"/>
              </a:rPr>
              <a:t> se obavljaju radni zadaci – </a:t>
            </a:r>
            <a:r>
              <a:rPr lang="vi-VN" b="1" i="1" dirty="0">
                <a:latin typeface="Corbel" pitchFamily="34" charset="0"/>
              </a:rPr>
              <a:t>planirano radno vreme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gde</a:t>
            </a:r>
            <a:r>
              <a:rPr lang="vi-VN" dirty="0">
                <a:latin typeface="Corbel" pitchFamily="34" charset="0"/>
              </a:rPr>
              <a:t> se obavljaju radni zadaci – </a:t>
            </a:r>
            <a:r>
              <a:rPr lang="vi-VN" b="1" i="1" dirty="0">
                <a:latin typeface="Corbel" pitchFamily="34" charset="0"/>
              </a:rPr>
              <a:t>radni prostor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opterećenje</a:t>
            </a:r>
            <a:r>
              <a:rPr lang="vi-VN" dirty="0">
                <a:latin typeface="Corbel" pitchFamily="34" charset="0"/>
              </a:rPr>
              <a:t> pod kojim se obavljaju radni zadaci – </a:t>
            </a:r>
            <a:r>
              <a:rPr lang="vi-VN" b="1" i="1" dirty="0">
                <a:latin typeface="Corbel" pitchFamily="34" charset="0"/>
              </a:rPr>
              <a:t>fizičko opterećenje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šta</a:t>
            </a:r>
            <a:r>
              <a:rPr lang="vi-VN" dirty="0">
                <a:latin typeface="Corbel" pitchFamily="34" charset="0"/>
              </a:rPr>
              <a:t> se radi - </a:t>
            </a:r>
            <a:r>
              <a:rPr lang="vi-VN" b="1" i="1" dirty="0">
                <a:latin typeface="Corbel" pitchFamily="34" charset="0"/>
              </a:rPr>
              <a:t>vrsta posla u odnosu na osnovnu delatnost </a:t>
            </a:r>
          </a:p>
          <a:p>
            <a:pPr marL="1685925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086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1734800" cy="5410200"/>
          </a:xfrm>
        </p:spPr>
        <p:txBody>
          <a:bodyPr>
            <a:normAutofit/>
          </a:bodyPr>
          <a:lstStyle/>
          <a:p>
            <a:pPr marL="5143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endParaRPr lang="sr-Latn-RS" b="1" i="1" dirty="0">
              <a:latin typeface="Corbel" pitchFamily="34" charset="0"/>
            </a:endParaRPr>
          </a:p>
          <a:p>
            <a:pPr marL="5143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i="1" dirty="0">
                <a:solidFill>
                  <a:srgbClr val="C00000"/>
                </a:solidFill>
                <a:latin typeface="Corbel" pitchFamily="34" charset="0"/>
              </a:rPr>
              <a:t>P</a:t>
            </a:r>
            <a:r>
              <a:rPr lang="vi-VN" b="1" i="1" dirty="0">
                <a:solidFill>
                  <a:srgbClr val="C00000"/>
                </a:solidFill>
                <a:latin typeface="Corbel" pitchFamily="34" charset="0"/>
              </a:rPr>
              <a:t>lanirano radno vreme</a:t>
            </a:r>
            <a:r>
              <a:rPr lang="sr-Latn-RS" b="1" i="1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sr-Latn-RS" dirty="0">
                <a:latin typeface="+mj-lt"/>
              </a:rPr>
              <a:t>(</a:t>
            </a:r>
            <a:r>
              <a:rPr lang="sr-Latn-CS" dirty="0">
                <a:latin typeface="+mj-lt"/>
              </a:rPr>
              <a:t>smatra se ono vreme u kojem je obavljeno </a:t>
            </a:r>
            <a:r>
              <a:rPr lang="sr-Latn-CS" b="1" i="1" u="sng" dirty="0">
                <a:latin typeface="+mj-lt"/>
              </a:rPr>
              <a:t>više od 70% </a:t>
            </a:r>
            <a:r>
              <a:rPr lang="sr-Latn-CS" dirty="0">
                <a:latin typeface="+mj-lt"/>
              </a:rPr>
              <a:t>radnih zadataka)</a:t>
            </a:r>
            <a:endParaRPr lang="vi-VN" b="1" i="1" dirty="0">
              <a:latin typeface="+mj-lt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hangingPunct="0">
              <a:buClrTx/>
              <a:buFont typeface="Wingdings" pitchFamily="2" charset="2"/>
              <a:buChar char="§"/>
            </a:pPr>
            <a:r>
              <a:rPr lang="sr-Latn-CS" sz="2400" i="1" u="sng" dirty="0"/>
              <a:t>Standardno</a:t>
            </a:r>
            <a:endParaRPr lang="en-US" sz="2400" b="1" dirty="0"/>
          </a:p>
          <a:p>
            <a:pPr marL="447675" indent="0" algn="just">
              <a:buNone/>
            </a:pPr>
            <a:r>
              <a:rPr lang="sr-Latn-CS" sz="2200" dirty="0"/>
              <a:t>Jednokratno radno vreme u trajanju od 8h dnevno, 5 radnih dana nedeljno, sa danima za nedeljni odmor subotom i nedeljom vezano. Po pravilu rad je pre podne, a slobodni dani po kalendaru (subota, nedelja, praznik)</a:t>
            </a:r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CS" sz="2400" i="1" u="sng" dirty="0"/>
              <a:t>Radni zadatak</a:t>
            </a:r>
            <a:endParaRPr lang="en-US" sz="2400" u="sng" dirty="0"/>
          </a:p>
          <a:p>
            <a:pPr marL="447675" indent="0" algn="just">
              <a:buNone/>
            </a:pPr>
            <a:r>
              <a:rPr lang="sr-Latn-CS" sz="2200" dirty="0"/>
              <a:t>Radno vreme se obračunski iskazuje “standardnim radnim vremenom“, a obim radnog zadatka utvrđuje poslodavac posebnim aktom ili kroz ugovor</a:t>
            </a:r>
          </a:p>
          <a:p>
            <a:pPr marL="447675" indent="0" algn="just">
              <a:buNone/>
            </a:pPr>
            <a:endParaRPr lang="en-US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14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506200" cy="5410200"/>
          </a:xfrm>
        </p:spPr>
        <p:txBody>
          <a:bodyPr>
            <a:normAutofit/>
          </a:bodyPr>
          <a:lstStyle/>
          <a:p>
            <a:pPr marL="447675" indent="0" algn="just">
              <a:buNone/>
            </a:pPr>
            <a:endParaRPr lang="sr-Latn-RS" sz="1600" dirty="0"/>
          </a:p>
          <a:p>
            <a:pPr marL="447675" indent="0" algn="just">
              <a:buNone/>
            </a:pPr>
            <a:endParaRPr lang="sr-Latn-RS" sz="1600" dirty="0"/>
          </a:p>
          <a:p>
            <a:pPr marL="447675" indent="0" algn="just">
              <a:buNone/>
            </a:pP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CS" sz="2400" i="1" u="sng" dirty="0"/>
              <a:t>Smenski rad</a:t>
            </a:r>
            <a:endParaRPr lang="en-US" sz="2400" u="sng" dirty="0"/>
          </a:p>
          <a:p>
            <a:pPr marL="447675" indent="0" algn="just">
              <a:buNone/>
            </a:pPr>
            <a:r>
              <a:rPr lang="sr-Latn-CS" sz="2200" dirty="0"/>
              <a:t>Radno vreme planirano u smenama sa obaveštavanjem zaposlenog bar sedam dana pre početka izvršenja, i sa standardnim ciklusom slobodnih dana (za nedeljni odmor), bez preraspodele radnog vremena i bez obzira na praznik</a:t>
            </a:r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CS" sz="2400" i="1" u="sng" dirty="0"/>
              <a:t>Posebni nalog</a:t>
            </a:r>
            <a:endParaRPr lang="en-US" sz="2400" u="sng" dirty="0"/>
          </a:p>
          <a:p>
            <a:pPr marL="447675" indent="0" algn="just">
              <a:buNone/>
            </a:pPr>
            <a:r>
              <a:rPr lang="sr-Latn-CS" sz="2200" dirty="0"/>
              <a:t>Ovo je u osnovi smenski rad, ali bez pravilnosti u ciklusu, i bez obzira na praznik, sa preraspodelom radnog vremena i slobodnih dana u sistemu preraspodele u okviru 30 dana.</a:t>
            </a:r>
            <a:endParaRPr lang="en-US" sz="2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9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11734800" cy="5562600"/>
          </a:xfrm>
        </p:spPr>
        <p:txBody>
          <a:bodyPr>
            <a:normAutofit lnSpcReduction="10000"/>
          </a:bodyPr>
          <a:lstStyle/>
          <a:p>
            <a:pPr marL="45720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q"/>
            </a:pPr>
            <a:r>
              <a:rPr lang="sr-Latn-RS" b="1" i="1" dirty="0">
                <a:solidFill>
                  <a:srgbClr val="C00000"/>
                </a:solidFill>
                <a:latin typeface="Corbel" pitchFamily="34" charset="0"/>
              </a:rPr>
              <a:t>Radni prostor </a:t>
            </a:r>
            <a:r>
              <a:rPr lang="sr-Latn-RS" dirty="0">
                <a:latin typeface="Corbel" pitchFamily="34" charset="0"/>
              </a:rPr>
              <a:t>(</a:t>
            </a:r>
            <a:r>
              <a:rPr lang="sr-Latn-CS" dirty="0"/>
              <a:t>smatra se mesto gde se obavljaju radni procesi i radni zadaci, pri čemu izvršilac u navedenom prostoru provodi </a:t>
            </a:r>
            <a:r>
              <a:rPr lang="sr-Latn-CS" b="1" i="1" u="sng" dirty="0"/>
              <a:t>više od 70% </a:t>
            </a:r>
            <a:r>
              <a:rPr lang="sr-Latn-CS" dirty="0"/>
              <a:t>svog radnog vremena)</a:t>
            </a:r>
            <a:endParaRPr lang="vi-VN" b="1" i="1" dirty="0">
              <a:latin typeface="Corbel" pitchFamily="34" charset="0"/>
            </a:endParaRPr>
          </a:p>
          <a:p>
            <a:pPr marL="134302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hangingPunct="0">
              <a:buClrTx/>
              <a:buFont typeface="Wingdings" pitchFamily="2" charset="2"/>
              <a:buChar char="§"/>
            </a:pPr>
            <a:r>
              <a:rPr lang="sr-Latn-CS" sz="2400" i="1" u="sng" dirty="0"/>
              <a:t>Standardno</a:t>
            </a:r>
            <a:endParaRPr lang="en-US" sz="2400" b="1" dirty="0"/>
          </a:p>
          <a:p>
            <a:pPr marL="447675" indent="0">
              <a:buNone/>
            </a:pPr>
            <a:r>
              <a:rPr lang="sr-Latn-CS" sz="2200" dirty="0"/>
              <a:t>Obuhvata kancelarijski i sličan prostor u kome radi do 7 izvršilaca (urednici i novinari u redakcijama, obezbeđenje u zatvorenom prostoru, kurir, spremačica) </a:t>
            </a:r>
            <a:endParaRPr lang="en-US" sz="2200" dirty="0"/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Grupni prostor</a:t>
            </a:r>
            <a:endParaRPr lang="en-US" sz="2400" u="sng" dirty="0"/>
          </a:p>
          <a:p>
            <a:pPr marL="447675" indent="-330200">
              <a:buNone/>
            </a:pPr>
            <a:r>
              <a:rPr lang="sr-Latn-CS" sz="2200" dirty="0"/>
              <a:t>      Obuhvata kancelarijski i tehnički prostor (DESK, videoteka) u kome radi ili je prisutno više od 7 izvršilaca </a:t>
            </a:r>
            <a:endParaRPr lang="en-US" sz="2200" dirty="0"/>
          </a:p>
          <a:p>
            <a:pPr marL="447675" indent="0" algn="just">
              <a:buNone/>
            </a:pPr>
            <a:endParaRPr lang="en-US" sz="9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Tehnički</a:t>
            </a:r>
            <a:endParaRPr lang="en-US" sz="2400" u="sng" dirty="0"/>
          </a:p>
          <a:p>
            <a:pPr marL="447675" indent="0" algn="just">
              <a:buNone/>
            </a:pPr>
            <a:r>
              <a:rPr lang="sr-Latn-CS" sz="2200" dirty="0"/>
              <a:t>Prostor u kome su instalirani tehnički uređaji (studio, režija, montaža, master, grafička stanica, radionica, kotlarnica, kuhinja i sl.)</a:t>
            </a:r>
            <a:endParaRPr lang="en-US" sz="2200" dirty="0"/>
          </a:p>
          <a:p>
            <a:pPr marL="447675" indent="0" algn="just">
              <a:buNone/>
            </a:pPr>
            <a:r>
              <a:rPr lang="sr-Latn-CS" sz="1600" dirty="0"/>
              <a:t> </a:t>
            </a:r>
            <a:endParaRPr lang="en-US" sz="1600" dirty="0"/>
          </a:p>
          <a:p>
            <a:pPr>
              <a:buClrTx/>
              <a:buFont typeface="Wingdings" pitchFamily="2" charset="2"/>
              <a:buChar char="§"/>
            </a:pPr>
            <a:r>
              <a:rPr lang="sr-Latn-RS" sz="2400" i="1" u="sng" dirty="0"/>
              <a:t>Teren</a:t>
            </a:r>
            <a:endParaRPr lang="en-US" sz="2400" u="sng" dirty="0"/>
          </a:p>
          <a:p>
            <a:pPr marL="447675" indent="0">
              <a:buNone/>
            </a:pPr>
            <a:r>
              <a:rPr lang="sr-Latn-CS" sz="2200" dirty="0"/>
              <a:t>Rad izvan TV centra koji uključuje sledeće izvršioce (novinar, ENG/EFP ekipa, tehničar prenosnih veza, posada i ekipa reportažnih kola )</a:t>
            </a: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7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439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ODGOVORNOST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utvrđena vrednost  </a:t>
            </a:r>
            <a:r>
              <a:rPr lang="vi-VN" dirty="0">
                <a:latin typeface="Corbel" pitchFamily="34" charset="0"/>
              </a:rPr>
              <a:t>– materijalno-finansijska odgovornost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značaj poslova </a:t>
            </a:r>
            <a:r>
              <a:rPr lang="vi-VN" dirty="0">
                <a:latin typeface="Corbel" pitchFamily="34" charset="0"/>
              </a:rPr>
              <a:t>– odgovornost po radnom procesu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nivo rukovođenja </a:t>
            </a:r>
            <a:r>
              <a:rPr lang="vi-VN" dirty="0">
                <a:latin typeface="Corbel" pitchFamily="34" charset="0"/>
              </a:rPr>
              <a:t>–  odgovornost po funkciji</a:t>
            </a:r>
          </a:p>
          <a:p>
            <a:pPr marL="1685925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59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0287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895350" lvl="2" indent="-3524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SLOŽENOST</a:t>
            </a:r>
          </a:p>
          <a:p>
            <a:pPr marL="895350" lvl="2" indent="-352425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b="1" dirty="0">
                <a:latin typeface="Corbel" pitchFamily="34" charset="0"/>
              </a:rPr>
              <a:t>kako</a:t>
            </a:r>
            <a:r>
              <a:rPr lang="vi-VN" dirty="0">
                <a:latin typeface="Corbel" pitchFamily="34" charset="0"/>
              </a:rPr>
              <a:t> se obavlja radni proces, zadatak  – </a:t>
            </a:r>
            <a:r>
              <a:rPr lang="vi-VN" b="1" i="1" dirty="0">
                <a:latin typeface="Corbel" pitchFamily="34" charset="0"/>
              </a:rPr>
              <a:t>stepen kreativnosti</a:t>
            </a:r>
          </a:p>
          <a:p>
            <a:pPr marL="15049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dirty="0">
                <a:latin typeface="Corbel" pitchFamily="34" charset="0"/>
              </a:rPr>
              <a:t>potreban </a:t>
            </a:r>
            <a:r>
              <a:rPr lang="vi-VN" b="1" dirty="0">
                <a:latin typeface="Corbel" pitchFamily="34" charset="0"/>
              </a:rPr>
              <a:t>nivo znanja </a:t>
            </a:r>
            <a:r>
              <a:rPr lang="vi-VN" dirty="0">
                <a:latin typeface="Corbel" pitchFamily="34" charset="0"/>
              </a:rPr>
              <a:t>– </a:t>
            </a:r>
            <a:r>
              <a:rPr lang="vi-VN" b="1" i="1" dirty="0">
                <a:latin typeface="Corbel" pitchFamily="34" charset="0"/>
              </a:rPr>
              <a:t>stručna sprema</a:t>
            </a:r>
          </a:p>
          <a:p>
            <a:pPr marL="1685925" lvl="2" indent="-342900">
              <a:spcBef>
                <a:spcPts val="0"/>
              </a:spcBef>
              <a:buClr>
                <a:schemeClr val="accent1"/>
              </a:buClr>
              <a:buSzPct val="80000"/>
              <a:buFont typeface="Arial" pitchFamily="34" charset="0"/>
              <a:buChar char="•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Vrednost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28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5347</TotalTime>
  <Words>950</Words>
  <Application>Microsoft Office PowerPoint</Application>
  <PresentationFormat>Widescreen</PresentationFormat>
  <Paragraphs>305</Paragraphs>
  <Slides>18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Visio</vt:lpstr>
      <vt:lpstr>MODEL KADROVSKE BAZE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1487</cp:revision>
  <dcterms:created xsi:type="dcterms:W3CDTF">2006-08-16T00:00:00Z</dcterms:created>
  <dcterms:modified xsi:type="dcterms:W3CDTF">2024-09-03T13:47:45Z</dcterms:modified>
</cp:coreProperties>
</file>