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1"/>
  </p:notesMasterIdLst>
  <p:sldIdLst>
    <p:sldId id="256" r:id="rId2"/>
    <p:sldId id="664" r:id="rId3"/>
    <p:sldId id="651" r:id="rId4"/>
    <p:sldId id="662" r:id="rId5"/>
    <p:sldId id="665" r:id="rId6"/>
    <p:sldId id="674" r:id="rId7"/>
    <p:sldId id="729" r:id="rId8"/>
    <p:sldId id="675" r:id="rId9"/>
    <p:sldId id="676" r:id="rId10"/>
    <p:sldId id="677" r:id="rId11"/>
    <p:sldId id="679" r:id="rId12"/>
    <p:sldId id="681" r:id="rId13"/>
    <p:sldId id="680" r:id="rId14"/>
    <p:sldId id="724" r:id="rId15"/>
    <p:sldId id="725" r:id="rId16"/>
    <p:sldId id="726" r:id="rId17"/>
    <p:sldId id="727" r:id="rId18"/>
    <p:sldId id="728" r:id="rId19"/>
    <p:sldId id="722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17" autoAdjust="0"/>
    <p:restoredTop sz="94622" autoAdjust="0"/>
  </p:normalViewPr>
  <p:slideViewPr>
    <p:cSldViewPr>
      <p:cViewPr varScale="1">
        <p:scale>
          <a:sx n="102" d="100"/>
          <a:sy n="102" d="100"/>
        </p:scale>
        <p:origin x="882" y="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06-Aug-24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5713476"/>
            <a:ext cx="8382000" cy="609600"/>
          </a:xfrm>
        </p:spPr>
        <p:txBody>
          <a:bodyPr>
            <a:no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STANDARDIZACIJA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7943" y="76200"/>
            <a:ext cx="8196113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341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8110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U slučaju nastalih tehničkih smetnji prilikom emitovanja programskog sadržaja, potrebno je emitovati krol – tehničke smetnje. </a:t>
            </a:r>
            <a:endParaRPr lang="sr-Latn-RS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dirty="0">
                <a:latin typeface="Corbel" pitchFamily="34" charset="0"/>
              </a:rPr>
              <a:t>Nalog za emitovanje može da izda samo tehničko vođstvo</a:t>
            </a:r>
            <a:endParaRPr lang="sr-Latn-RS" dirty="0">
              <a:latin typeface="Corbel" pitchFamily="34" charset="0"/>
            </a:endParaRPr>
          </a:p>
          <a:p>
            <a:pPr marL="1738630" lvl="6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4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dirty="0"/>
              <a:t>Krol (bela podloga, plava slova, standarni font TV centra) uz gornju ivicu ekrana, uz tri (3) zvučna signala (400 Hz) iza kojih sledi tekst: Izvinjavamo se zbog smetnji u slici/tonu. Hvala na strpljenju.</a:t>
            </a:r>
            <a:endParaRPr lang="hr-HR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Intervencije u toku emitovanja programa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676400" y="5023701"/>
            <a:ext cx="86106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400" b="1" dirty="0">
                <a:solidFill>
                  <a:srgbClr val="0070C0"/>
                </a:solidFill>
              </a:rPr>
              <a:t>Izvinjavamo se zbog smetnji u slici / tonu. Hvala na strpljenju.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378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452880" lvl="6" indent="0">
              <a:spcBef>
                <a:spcPts val="0"/>
              </a:spcBef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6900" y="76200"/>
            <a:ext cx="8381999" cy="6705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924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452880" lvl="6" indent="0">
              <a:spcBef>
                <a:spcPts val="0"/>
              </a:spcBef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</p:txBody>
      </p:sp>
      <p:pic>
        <p:nvPicPr>
          <p:cNvPr id="2050" name="Picture 2" descr="C:\Users\Pixi\Desktop\PKPixi\PIXI 1962\AKADEMIJA svasta nesto\FOTKE AU\AU FOTKE ZA PREDAVANJA 1 3 5 7\fotke TV PRODUKCIJA 7\3. STANDARDIZACIJA\intervencije evidencija rada\2. prekid program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8667" y="47134"/>
            <a:ext cx="8454666" cy="6763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4849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452880" lvl="6" indent="0">
              <a:spcBef>
                <a:spcPts val="0"/>
              </a:spcBef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8850" y="83820"/>
            <a:ext cx="8362950" cy="669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269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112776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b="1" dirty="0">
                <a:latin typeface="Corbel" pitchFamily="34" charset="0"/>
              </a:rPr>
              <a:t>VRSTE INFORMACIJA </a:t>
            </a:r>
            <a:r>
              <a:rPr lang="sr-Latn-RS" dirty="0">
                <a:latin typeface="Corbel" pitchFamily="34" charset="0"/>
              </a:rPr>
              <a:t>(„ZASTAVICA“)</a:t>
            </a:r>
          </a:p>
          <a:p>
            <a:pPr marL="1343025" lvl="2" indent="-180975" defTabSz="143827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najave emisija na nedeljnom nivou</a:t>
            </a:r>
          </a:p>
          <a:p>
            <a:pPr marL="1343025" lvl="2" indent="-180975" defTabSz="143827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najave emisija na dnevnom nivou</a:t>
            </a:r>
          </a:p>
          <a:p>
            <a:pPr marL="1343025" lvl="2" indent="-180975" defTabSz="143827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najava emisije koja sledi</a:t>
            </a:r>
          </a:p>
          <a:p>
            <a:pPr marL="1343025" lvl="2" indent="-180975" defTabSz="143827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informacija o emisiji koju trenutno gledamo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>
              <a:buClrTx/>
            </a:pPr>
            <a:r>
              <a:rPr lang="sr-Latn-CS" sz="2400" b="1" dirty="0">
                <a:ea typeface="Times New Roman"/>
              </a:rPr>
              <a:t>tipovi „ zastavica“</a:t>
            </a:r>
            <a:endParaRPr lang="en-US" sz="2400" dirty="0">
              <a:ea typeface="Times New Roman"/>
            </a:endParaRPr>
          </a:p>
          <a:p>
            <a:pPr marL="742950" lvl="1" indent="-285750">
              <a:buClrTx/>
              <a:buFont typeface="Times New Roman"/>
              <a:buChar char="-"/>
              <a:tabLst>
                <a:tab pos="914400" algn="l"/>
              </a:tabLst>
            </a:pPr>
            <a:r>
              <a:rPr lang="sr-Latn-CS" sz="2200" dirty="0">
                <a:ea typeface="Times New Roman"/>
              </a:rPr>
              <a:t>najava emisije sa vremenom emitovanja</a:t>
            </a:r>
            <a:endParaRPr lang="en-US" sz="2200" dirty="0">
              <a:ea typeface="Times New Roman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452880" lvl="6" indent="0">
              <a:spcBef>
                <a:spcPts val="0"/>
              </a:spcBef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pt-BR" sz="2200" dirty="0"/>
              <a:t>-     najava emisije sa vremenom emitovanja i imenom gosta</a:t>
            </a:r>
            <a:endParaRPr lang="hr-HR" sz="2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Informacije u toku emitovanja programa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1599" r="5975" b="20052"/>
          <a:stretch/>
        </p:blipFill>
        <p:spPr bwMode="auto">
          <a:xfrm>
            <a:off x="5843046" y="3810000"/>
            <a:ext cx="3588327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058" r="6617" b="12409"/>
          <a:stretch/>
        </p:blipFill>
        <p:spPr bwMode="auto">
          <a:xfrm>
            <a:off x="7924800" y="4958499"/>
            <a:ext cx="3335373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9511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103632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>
              <a:buClrTx/>
            </a:pPr>
            <a:r>
              <a:rPr lang="sr-Latn-CS" sz="2400" b="1" dirty="0">
                <a:ea typeface="Times New Roman"/>
              </a:rPr>
              <a:t>varijante „ zastavica“</a:t>
            </a:r>
            <a:endParaRPr lang="en-US" sz="2400" dirty="0">
              <a:ea typeface="Times New Roman"/>
            </a:endParaRPr>
          </a:p>
          <a:p>
            <a:pPr lvl="1">
              <a:buClrTx/>
              <a:buFont typeface="Wingdings" pitchFamily="2" charset="2"/>
              <a:buChar char="Ø"/>
              <a:tabLst>
                <a:tab pos="914400" algn="l"/>
              </a:tabLst>
            </a:pPr>
            <a:r>
              <a:rPr lang="sr-Latn-CS" sz="2200" b="1" dirty="0">
                <a:ea typeface="Times New Roman"/>
              </a:rPr>
              <a:t>N</a:t>
            </a:r>
            <a:r>
              <a:rPr lang="sr-Latn-CS" sz="2200" dirty="0">
                <a:ea typeface="Times New Roman"/>
              </a:rPr>
              <a:t> – nedeljna najava emisije</a:t>
            </a:r>
            <a:endParaRPr lang="sr-Latn-RS" sz="2200" dirty="0">
              <a:latin typeface="Corbel" pitchFamily="34" charset="0"/>
            </a:endParaRPr>
          </a:p>
          <a:p>
            <a:pPr marL="1452880" lvl="6" indent="0">
              <a:spcBef>
                <a:spcPts val="0"/>
              </a:spcBef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en-US" sz="2000" i="1" dirty="0" err="1"/>
              <a:t>emisije</a:t>
            </a:r>
            <a:r>
              <a:rPr lang="en-US" sz="2000" i="1" dirty="0"/>
              <a:t> </a:t>
            </a:r>
            <a:r>
              <a:rPr lang="en-US" sz="2000" i="1" dirty="0" err="1"/>
              <a:t>koje</a:t>
            </a:r>
            <a:r>
              <a:rPr lang="en-US" sz="2000" i="1" dirty="0"/>
              <a:t> se </a:t>
            </a:r>
            <a:r>
              <a:rPr lang="en-US" sz="2000" i="1" dirty="0" err="1"/>
              <a:t>najavljuju</a:t>
            </a:r>
            <a:r>
              <a:rPr lang="en-US" sz="2000" i="1" dirty="0"/>
              <a:t> </a:t>
            </a:r>
            <a:r>
              <a:rPr lang="en-US" sz="2000" i="1" dirty="0" err="1"/>
              <a:t>nekoliko</a:t>
            </a:r>
            <a:r>
              <a:rPr lang="en-US" sz="2000" i="1" dirty="0"/>
              <a:t> dana </a:t>
            </a:r>
            <a:r>
              <a:rPr lang="en-US" sz="2000" i="1" dirty="0" err="1"/>
              <a:t>ranije</a:t>
            </a:r>
            <a:endParaRPr lang="en-US" sz="2000" i="1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/>
          </a:p>
          <a:p>
            <a:pPr lvl="1">
              <a:buClrTx/>
              <a:buFont typeface="Wingdings" pitchFamily="2" charset="2"/>
              <a:buChar char="Ø"/>
              <a:tabLst>
                <a:tab pos="914400" algn="l"/>
              </a:tabLst>
            </a:pPr>
            <a:r>
              <a:rPr lang="sr-Latn-CS" sz="2200" b="1" dirty="0">
                <a:solidFill>
                  <a:prstClr val="black"/>
                </a:solidFill>
                <a:ea typeface="Times New Roman"/>
              </a:rPr>
              <a:t>Ng</a:t>
            </a:r>
            <a:r>
              <a:rPr lang="sr-Latn-CS" sz="2200" dirty="0">
                <a:solidFill>
                  <a:prstClr val="black"/>
                </a:solidFill>
                <a:ea typeface="Times New Roman"/>
              </a:rPr>
              <a:t> – nedeljna najava emisije sa imenom gosta</a:t>
            </a:r>
            <a:endParaRPr lang="sr-Latn-RS" sz="2200" dirty="0">
              <a:solidFill>
                <a:prstClr val="black"/>
              </a:solidFill>
              <a:latin typeface="Corbel" pitchFamily="34" charset="0"/>
            </a:endParaRPr>
          </a:p>
          <a:p>
            <a:pPr marL="1452880" lvl="6" indent="0">
              <a:spcBef>
                <a:spcPts val="0"/>
              </a:spcBef>
              <a:buClr>
                <a:srgbClr val="F0AD00"/>
              </a:buClr>
              <a:buSzPct val="80000"/>
              <a:buNone/>
            </a:pPr>
            <a:endParaRPr lang="sr-Latn-RS" sz="1400" dirty="0">
              <a:solidFill>
                <a:prstClr val="black"/>
              </a:solidFill>
              <a:latin typeface="Corbel" pitchFamily="34" charset="0"/>
            </a:endParaRPr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en-US" sz="2000" i="1" dirty="0" err="1">
                <a:solidFill>
                  <a:prstClr val="black"/>
                </a:solidFill>
              </a:rPr>
              <a:t>emisije</a:t>
            </a:r>
            <a:r>
              <a:rPr lang="en-US" sz="2000" i="1" dirty="0">
                <a:solidFill>
                  <a:prstClr val="black"/>
                </a:solidFill>
              </a:rPr>
              <a:t> </a:t>
            </a:r>
            <a:r>
              <a:rPr lang="en-US" sz="2000" i="1" dirty="0" err="1">
                <a:solidFill>
                  <a:prstClr val="black"/>
                </a:solidFill>
              </a:rPr>
              <a:t>koje</a:t>
            </a:r>
            <a:r>
              <a:rPr lang="en-US" sz="2000" i="1" dirty="0">
                <a:solidFill>
                  <a:prstClr val="black"/>
                </a:solidFill>
              </a:rPr>
              <a:t> se </a:t>
            </a:r>
            <a:r>
              <a:rPr lang="en-US" sz="2000" i="1" dirty="0" err="1">
                <a:solidFill>
                  <a:prstClr val="black"/>
                </a:solidFill>
              </a:rPr>
              <a:t>najavljuju</a:t>
            </a:r>
            <a:r>
              <a:rPr lang="en-US" sz="2000" i="1" dirty="0">
                <a:solidFill>
                  <a:prstClr val="black"/>
                </a:solidFill>
              </a:rPr>
              <a:t> </a:t>
            </a:r>
            <a:r>
              <a:rPr lang="en-US" sz="2000" i="1" dirty="0" err="1">
                <a:solidFill>
                  <a:prstClr val="black"/>
                </a:solidFill>
              </a:rPr>
              <a:t>nekoliko</a:t>
            </a:r>
            <a:r>
              <a:rPr lang="en-US" sz="2000" i="1" dirty="0">
                <a:solidFill>
                  <a:prstClr val="black"/>
                </a:solidFill>
              </a:rPr>
              <a:t> dana </a:t>
            </a:r>
            <a:r>
              <a:rPr lang="en-US" sz="2000" i="1" dirty="0" err="1">
                <a:solidFill>
                  <a:prstClr val="black"/>
                </a:solidFill>
              </a:rPr>
              <a:t>ranije</a:t>
            </a:r>
            <a:endParaRPr lang="en-US" sz="2000" i="1" dirty="0">
              <a:solidFill>
                <a:prstClr val="black"/>
              </a:solidFill>
            </a:endParaRPr>
          </a:p>
          <a:p>
            <a:pPr marL="620776" lvl="2" indent="0">
              <a:spcBef>
                <a:spcPts val="0"/>
              </a:spcBef>
              <a:buClr>
                <a:srgbClr val="F0AD00"/>
              </a:buClr>
              <a:buSzPct val="80000"/>
              <a:buNone/>
            </a:pPr>
            <a:endParaRPr lang="hr-HR" sz="1600" dirty="0">
              <a:solidFill>
                <a:prstClr val="black"/>
              </a:solidFill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Informacije u toku emitovanja programa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977" r="6085" b="23682"/>
          <a:stretch/>
        </p:blipFill>
        <p:spPr bwMode="auto">
          <a:xfrm>
            <a:off x="7696200" y="2286000"/>
            <a:ext cx="3368039" cy="990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1892" r="6346" b="11765"/>
          <a:stretch/>
        </p:blipFill>
        <p:spPr bwMode="auto">
          <a:xfrm>
            <a:off x="7848600" y="4114801"/>
            <a:ext cx="3429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0674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5062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lvl="1">
              <a:buClrTx/>
              <a:buFont typeface="Wingdings" pitchFamily="2" charset="2"/>
              <a:buChar char="Ø"/>
              <a:tabLst>
                <a:tab pos="914400" algn="l"/>
              </a:tabLst>
            </a:pPr>
            <a:r>
              <a:rPr lang="sr-Latn-CS" sz="2200" b="1" dirty="0">
                <a:ea typeface="Times New Roman"/>
              </a:rPr>
              <a:t>D</a:t>
            </a:r>
            <a:r>
              <a:rPr lang="sr-Latn-CS" sz="2200" dirty="0">
                <a:ea typeface="Times New Roman"/>
              </a:rPr>
              <a:t> – dnevna najava emisije</a:t>
            </a:r>
            <a:endParaRPr lang="sr-Latn-RS" sz="2200" dirty="0">
              <a:latin typeface="Corbel" pitchFamily="34" charset="0"/>
            </a:endParaRPr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en-US" sz="2000" i="1" dirty="0" err="1"/>
              <a:t>emisije</a:t>
            </a:r>
            <a:r>
              <a:rPr lang="en-US" sz="2000" i="1" dirty="0"/>
              <a:t> </a:t>
            </a:r>
            <a:r>
              <a:rPr lang="en-US" sz="2000" i="1" dirty="0" err="1"/>
              <a:t>koje</a:t>
            </a:r>
            <a:r>
              <a:rPr lang="en-US" sz="2000" i="1" dirty="0"/>
              <a:t> se </a:t>
            </a:r>
            <a:r>
              <a:rPr lang="en-US" sz="2000" i="1" dirty="0" err="1"/>
              <a:t>najavljuju</a:t>
            </a:r>
            <a:r>
              <a:rPr lang="en-US" sz="2000" i="1" dirty="0"/>
              <a:t> </a:t>
            </a:r>
            <a:r>
              <a:rPr lang="sr-Latn-RS" sz="2000" i="1" dirty="0"/>
              <a:t>za tekući dan</a:t>
            </a:r>
            <a:endParaRPr lang="en-US" sz="2000" i="1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/>
          </a:p>
          <a:p>
            <a:pPr lvl="1">
              <a:buClrTx/>
              <a:buFont typeface="Wingdings" pitchFamily="2" charset="2"/>
              <a:buChar char="Ø"/>
              <a:tabLst>
                <a:tab pos="914400" algn="l"/>
              </a:tabLst>
            </a:pPr>
            <a:r>
              <a:rPr lang="sr-Latn-CS" sz="2200" b="1" dirty="0">
                <a:solidFill>
                  <a:prstClr val="black"/>
                </a:solidFill>
                <a:ea typeface="Times New Roman"/>
              </a:rPr>
              <a:t>Dg</a:t>
            </a:r>
            <a:r>
              <a:rPr lang="sr-Latn-CS" sz="2200" dirty="0">
                <a:solidFill>
                  <a:prstClr val="black"/>
                </a:solidFill>
                <a:ea typeface="Times New Roman"/>
              </a:rPr>
              <a:t> – dnevna najava emisije sa imenom gosta</a:t>
            </a:r>
            <a:endParaRPr lang="sr-Latn-RS" sz="2200" dirty="0">
              <a:solidFill>
                <a:prstClr val="black"/>
              </a:solidFill>
              <a:latin typeface="Corbel" pitchFamily="34" charset="0"/>
            </a:endParaRPr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en-US" sz="2000" i="1" dirty="0" err="1">
                <a:solidFill>
                  <a:prstClr val="black"/>
                </a:solidFill>
              </a:rPr>
              <a:t>emisije</a:t>
            </a:r>
            <a:r>
              <a:rPr lang="en-US" sz="2000" i="1" dirty="0">
                <a:solidFill>
                  <a:prstClr val="black"/>
                </a:solidFill>
              </a:rPr>
              <a:t> </a:t>
            </a:r>
            <a:r>
              <a:rPr lang="en-US" sz="2000" i="1" dirty="0" err="1">
                <a:solidFill>
                  <a:prstClr val="black"/>
                </a:solidFill>
              </a:rPr>
              <a:t>koje</a:t>
            </a:r>
            <a:r>
              <a:rPr lang="en-US" sz="2000" i="1" dirty="0">
                <a:solidFill>
                  <a:prstClr val="black"/>
                </a:solidFill>
              </a:rPr>
              <a:t> se </a:t>
            </a:r>
            <a:r>
              <a:rPr lang="en-US" sz="2000" i="1" dirty="0" err="1">
                <a:solidFill>
                  <a:prstClr val="black"/>
                </a:solidFill>
              </a:rPr>
              <a:t>najavljuju</a:t>
            </a:r>
            <a:r>
              <a:rPr lang="en-US" sz="2000" i="1" dirty="0">
                <a:solidFill>
                  <a:prstClr val="black"/>
                </a:solidFill>
              </a:rPr>
              <a:t> za </a:t>
            </a:r>
            <a:r>
              <a:rPr lang="en-US" sz="2000" i="1" dirty="0" err="1">
                <a:solidFill>
                  <a:prstClr val="black"/>
                </a:solidFill>
              </a:rPr>
              <a:t>tekući</a:t>
            </a:r>
            <a:r>
              <a:rPr lang="en-US" sz="2000" i="1" dirty="0">
                <a:solidFill>
                  <a:prstClr val="black"/>
                </a:solidFill>
              </a:rPr>
              <a:t> dan</a:t>
            </a:r>
          </a:p>
          <a:p>
            <a:pPr marL="620776" lvl="2" indent="0">
              <a:spcBef>
                <a:spcPts val="0"/>
              </a:spcBef>
              <a:buClr>
                <a:srgbClr val="F0AD00"/>
              </a:buClr>
              <a:buSzPct val="80000"/>
              <a:buNone/>
            </a:pPr>
            <a:endParaRPr lang="hr-HR" sz="1600" dirty="0">
              <a:solidFill>
                <a:prstClr val="black"/>
              </a:solidFill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Informacije u toku emitovanja programa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939" r="6429" b="24528"/>
          <a:stretch/>
        </p:blipFill>
        <p:spPr bwMode="auto">
          <a:xfrm>
            <a:off x="5562600" y="1984100"/>
            <a:ext cx="3200400" cy="937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967" r="7137" b="13790"/>
          <a:stretch/>
        </p:blipFill>
        <p:spPr bwMode="auto">
          <a:xfrm>
            <a:off x="6400800" y="3429000"/>
            <a:ext cx="3352801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9360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0439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lvl="1">
              <a:buClrTx/>
              <a:buFont typeface="Wingdings" pitchFamily="2" charset="2"/>
              <a:buChar char="Ø"/>
              <a:tabLst>
                <a:tab pos="914400" algn="l"/>
              </a:tabLst>
            </a:pPr>
            <a:r>
              <a:rPr lang="sr-Latn-CS" sz="2200" b="1" dirty="0">
                <a:ea typeface="Times New Roman"/>
              </a:rPr>
              <a:t>S</a:t>
            </a:r>
            <a:r>
              <a:rPr lang="sr-Latn-CS" sz="2200" dirty="0">
                <a:ea typeface="Times New Roman"/>
              </a:rPr>
              <a:t> – dnevna najava emisije</a:t>
            </a:r>
            <a:endParaRPr lang="sr-Latn-RS" sz="2200" dirty="0">
              <a:latin typeface="Corbel" pitchFamily="34" charset="0"/>
            </a:endParaRPr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en-US" sz="2000" i="1" dirty="0" err="1"/>
              <a:t>emisije</a:t>
            </a:r>
            <a:r>
              <a:rPr lang="en-US" sz="2000" i="1" dirty="0"/>
              <a:t> </a:t>
            </a:r>
            <a:r>
              <a:rPr lang="en-US" sz="2000" i="1" dirty="0" err="1"/>
              <a:t>koje</a:t>
            </a:r>
            <a:r>
              <a:rPr lang="en-US" sz="2000" i="1" dirty="0"/>
              <a:t> </a:t>
            </a:r>
            <a:r>
              <a:rPr lang="sr-Latn-RS" sz="2000" i="1" dirty="0"/>
              <a:t>slede po završetku tekuće emisije</a:t>
            </a:r>
            <a:endParaRPr lang="en-US" sz="2000" i="1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/>
          </a:p>
          <a:p>
            <a:pPr lvl="1">
              <a:buClrTx/>
              <a:buFont typeface="Wingdings" pitchFamily="2" charset="2"/>
              <a:buChar char="Ø"/>
              <a:tabLst>
                <a:tab pos="914400" algn="l"/>
              </a:tabLst>
            </a:pPr>
            <a:r>
              <a:rPr lang="sr-Latn-CS" sz="2200" b="1" dirty="0">
                <a:solidFill>
                  <a:prstClr val="black"/>
                </a:solidFill>
                <a:ea typeface="Times New Roman"/>
              </a:rPr>
              <a:t>Sg</a:t>
            </a:r>
            <a:r>
              <a:rPr lang="sr-Latn-CS" sz="2200" dirty="0">
                <a:solidFill>
                  <a:prstClr val="black"/>
                </a:solidFill>
                <a:ea typeface="Times New Roman"/>
              </a:rPr>
              <a:t> – dnevna najava emisije sa imenom gosta</a:t>
            </a:r>
            <a:endParaRPr lang="sr-Latn-RS" sz="2200" dirty="0">
              <a:solidFill>
                <a:prstClr val="black"/>
              </a:solidFill>
              <a:latin typeface="Corbel" pitchFamily="34" charset="0"/>
            </a:endParaRPr>
          </a:p>
          <a:p>
            <a:pPr marL="1452880" lvl="6" indent="0">
              <a:spcBef>
                <a:spcPts val="0"/>
              </a:spcBef>
              <a:buClr>
                <a:srgbClr val="F0AD00"/>
              </a:buClr>
              <a:buSzPct val="80000"/>
              <a:buNone/>
            </a:pPr>
            <a:endParaRPr lang="sr-Latn-RS" sz="500" dirty="0">
              <a:solidFill>
                <a:prstClr val="black"/>
              </a:solidFill>
              <a:latin typeface="Corbel" pitchFamily="34" charset="0"/>
            </a:endParaRPr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en-US" sz="2000" i="1" dirty="0" err="1">
                <a:solidFill>
                  <a:prstClr val="black"/>
                </a:solidFill>
              </a:rPr>
              <a:t>emisije</a:t>
            </a:r>
            <a:r>
              <a:rPr lang="en-US" sz="2000" i="1" dirty="0">
                <a:solidFill>
                  <a:prstClr val="black"/>
                </a:solidFill>
              </a:rPr>
              <a:t> </a:t>
            </a:r>
            <a:r>
              <a:rPr lang="en-US" sz="2000" i="1" dirty="0" err="1">
                <a:solidFill>
                  <a:prstClr val="black"/>
                </a:solidFill>
              </a:rPr>
              <a:t>koje</a:t>
            </a:r>
            <a:r>
              <a:rPr lang="en-US" sz="2000" i="1" dirty="0">
                <a:solidFill>
                  <a:prstClr val="black"/>
                </a:solidFill>
              </a:rPr>
              <a:t> </a:t>
            </a:r>
            <a:r>
              <a:rPr lang="en-US" sz="2000" i="1" dirty="0" err="1">
                <a:solidFill>
                  <a:prstClr val="black"/>
                </a:solidFill>
              </a:rPr>
              <a:t>slede</a:t>
            </a:r>
            <a:r>
              <a:rPr lang="en-US" sz="2000" i="1" dirty="0">
                <a:solidFill>
                  <a:prstClr val="black"/>
                </a:solidFill>
              </a:rPr>
              <a:t> po </a:t>
            </a:r>
            <a:r>
              <a:rPr lang="en-US" sz="2000" i="1" dirty="0" err="1">
                <a:solidFill>
                  <a:prstClr val="black"/>
                </a:solidFill>
              </a:rPr>
              <a:t>završetku</a:t>
            </a:r>
            <a:r>
              <a:rPr lang="en-US" sz="2000" i="1" dirty="0">
                <a:solidFill>
                  <a:prstClr val="black"/>
                </a:solidFill>
              </a:rPr>
              <a:t> </a:t>
            </a:r>
            <a:r>
              <a:rPr lang="en-US" sz="2000" i="1" dirty="0" err="1">
                <a:solidFill>
                  <a:prstClr val="black"/>
                </a:solidFill>
              </a:rPr>
              <a:t>tekuće</a:t>
            </a:r>
            <a:r>
              <a:rPr lang="en-US" sz="2000" i="1" dirty="0">
                <a:solidFill>
                  <a:prstClr val="black"/>
                </a:solidFill>
              </a:rPr>
              <a:t> </a:t>
            </a:r>
            <a:r>
              <a:rPr lang="en-US" sz="2000" i="1" dirty="0" err="1">
                <a:solidFill>
                  <a:prstClr val="black"/>
                </a:solidFill>
              </a:rPr>
              <a:t>emisije</a:t>
            </a:r>
            <a:endParaRPr lang="en-US" sz="2000" i="1" dirty="0">
              <a:solidFill>
                <a:prstClr val="black"/>
              </a:solidFill>
            </a:endParaRPr>
          </a:p>
          <a:p>
            <a:pPr marL="620776" lvl="2" indent="0">
              <a:spcBef>
                <a:spcPts val="0"/>
              </a:spcBef>
              <a:buClr>
                <a:srgbClr val="F0AD00"/>
              </a:buClr>
              <a:buSzPct val="80000"/>
              <a:buNone/>
            </a:pPr>
            <a:endParaRPr lang="hr-HR" sz="1600" dirty="0">
              <a:solidFill>
                <a:prstClr val="black"/>
              </a:solidFill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Informacije u toku emitovanja programa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323" r="7108" b="28571"/>
          <a:stretch/>
        </p:blipFill>
        <p:spPr bwMode="auto">
          <a:xfrm>
            <a:off x="5791200" y="1976437"/>
            <a:ext cx="27432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467" r="7565" b="13333"/>
          <a:stretch/>
        </p:blipFill>
        <p:spPr bwMode="auto">
          <a:xfrm>
            <a:off x="6172200" y="3505200"/>
            <a:ext cx="28956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6467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7348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lvl="1">
              <a:buClrTx/>
              <a:buFont typeface="Wingdings" pitchFamily="2" charset="2"/>
              <a:buChar char="Ø"/>
              <a:tabLst>
                <a:tab pos="914400" algn="l"/>
              </a:tabLst>
            </a:pPr>
            <a:r>
              <a:rPr lang="sr-Latn-CS" sz="2200" dirty="0">
                <a:ea typeface="Times New Roman"/>
              </a:rPr>
              <a:t>G – informacija o emisiji koja je u emitovanju</a:t>
            </a:r>
            <a:endParaRPr lang="sr-Latn-RS" sz="22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700" dirty="0"/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000" i="1" dirty="0"/>
              <a:t>emisija koja je trenutno u emitovanju</a:t>
            </a:r>
            <a:endParaRPr lang="en-US" sz="2000" i="1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/>
          </a:p>
          <a:p>
            <a:pPr lvl="1">
              <a:buClrTx/>
              <a:buFont typeface="Wingdings" pitchFamily="2" charset="2"/>
              <a:buChar char="Ø"/>
              <a:tabLst>
                <a:tab pos="914400" algn="l"/>
              </a:tabLst>
            </a:pPr>
            <a:r>
              <a:rPr lang="sr-Latn-CS" sz="2200" b="1" dirty="0">
                <a:solidFill>
                  <a:prstClr val="black"/>
                </a:solidFill>
                <a:ea typeface="Times New Roman"/>
              </a:rPr>
              <a:t>U</a:t>
            </a:r>
            <a:r>
              <a:rPr lang="sr-Latn-CS" sz="2200" dirty="0">
                <a:solidFill>
                  <a:prstClr val="black"/>
                </a:solidFill>
                <a:ea typeface="Times New Roman"/>
              </a:rPr>
              <a:t> – informacija o emisiji koja ide „uživo“ ili  uključenje „uživo“</a:t>
            </a:r>
            <a:endParaRPr lang="sr-Latn-RS" sz="2200" dirty="0">
              <a:solidFill>
                <a:prstClr val="black"/>
              </a:solidFill>
              <a:latin typeface="Corbel" pitchFamily="34" charset="0"/>
            </a:endParaRPr>
          </a:p>
          <a:p>
            <a:pPr marL="1452880" lvl="6" indent="0">
              <a:spcBef>
                <a:spcPts val="0"/>
              </a:spcBef>
              <a:buClr>
                <a:srgbClr val="F0AD00"/>
              </a:buClr>
              <a:buSzPct val="80000"/>
              <a:buNone/>
            </a:pPr>
            <a:endParaRPr lang="sr-Latn-RS" sz="1400" dirty="0">
              <a:solidFill>
                <a:prstClr val="black"/>
              </a:solidFill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rgbClr val="F0AD00"/>
              </a:buClr>
              <a:buSzPct val="80000"/>
              <a:buNone/>
            </a:pPr>
            <a:endParaRPr lang="hr-HR" sz="2000" dirty="0">
              <a:solidFill>
                <a:prstClr val="black"/>
              </a:solidFill>
            </a:endParaRPr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sr-Latn-RS" sz="1400" i="1" dirty="0">
              <a:solidFill>
                <a:prstClr val="black"/>
              </a:solidFill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/>
          </a:p>
          <a:p>
            <a:pPr lvl="1">
              <a:buClrTx/>
              <a:buFont typeface="Wingdings" pitchFamily="2" charset="2"/>
              <a:buChar char="Ø"/>
              <a:tabLst>
                <a:tab pos="914400" algn="l"/>
              </a:tabLst>
            </a:pPr>
            <a:r>
              <a:rPr lang="sr-Latn-CS" sz="2200" b="1" dirty="0">
                <a:solidFill>
                  <a:prstClr val="black"/>
                </a:solidFill>
                <a:ea typeface="Times New Roman"/>
              </a:rPr>
              <a:t>R</a:t>
            </a:r>
            <a:r>
              <a:rPr lang="sr-Latn-CS" sz="2200" dirty="0">
                <a:solidFill>
                  <a:prstClr val="black"/>
                </a:solidFill>
                <a:ea typeface="Times New Roman"/>
              </a:rPr>
              <a:t> – </a:t>
            </a:r>
            <a:r>
              <a:rPr lang="sr-Latn-RS" sz="2200" dirty="0">
                <a:solidFill>
                  <a:prstClr val="black"/>
                </a:solidFill>
                <a:ea typeface="Times New Roman"/>
              </a:rPr>
              <a:t>repriza emisije</a:t>
            </a:r>
            <a:endParaRPr lang="sr-Latn-RS" sz="2200" dirty="0">
              <a:solidFill>
                <a:prstClr val="black"/>
              </a:solidFill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Informacije u toku emitovanja programa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597" r="7360" b="26664"/>
          <a:stretch/>
        </p:blipFill>
        <p:spPr bwMode="auto">
          <a:xfrm>
            <a:off x="6553200" y="1905000"/>
            <a:ext cx="2828925" cy="838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201" r="7663" b="44197"/>
          <a:stretch/>
        </p:blipFill>
        <p:spPr bwMode="auto">
          <a:xfrm>
            <a:off x="8077200" y="3276600"/>
            <a:ext cx="3048001" cy="685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247" r="7312" b="50000"/>
          <a:stretch/>
        </p:blipFill>
        <p:spPr bwMode="auto">
          <a:xfrm>
            <a:off x="3352800" y="4648200"/>
            <a:ext cx="3048001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4112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1300" y="114300"/>
            <a:ext cx="6629400" cy="662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164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963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8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standardizacija</a:t>
            </a:r>
            <a:r>
              <a:rPr lang="sr-Latn-RS" dirty="0">
                <a:latin typeface="Corbel" pitchFamily="34" charset="0"/>
              </a:rPr>
              <a:t> podrazumeva oblikovanje, izdavanje i primena standarda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b="1" dirty="0">
                <a:solidFill>
                  <a:srgbClr val="C00000"/>
                </a:solidFill>
                <a:latin typeface="Corbel" pitchFamily="34" charset="0"/>
              </a:rPr>
              <a:t>standard</a:t>
            </a:r>
            <a:r>
              <a:rPr lang="vi-VN" dirty="0">
                <a:latin typeface="Corbel" pitchFamily="34" charset="0"/>
              </a:rPr>
              <a:t> podrazumeva dokument koji sadrži karakteristike i zahteve za određeni proizvod, kao i propisane postupke proizvodnje kojim se utvrđuju pravila, smernice ili karakteristike za aktivnosti i njihove rezultate, radi postizanja propisanog nivoa kvaliteta</a:t>
            </a:r>
            <a:endParaRPr lang="sr-Latn-RS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2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standardi TV produkcije </a:t>
            </a:r>
            <a:r>
              <a:rPr lang="sr-Latn-RS" dirty="0">
                <a:latin typeface="Corbel" pitchFamily="34" charset="0"/>
              </a:rPr>
              <a:t>predstavljaju „merne“ jedinice za ocenjivanje kvaliteta programa, kadrova, korišćenje tehničkih kapaciteta, obavljanje tehnoloških procesa, odnosno, poslovanjem TV centra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Pojmovi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5200" y="4724400"/>
            <a:ext cx="4545815" cy="1948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630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3538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potrebno je standardizovati načine izvršenja</a:t>
            </a:r>
            <a:r>
              <a:rPr lang="sr-Latn-RS" dirty="0">
                <a:latin typeface="Corbel" pitchFamily="34" charset="0"/>
              </a:rPr>
              <a:t> </a:t>
            </a:r>
            <a:r>
              <a:rPr lang="vi-VN" dirty="0">
                <a:latin typeface="Corbel" pitchFamily="34" charset="0"/>
              </a:rPr>
              <a:t>tehnološk</a:t>
            </a:r>
            <a:r>
              <a:rPr lang="sr-Latn-RS" dirty="0">
                <a:latin typeface="Corbel" pitchFamily="34" charset="0"/>
              </a:rPr>
              <a:t>og</a:t>
            </a:r>
            <a:r>
              <a:rPr lang="vi-VN" dirty="0">
                <a:latin typeface="Corbel" pitchFamily="34" charset="0"/>
              </a:rPr>
              <a:t> proces</a:t>
            </a:r>
            <a:r>
              <a:rPr lang="sr-Latn-RS" dirty="0">
                <a:latin typeface="Corbel" pitchFamily="34" charset="0"/>
              </a:rPr>
              <a:t>a</a:t>
            </a:r>
            <a:r>
              <a:rPr lang="vi-VN" dirty="0">
                <a:latin typeface="Corbel" pitchFamily="34" charset="0"/>
              </a:rPr>
              <a:t> proizvodnje i emitovanja TV programa, kao zbir značajnih i kompleksnih faza, kako </a:t>
            </a:r>
            <a:r>
              <a:rPr lang="sr-Latn-RS" dirty="0">
                <a:latin typeface="Corbel" pitchFamily="34" charset="0"/>
              </a:rPr>
              <a:t>bi </a:t>
            </a:r>
            <a:r>
              <a:rPr lang="vi-VN" dirty="0">
                <a:latin typeface="Corbel" pitchFamily="34" charset="0"/>
              </a:rPr>
              <a:t>ostvarenje postavljenog cilja </a:t>
            </a:r>
            <a:r>
              <a:rPr lang="sr-Latn-RS" dirty="0">
                <a:latin typeface="Corbel" pitchFamily="34" charset="0"/>
              </a:rPr>
              <a:t>bilo uspešno</a:t>
            </a: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dirty="0">
                <a:latin typeface="Corbel" pitchFamily="34" charset="0"/>
              </a:rPr>
              <a:t>s</a:t>
            </a:r>
            <a:r>
              <a:rPr lang="vi-VN" dirty="0">
                <a:latin typeface="Corbel" pitchFamily="34" charset="0"/>
              </a:rPr>
              <a:t>tandardizacijom radnih procesa postiže se</a:t>
            </a:r>
            <a:r>
              <a:rPr lang="sr-Latn-RS" dirty="0">
                <a:latin typeface="Corbel" pitchFamily="34" charset="0"/>
              </a:rPr>
              <a:t>:</a:t>
            </a:r>
            <a:r>
              <a:rPr lang="vi-VN" dirty="0">
                <a:latin typeface="Corbel" pitchFamily="34" charset="0"/>
              </a:rPr>
              <a:t>  </a:t>
            </a:r>
            <a:endParaRPr lang="sr-Latn-RS" dirty="0">
              <a:latin typeface="Corbel" pitchFamily="34" charset="0"/>
            </a:endParaRPr>
          </a:p>
          <a:p>
            <a:pPr marL="1414082" lvl="4" indent="-3635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b="1" dirty="0">
                <a:solidFill>
                  <a:srgbClr val="C00000"/>
                </a:solidFill>
                <a:latin typeface="Corbel" pitchFamily="34" charset="0"/>
              </a:rPr>
              <a:t>sistema</a:t>
            </a:r>
            <a:r>
              <a:rPr lang="sr-Latn-RS" sz="2200" b="1" dirty="0">
                <a:solidFill>
                  <a:srgbClr val="C00000"/>
                </a:solidFill>
                <a:latin typeface="Corbel" pitchFamily="34" charset="0"/>
              </a:rPr>
              <a:t>tsko</a:t>
            </a:r>
            <a:r>
              <a:rPr lang="vi-VN" sz="2200" b="1" dirty="0">
                <a:solidFill>
                  <a:srgbClr val="C00000"/>
                </a:solidFill>
                <a:latin typeface="Corbel" pitchFamily="34" charset="0"/>
              </a:rPr>
              <a:t> planiranj</a:t>
            </a:r>
            <a:r>
              <a:rPr lang="sr-Latn-RS" sz="2200" b="1" dirty="0">
                <a:solidFill>
                  <a:srgbClr val="C00000"/>
                </a:solidFill>
                <a:latin typeface="Corbel" pitchFamily="34" charset="0"/>
              </a:rPr>
              <a:t>e</a:t>
            </a:r>
          </a:p>
          <a:p>
            <a:pPr marL="1414082" lvl="4" indent="-3635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b="1" dirty="0">
                <a:solidFill>
                  <a:srgbClr val="C00000"/>
                </a:solidFill>
                <a:latin typeface="Corbel" pitchFamily="34" charset="0"/>
              </a:rPr>
              <a:t>precizn</a:t>
            </a:r>
            <a:r>
              <a:rPr lang="sr-Latn-RS" sz="2200" b="1" dirty="0">
                <a:solidFill>
                  <a:srgbClr val="C00000"/>
                </a:solidFill>
                <a:latin typeface="Corbel" pitchFamily="34" charset="0"/>
              </a:rPr>
              <a:t>e</a:t>
            </a:r>
            <a:r>
              <a:rPr lang="vi-VN" sz="2200" b="1" dirty="0">
                <a:solidFill>
                  <a:srgbClr val="C00000"/>
                </a:solidFill>
                <a:latin typeface="Corbel" pitchFamily="34" charset="0"/>
              </a:rPr>
              <a:t> pripreme</a:t>
            </a:r>
            <a:endParaRPr lang="sr-Latn-RS" sz="2200" b="1" dirty="0">
              <a:solidFill>
                <a:srgbClr val="C00000"/>
              </a:solidFill>
              <a:latin typeface="Corbel" pitchFamily="34" charset="0"/>
            </a:endParaRPr>
          </a:p>
          <a:p>
            <a:pPr marL="1414082" lvl="4" indent="-3635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b="1" dirty="0">
                <a:solidFill>
                  <a:srgbClr val="C00000"/>
                </a:solidFill>
                <a:latin typeface="Corbel" pitchFamily="34" charset="0"/>
              </a:rPr>
              <a:t>efikasnij</a:t>
            </a:r>
            <a:r>
              <a:rPr lang="sr-Latn-RS" sz="2200" b="1" dirty="0">
                <a:solidFill>
                  <a:srgbClr val="C00000"/>
                </a:solidFill>
                <a:latin typeface="Corbel" pitchFamily="34" charset="0"/>
              </a:rPr>
              <a:t>a</a:t>
            </a:r>
            <a:r>
              <a:rPr lang="vi-VN" sz="2200" b="1" dirty="0">
                <a:solidFill>
                  <a:srgbClr val="C00000"/>
                </a:solidFill>
                <a:latin typeface="Corbel" pitchFamily="34" charset="0"/>
              </a:rPr>
              <a:t> koordinacij</a:t>
            </a:r>
            <a:r>
              <a:rPr lang="sr-Latn-RS" sz="2200" b="1" dirty="0">
                <a:solidFill>
                  <a:srgbClr val="C00000"/>
                </a:solidFill>
                <a:latin typeface="Corbel" pitchFamily="34" charset="0"/>
              </a:rPr>
              <a:t>a</a:t>
            </a:r>
            <a:r>
              <a:rPr lang="vi-VN" sz="2200" b="1" dirty="0">
                <a:solidFill>
                  <a:srgbClr val="C00000"/>
                </a:solidFill>
                <a:latin typeface="Corbel" pitchFamily="34" charset="0"/>
              </a:rPr>
              <a:t> u fazi realizacije</a:t>
            </a:r>
            <a:endParaRPr lang="sr-Latn-RS" sz="2200" b="1" dirty="0">
              <a:solidFill>
                <a:srgbClr val="C00000"/>
              </a:solidFill>
              <a:latin typeface="Corbel" pitchFamily="34" charset="0"/>
            </a:endParaRPr>
          </a:p>
          <a:p>
            <a:pPr marL="1414082" lvl="4" indent="-3635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b="1" dirty="0">
                <a:solidFill>
                  <a:srgbClr val="C00000"/>
                </a:solidFill>
                <a:latin typeface="Corbel" pitchFamily="34" charset="0"/>
              </a:rPr>
              <a:t>analitički pristup u fazi finalizacije</a:t>
            </a:r>
            <a:endParaRPr lang="sr-Latn-RS" sz="2200" b="1" dirty="0">
              <a:solidFill>
                <a:srgbClr val="C00000"/>
              </a:solidFill>
              <a:latin typeface="Corbel" pitchFamily="34" charset="0"/>
            </a:endParaRPr>
          </a:p>
          <a:p>
            <a:pPr marL="1050544" lvl="4" indent="0">
              <a:lnSpc>
                <a:spcPct val="150000"/>
              </a:lnSpc>
              <a:spcBef>
                <a:spcPts val="0"/>
              </a:spcBef>
              <a:buClrTx/>
              <a:buSzPct val="80000"/>
              <a:buNone/>
            </a:pPr>
            <a:endParaRPr lang="sr-Latn-RS" sz="800" b="1" dirty="0">
              <a:solidFill>
                <a:srgbClr val="C00000"/>
              </a:solidFill>
              <a:latin typeface="Corbel" pitchFamily="34" charset="0"/>
            </a:endParaRPr>
          </a:p>
          <a:p>
            <a:pPr marL="1414082" lvl="4" indent="-36353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b="1" dirty="0">
                <a:solidFill>
                  <a:srgbClr val="C00000"/>
                </a:solidFill>
                <a:latin typeface="Corbel" pitchFamily="34" charset="0"/>
              </a:rPr>
              <a:t>klasifikacija i objedinjavanje potrebnih podataka za emitovanje programskih sadržaja</a:t>
            </a:r>
            <a:endParaRPr lang="sr-Latn-RS" sz="2200" b="1" dirty="0">
              <a:solidFill>
                <a:srgbClr val="C00000"/>
              </a:solidFill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840232" lvl="3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Standardizacija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2376" y="3001101"/>
            <a:ext cx="3327624" cy="2303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2830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201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7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Uvođenje standardizacije tehnološkog procesa treba da se ogleda kroz sledeće zadatke:</a:t>
            </a: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1000" dirty="0">
              <a:latin typeface="Corbel" pitchFamily="34" charset="0"/>
            </a:endParaRPr>
          </a:p>
          <a:p>
            <a:pPr marL="1628775" lvl="2" indent="-285750" defTabSz="143827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ustanovljenje i propisivanje načina izvršenja određenih radnih procesa</a:t>
            </a:r>
            <a:endParaRPr lang="sr-Latn-RS" sz="2200" dirty="0">
              <a:latin typeface="Corbel" pitchFamily="34" charset="0"/>
            </a:endParaRPr>
          </a:p>
          <a:p>
            <a:pPr marL="1628775" lvl="2" indent="-285750" defTabSz="143827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vi-VN" sz="1400" dirty="0">
              <a:latin typeface="Corbel" pitchFamily="34" charset="0"/>
            </a:endParaRPr>
          </a:p>
          <a:p>
            <a:pPr marL="1628775" lvl="2" indent="-285750" defTabSz="143827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podizanje organizacionog delovanja na viši profesionalni nivo</a:t>
            </a:r>
            <a:endParaRPr lang="sr-Latn-RS" sz="2200" dirty="0">
              <a:latin typeface="Corbel" pitchFamily="34" charset="0"/>
            </a:endParaRPr>
          </a:p>
          <a:p>
            <a:pPr marL="1628775" lvl="2" indent="-285750" defTabSz="143827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vi-VN" sz="1400" dirty="0">
              <a:latin typeface="Corbel" pitchFamily="34" charset="0"/>
            </a:endParaRPr>
          </a:p>
          <a:p>
            <a:pPr marL="1628775" lvl="2" indent="-285750" defTabSz="143827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eliminisanje praznih hodova i smanjenje procenata grešaka na minimum, pri obavljanju radnih procesa</a:t>
            </a:r>
            <a:endParaRPr lang="sr-Latn-RS" sz="2200" dirty="0">
              <a:latin typeface="Corbel" pitchFamily="34" charset="0"/>
            </a:endParaRPr>
          </a:p>
          <a:p>
            <a:pPr marL="1343025" lvl="2" indent="0" defTabSz="1438275">
              <a:spcBef>
                <a:spcPts val="0"/>
              </a:spcBef>
              <a:buClrTx/>
              <a:buSzPct val="80000"/>
              <a:buNone/>
            </a:pPr>
            <a:r>
              <a:rPr lang="vi-VN" sz="1800" dirty="0">
                <a:latin typeface="Corbel" pitchFamily="34" charset="0"/>
              </a:rPr>
              <a:t> </a:t>
            </a:r>
          </a:p>
          <a:p>
            <a:pPr marL="1628775" lvl="2" indent="-285750" defTabSz="143827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utvrđivanje normativa za rad kako bi se optimalno iskoristili tehnički kapaciteti i ostvarili pozitivni finansijski efekti</a:t>
            </a:r>
          </a:p>
          <a:p>
            <a:pPr marL="1619250" lvl="2" indent="-276225" defTabSz="1438275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1452880" lvl="6" indent="0">
              <a:spcBef>
                <a:spcPts val="0"/>
              </a:spcBef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sz="2000" dirty="0">
                <a:latin typeface="Corbel" pitchFamily="34" charset="0"/>
              </a:rPr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Standardizacija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2117" y="4724400"/>
            <a:ext cx="2781683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143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7348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faktori koji utiču na  kvalitet usluga (televizijske proizvodnje):</a:t>
            </a: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1200" dirty="0">
              <a:latin typeface="Corbel" pitchFamily="34" charset="0"/>
            </a:endParaRPr>
          </a:p>
          <a:p>
            <a:pPr marL="1414082" lvl="4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organizaciona struktura </a:t>
            </a:r>
            <a:r>
              <a:rPr lang="sr-Latn-RS" sz="2400" dirty="0">
                <a:latin typeface="Corbel" pitchFamily="34" charset="0"/>
              </a:rPr>
              <a:t>televizije kao prostor u kojem se odvijaju organizovani procesi, koja se javlja kao celina, sastavljena od delova čiji su zadaci da se stapaju u ukupni zadatak celine, direktno uslovljeni ciljem date televizije</a:t>
            </a:r>
          </a:p>
          <a:p>
            <a:pPr marL="1414082" lvl="4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200" dirty="0">
              <a:latin typeface="Corbel" pitchFamily="34" charset="0"/>
            </a:endParaRPr>
          </a:p>
          <a:p>
            <a:pPr marL="1414082" lvl="4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ljudski resursi </a:t>
            </a:r>
            <a:r>
              <a:rPr lang="vi-VN" sz="2400" dirty="0">
                <a:latin typeface="Corbel" pitchFamily="34" charset="0"/>
              </a:rPr>
              <a:t>koji učestvuju u kreativnim i operativno-tehničkim pripremama i neposrednoj realizaciji, kroz definisanje potrebnih radnih pozicija, utvrđivanje njihove vrednosti kao i način angažovanja uz pokretanje i usmeravanje ljudskih aktivnosti</a:t>
            </a:r>
            <a:endParaRPr lang="sr-Latn-RS" sz="2400" dirty="0">
              <a:latin typeface="Corbel" pitchFamily="34" charset="0"/>
            </a:endParaRPr>
          </a:p>
          <a:p>
            <a:pPr marL="1414082" lvl="4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200" dirty="0">
              <a:latin typeface="Corbel" pitchFamily="34" charset="0"/>
            </a:endParaRPr>
          </a:p>
          <a:p>
            <a:pPr marL="1414082" lvl="4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proizvodni resursi </a:t>
            </a:r>
            <a:r>
              <a:rPr lang="sr-Latn-RS" sz="2400" dirty="0">
                <a:latin typeface="Corbel" pitchFamily="34" charset="0"/>
              </a:rPr>
              <a:t>koji uslovljavaju tehnologiju proizvodnje i emitovanja programa svojom namenom, načinom korišćenja, normiranjem, označavanjem;</a:t>
            </a: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>
              <a:latin typeface="Corbel" pitchFamily="34" charset="0"/>
            </a:endParaRPr>
          </a:p>
          <a:p>
            <a:pPr marL="1414082" lvl="4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dirty="0">
              <a:latin typeface="Corbel" pitchFamily="34" charset="0"/>
            </a:endParaRPr>
          </a:p>
          <a:p>
            <a:pPr marL="1414082" lvl="4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vi-VN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>
              <a:latin typeface="Corbel" pitchFamily="34" charset="0"/>
            </a:endParaRPr>
          </a:p>
          <a:p>
            <a:pPr marL="1414082" lvl="4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Faktori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712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734800" cy="5410200"/>
          </a:xfrm>
        </p:spPr>
        <p:txBody>
          <a:bodyPr>
            <a:normAutofit/>
          </a:bodyPr>
          <a:lstStyle/>
          <a:p>
            <a:pPr marL="840232" lvl="3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000" dirty="0">
              <a:latin typeface="Corbel" pitchFamily="34" charset="0"/>
            </a:endParaRPr>
          </a:p>
          <a:p>
            <a:pPr marL="1438275" lvl="2" indent="-361950" algn="just"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hr-HR" b="1" dirty="0">
                <a:solidFill>
                  <a:srgbClr val="C00000"/>
                </a:solidFill>
              </a:rPr>
              <a:t>troškovi</a:t>
            </a:r>
            <a:r>
              <a:rPr lang="hr-HR" dirty="0"/>
              <a:t> koji se iniciraju tehnološkim procesom, njihova klasifikacija, registrovanje i metodologija unosa prilikom izrade kalkulacije, kao i praćenje finansijskih tokova nastalih troškova od ideje do emitovanja</a:t>
            </a: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200" dirty="0"/>
          </a:p>
          <a:p>
            <a:pPr marL="1438275" lvl="2" indent="-361950" algn="just"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hr-HR" b="1" dirty="0">
                <a:solidFill>
                  <a:srgbClr val="C00000"/>
                </a:solidFill>
              </a:rPr>
              <a:t>tehnološki proces</a:t>
            </a:r>
            <a:r>
              <a:rPr lang="hr-HR" dirty="0">
                <a:solidFill>
                  <a:srgbClr val="C00000"/>
                </a:solidFill>
              </a:rPr>
              <a:t> </a:t>
            </a:r>
            <a:r>
              <a:rPr lang="hr-HR" dirty="0"/>
              <a:t>proizvodnje i emitovanja televizijske emisije/programa, kao skup radnih procesa i radnih zadataka koje je potrebno obaviti da bi se materijalizovala programska ideja</a:t>
            </a:r>
          </a:p>
          <a:p>
            <a:pPr marL="1438275" lvl="2" indent="-36195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400" dirty="0"/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sr-Latn-RS" b="1" u="sng" dirty="0">
                <a:solidFill>
                  <a:srgbClr val="C00000"/>
                </a:solidFill>
                <a:latin typeface="Corbel" pitchFamily="34" charset="0"/>
              </a:rPr>
              <a:t>Standardizacija </a:t>
            </a:r>
            <a:r>
              <a:rPr lang="vi-VN" b="1" u="sng" dirty="0">
                <a:solidFill>
                  <a:srgbClr val="C00000"/>
                </a:solidFill>
                <a:latin typeface="Corbel" pitchFamily="34" charset="0"/>
              </a:rPr>
              <a:t>upravlja procesima, a ne proizvodom</a:t>
            </a:r>
            <a:endParaRPr lang="sr-Latn-RS" b="1" u="sng" dirty="0">
              <a:solidFill>
                <a:srgbClr val="C00000"/>
              </a:solidFill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rgbClr val="F0AD00"/>
              </a:buClr>
              <a:buSzPct val="80000"/>
              <a:buFont typeface="Wingdings 2"/>
              <a:buChar char=""/>
            </a:pPr>
            <a:endParaRPr lang="sr-Latn-RS" sz="1200" dirty="0">
              <a:solidFill>
                <a:prstClr val="black"/>
              </a:solidFill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solidFill>
                  <a:prstClr val="black"/>
                </a:solidFill>
                <a:latin typeface="Corbel" pitchFamily="34" charset="0"/>
              </a:rPr>
              <a:t> Osnovni zadatak standardizacije ogleda se u prevenciji (sprečavanju nastajanja greške), a ne na kontrolisanju po završetku radnog procesa</a:t>
            </a:r>
            <a:endParaRPr lang="sr-Latn-RS" dirty="0">
              <a:solidFill>
                <a:prstClr val="black"/>
              </a:solidFill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rgbClr val="F0AD00"/>
              </a:buClr>
              <a:buSzPct val="80000"/>
              <a:buFont typeface="Wingdings 2"/>
              <a:buChar char=""/>
            </a:pPr>
            <a:endParaRPr lang="sr-Latn-RS" sz="1200" dirty="0">
              <a:solidFill>
                <a:prstClr val="black"/>
              </a:solidFill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b="1" dirty="0">
                <a:solidFill>
                  <a:prstClr val="black"/>
                </a:solidFill>
                <a:latin typeface="Corbel" pitchFamily="34" charset="0"/>
              </a:rPr>
              <a:t>Standardizacija je konstanta, nije instant rešenje, već nep</a:t>
            </a:r>
            <a:r>
              <a:rPr lang="sr-Latn-RS" b="1" dirty="0">
                <a:solidFill>
                  <a:prstClr val="black"/>
                </a:solidFill>
                <a:latin typeface="Corbel" pitchFamily="34" charset="0"/>
              </a:rPr>
              <a:t>r</a:t>
            </a:r>
            <a:r>
              <a:rPr lang="vi-VN" b="1" dirty="0">
                <a:solidFill>
                  <a:prstClr val="black"/>
                </a:solidFill>
                <a:latin typeface="Corbel" pitchFamily="34" charset="0"/>
              </a:rPr>
              <a:t>ekidan proces</a:t>
            </a:r>
          </a:p>
          <a:p>
            <a:pPr marL="620776" lvl="2" indent="0">
              <a:spcBef>
                <a:spcPts val="0"/>
              </a:spcBef>
              <a:buClr>
                <a:srgbClr val="F0AD00"/>
              </a:buClr>
              <a:buSzPct val="80000"/>
              <a:buNone/>
            </a:pPr>
            <a:endParaRPr lang="vi-VN" sz="2000" dirty="0">
              <a:solidFill>
                <a:prstClr val="black"/>
              </a:solidFill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rgbClr val="F0AD00"/>
              </a:buClr>
              <a:buSzPct val="80000"/>
              <a:buFont typeface="Wingdings 2"/>
              <a:buChar char=""/>
            </a:pPr>
            <a:endParaRPr lang="sr-Latn-RS" sz="2000" dirty="0">
              <a:solidFill>
                <a:prstClr val="black"/>
              </a:solidFill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Faktori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3731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8392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rgbClr val="F0AD00"/>
              </a:buClr>
              <a:buSzPct val="80000"/>
              <a:buNone/>
            </a:pPr>
            <a:endParaRPr lang="sr-Latn-RS" sz="2000" dirty="0">
              <a:solidFill>
                <a:prstClr val="black"/>
              </a:solidFill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Intervencije u toku emitovanja programa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502790"/>
            <a:ext cx="5334000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8613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5062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6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dirty="0">
                <a:latin typeface="Corbel" pitchFamily="34" charset="0"/>
              </a:rPr>
              <a:t>U toku emitovanja programa moguće je emitovati paralelnu informaciju sa tekućim TV programom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dirty="0">
                <a:latin typeface="Corbel" pitchFamily="34" charset="0"/>
              </a:rPr>
              <a:t>Poslednja vest – krol</a:t>
            </a:r>
          </a:p>
          <a:p>
            <a:pPr marL="1816418" lvl="6" indent="-36353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dežurni urednik  ili realizator info. programa predaje  tekst poslednje vesti realizatoru el. graf. </a:t>
            </a:r>
          </a:p>
          <a:p>
            <a:pPr marL="1816418" lvl="6" indent="-36353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realizator el.graf. obrade unosi tekst u računar;</a:t>
            </a:r>
          </a:p>
          <a:p>
            <a:pPr marL="1816418" lvl="6" indent="-36353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dežurni urednik ili realizator info. programa proverava uneti tekst i odobrava emitovanje.</a:t>
            </a:r>
          </a:p>
          <a:p>
            <a:pPr marL="1816418" lvl="6" indent="-363538">
              <a:spcBef>
                <a:spcPts val="0"/>
              </a:spcBef>
              <a:buSzPct val="80000"/>
              <a:buFont typeface="Wingdings 2"/>
              <a:buChar char=""/>
            </a:pPr>
            <a:endParaRPr lang="sr-Latn-RS" sz="12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dirty="0">
                <a:latin typeface="Corbel" pitchFamily="34" charset="0"/>
              </a:rPr>
              <a:t>Krol (teget podloga, bela slova, standarni font TV centra) uz gornju ivicu ekrana sa najavom - poslednja vest - uz tri (3) zvučna signala (400 Hz) iza kojih sledi tekst vesti.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Intervencije u toku emitovanja programa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133600" y="6019800"/>
            <a:ext cx="8001000" cy="381000"/>
          </a:xfrm>
          <a:prstGeom prst="rect">
            <a:avLst/>
          </a:prstGeom>
          <a:solidFill>
            <a:srgbClr val="0070C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poslednja vest	poslednja vest	poslednja vest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256457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658599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dirty="0">
                <a:latin typeface="Corbel" pitchFamily="34" charset="0"/>
              </a:rPr>
              <a:t>informativni krol usled kašnjenja, otkazivanja ili promene termina najavljene emisije po sledećoj proceduri: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1816418" lvl="6" indent="-36353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nalog za emitovanje može da izda samo koordinator programa ili dežurni urednik;</a:t>
            </a:r>
          </a:p>
          <a:p>
            <a:pPr marL="1816418" lvl="6" indent="-36353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krol sadrži - razlog kašnjenja i novo vreme emitovanja; u slučaju otkazivanja, navesti razlog</a:t>
            </a:r>
          </a:p>
          <a:p>
            <a:pPr marL="1816418" lvl="6" indent="-363538">
              <a:spcBef>
                <a:spcPts val="0"/>
              </a:spcBef>
              <a:buSzPct val="80000"/>
              <a:buFont typeface="Wingdings 2"/>
              <a:buChar char=""/>
            </a:pPr>
            <a:endParaRPr lang="sr-Latn-RS" sz="14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dirty="0">
                <a:latin typeface="Corbel" pitchFamily="34" charset="0"/>
              </a:rPr>
              <a:t>Krol (žuta podloga, plava slova, standarni font TV centra) uz gornju ivicu ekrana - uz tri (3) zvučna signala (400 Hz) iza kojih sledi tekst</a:t>
            </a:r>
            <a:endParaRPr lang="hr-HR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Intervencije u toku emitovanja programa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390775" y="5143500"/>
            <a:ext cx="8001000" cy="381000"/>
          </a:xfrm>
          <a:prstGeom prst="rect">
            <a:avLst/>
          </a:prstGeom>
          <a:solidFill>
            <a:srgbClr val="FFFF00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400" b="1" dirty="0">
                <a:solidFill>
                  <a:srgbClr val="0070C0"/>
                </a:solidFill>
              </a:rPr>
              <a:t>informacija	informacija	informacija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835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6182</TotalTime>
  <Words>893</Words>
  <Application>Microsoft Office PowerPoint</Application>
  <PresentationFormat>Widescreen</PresentationFormat>
  <Paragraphs>230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Arial</vt:lpstr>
      <vt:lpstr>Calibri</vt:lpstr>
      <vt:lpstr>Corbel</vt:lpstr>
      <vt:lpstr>Times New Roman</vt:lpstr>
      <vt:lpstr>Wingdings</vt:lpstr>
      <vt:lpstr>Wingdings 2</vt:lpstr>
      <vt:lpstr>Wingdings 3</vt:lpstr>
      <vt:lpstr>Module</vt:lpstr>
      <vt:lpstr>STANDARDIZACIJA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1710</cp:revision>
  <dcterms:created xsi:type="dcterms:W3CDTF">2006-08-16T00:00:00Z</dcterms:created>
  <dcterms:modified xsi:type="dcterms:W3CDTF">2024-08-06T14:09:29Z</dcterms:modified>
</cp:coreProperties>
</file>