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5"/>
  </p:notesMasterIdLst>
  <p:sldIdLst>
    <p:sldId id="783" r:id="rId2"/>
    <p:sldId id="784" r:id="rId3"/>
    <p:sldId id="785" r:id="rId4"/>
    <p:sldId id="786" r:id="rId5"/>
    <p:sldId id="787" r:id="rId6"/>
    <p:sldId id="788" r:id="rId7"/>
    <p:sldId id="789" r:id="rId8"/>
    <p:sldId id="790" r:id="rId9"/>
    <p:sldId id="791" r:id="rId10"/>
    <p:sldId id="792" r:id="rId11"/>
    <p:sldId id="793" r:id="rId12"/>
    <p:sldId id="794" r:id="rId13"/>
    <p:sldId id="79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30T12:11:00.614"/>
    </inkml:context>
    <inkml:brush xml:id="br0">
      <inkml:brushProperty name="width" value="0.1" units="cm"/>
      <inkml:brushProperty name="height" value="0.6" units="cm"/>
      <inkml:brushProperty name="color" value="#FFFFFF"/>
      <inkml:brushProperty name="ignorePressure" value="1"/>
      <inkml:brushProperty name="inkEffects" value="pencil"/>
    </inkml:brush>
  </inkml:definitions>
  <inkml:trace contextRef="#ctx0" brushRef="#br0">0 0,'0'0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06-Aug-24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562600"/>
            <a:ext cx="8382000" cy="6096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MODEL TEHNIČKE BAZE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93" y="76200"/>
            <a:ext cx="7404813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1036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887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647700" lvl="2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Studijska tehnika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050" dirty="0">
              <a:latin typeface="Corbel" pitchFamily="34" charset="0"/>
            </a:endParaRPr>
          </a:p>
          <a:p>
            <a:pPr marL="990600" lvl="2" indent="-180975" algn="just">
              <a:spcBef>
                <a:spcPts val="0"/>
              </a:spcBef>
              <a:buClrTx/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•	news režija  (režija news studija / režija emitovanja programa)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22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95250" defTabSz="895350">
              <a:spcBef>
                <a:spcPts val="0"/>
              </a:spcBef>
              <a:buClrTx/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Model tehničke baze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2856605"/>
              </p:ext>
            </p:extLst>
          </p:nvPr>
        </p:nvGraphicFramePr>
        <p:xfrm>
          <a:off x="1981200" y="2773211"/>
          <a:ext cx="8763000" cy="3703789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4341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288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2738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namena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emisije vesti, specijalne emisije, emitovanje TV programa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5477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magnetoskop / EVS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000" dirty="0">
                          <a:effectLst/>
                          <a:latin typeface="+mj-lt"/>
                          <a:ea typeface="Times New Roman"/>
                        </a:rPr>
                        <a:t>-    video server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36431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video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video mikseta (min. 16 ulaza)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kontrola kamere (min. 3 jedinice)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sr-Latn-CS" sz="2000" dirty="0">
                          <a:effectLst/>
                          <a:latin typeface="+mj-lt"/>
                          <a:ea typeface="Times New Roman"/>
                        </a:rPr>
                        <a:t>računar za potrebe el. grafičke obrade (min. 2 jedinice)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sr-Latn-CS" sz="2000" dirty="0">
                          <a:effectLst/>
                          <a:latin typeface="+mj-lt"/>
                          <a:ea typeface="Times New Roman"/>
                        </a:rPr>
                        <a:t>računar za potrebe promptera („idiot“)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sr-Latn-CS" sz="2000" dirty="0">
                          <a:effectLst/>
                          <a:latin typeface="+mj-lt"/>
                          <a:ea typeface="Times New Roman"/>
                        </a:rPr>
                        <a:t>video monitoring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8215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audio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tonska mikseta (min. 16 ulaza)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914400" indent="-11430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07950" algn="l"/>
                        </a:tabLst>
                      </a:pPr>
                      <a:r>
                        <a:rPr lang="sr-Latn-CS" sz="2000" dirty="0">
                          <a:effectLst/>
                          <a:latin typeface="+mj-lt"/>
                          <a:ea typeface="Times New Roman"/>
                        </a:rPr>
                        <a:t>-     reproduktor zvuka 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audio monitoring, telefonski hibrid (dvokanalni) 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2738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svetlo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svetlosni miks pult 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307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11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647700" lvl="2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Studijska tehnika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050" dirty="0">
              <a:latin typeface="Corbel" pitchFamily="34" charset="0"/>
            </a:endParaRPr>
          </a:p>
          <a:p>
            <a:pPr marL="990600" lvl="2" indent="-180975" algn="just">
              <a:spcBef>
                <a:spcPts val="0"/>
              </a:spcBef>
              <a:buClrTx/>
              <a:buSzPct val="80000"/>
              <a:buNone/>
            </a:pPr>
            <a:r>
              <a:rPr lang="sr-Latn-RS" sz="2200" dirty="0">
                <a:solidFill>
                  <a:prstClr val="black"/>
                </a:solidFill>
                <a:latin typeface="Corbel" pitchFamily="34" charset="0"/>
              </a:rPr>
              <a:t>•	ostali punktovi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95250" defTabSz="895350">
              <a:spcBef>
                <a:spcPts val="0"/>
              </a:spcBef>
              <a:buClrTx/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Model tehničke baze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254414"/>
              </p:ext>
            </p:extLst>
          </p:nvPr>
        </p:nvGraphicFramePr>
        <p:xfrm>
          <a:off x="1943100" y="2667000"/>
          <a:ext cx="9258300" cy="331002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5481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10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2738">
                <a:tc rowSpan="2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NLE montaže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   4-6 jedinica za news program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738">
                <a:tc vMerge="1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    6 jedinica za ostali program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5477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OFF kabine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000" dirty="0">
                          <a:effectLst/>
                          <a:latin typeface="Arial"/>
                          <a:ea typeface="Times New Roman"/>
                        </a:rPr>
                        <a:t>-  montaže ostalog programa (1 kom.)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171450" indent="-17145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sr-Latn-CS" sz="2000" dirty="0">
                          <a:effectLst/>
                          <a:latin typeface="Arial"/>
                          <a:ea typeface="Times New Roman"/>
                        </a:rPr>
                        <a:t>montaže news programa (1 kom.)</a:t>
                      </a:r>
                    </a:p>
                    <a:p>
                      <a:pPr marL="171450" indent="-17145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sr-Latn-CS" sz="2000" dirty="0">
                          <a:effectLst/>
                          <a:latin typeface="Arial"/>
                          <a:ea typeface="Times New Roman"/>
                        </a:rPr>
                        <a:t>pored satelitske režije (1 kom)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821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multi format punkt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presnimavanje sa formata i podformata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8215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režija sat. prijema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180975" indent="-18097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000" dirty="0">
                          <a:effectLst/>
                          <a:latin typeface="Arial"/>
                          <a:ea typeface="Times New Roman"/>
                        </a:rPr>
                        <a:t>- antenski stub za prijem TV signala zemaljske mreže</a:t>
                      </a:r>
                      <a:endParaRPr lang="sr-Latn-RS" sz="2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85725" indent="-8572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000" dirty="0">
                          <a:effectLst/>
                          <a:latin typeface="Arial"/>
                          <a:ea typeface="Times New Roman"/>
                        </a:rPr>
                        <a:t>- određeni broj antenskih parabola (tanjira) za prijem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180975" indent="-180975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sr-Latn-CS" sz="2000" dirty="0">
                          <a:effectLst/>
                          <a:latin typeface="Arial"/>
                          <a:ea typeface="Times New Roman"/>
                        </a:rPr>
                        <a:t>određeni broj satelitskih prijemnika i dekodera</a:t>
                      </a:r>
                    </a:p>
                    <a:p>
                      <a:pPr marL="180975" indent="-180975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en-US" sz="2000" dirty="0"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video/audio monitoring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6630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658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647700" lvl="2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Prenosna tehnika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95250" defTabSz="895350">
              <a:spcBef>
                <a:spcPts val="0"/>
              </a:spcBef>
              <a:buClrTx/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1200" i="1" dirty="0">
                <a:latin typeface="Corbel" pitchFamily="34" charset="0"/>
              </a:rPr>
              <a:t>  </a:t>
            </a:r>
            <a:r>
              <a:rPr lang="hr-HR" sz="2200" i="1" dirty="0">
                <a:latin typeface="Corbel" pitchFamily="34" charset="0"/>
              </a:rPr>
              <a:t> *(kupovina RK isplativa u slučaju angažovanja 2–3 puta  nedeljno za svoje potrebe) 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Model tehničke baze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7530181"/>
              </p:ext>
            </p:extLst>
          </p:nvPr>
        </p:nvGraphicFramePr>
        <p:xfrm>
          <a:off x="2590800" y="2429608"/>
          <a:ext cx="6871653" cy="208905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7141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574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2738">
                <a:tc rowSpan="2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ENG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   6 kompleta za news program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738">
                <a:tc vMerge="1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   4 kompleta za ostali program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5477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SNG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000" baseline="0" dirty="0">
                          <a:effectLst/>
                          <a:latin typeface="Arial"/>
                          <a:ea typeface="Times New Roman"/>
                        </a:rPr>
                        <a:t>   </a:t>
                      </a:r>
                      <a:r>
                        <a:rPr lang="sr-Latn-CS" sz="2000" dirty="0">
                          <a:effectLst/>
                          <a:latin typeface="Arial"/>
                          <a:ea typeface="Times New Roman"/>
                        </a:rPr>
                        <a:t>1 vozilo (</a:t>
                      </a:r>
                      <a:r>
                        <a:rPr lang="sr-Latn-RS" sz="2000" dirty="0">
                          <a:effectLst/>
                          <a:latin typeface="Arial"/>
                          <a:ea typeface="Times New Roman"/>
                        </a:rPr>
                        <a:t>min. 2 kamerna lanca)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8215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RK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sr-Latn-CS" sz="2000" dirty="0">
                          <a:effectLst/>
                          <a:latin typeface="Arial"/>
                          <a:ea typeface="Times New Roman"/>
                        </a:rPr>
                        <a:t>   1</a:t>
                      </a:r>
                      <a:r>
                        <a:rPr lang="sr-Latn-CS" sz="2000" baseline="0" dirty="0">
                          <a:effectLst/>
                          <a:latin typeface="Arial"/>
                          <a:ea typeface="Times New Roman"/>
                        </a:rPr>
                        <a:t> vozilo (min. 6 kamernih lanaca)</a:t>
                      </a:r>
                      <a:r>
                        <a:rPr lang="sr-Latn-CS" sz="2000" dirty="0">
                          <a:effectLst/>
                          <a:latin typeface="Arial"/>
                          <a:ea typeface="Times New Roman"/>
                        </a:rPr>
                        <a:t> *</a:t>
                      </a:r>
                      <a:endParaRPr lang="en-US" sz="2000" dirty="0"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4928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7348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647700" lvl="2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Računarska tehnika (video grafika)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95250" defTabSz="895350">
              <a:spcBef>
                <a:spcPts val="0"/>
              </a:spcBef>
              <a:buClrTx/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Model tehničke baze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128637"/>
              </p:ext>
            </p:extLst>
          </p:nvPr>
        </p:nvGraphicFramePr>
        <p:xfrm>
          <a:off x="2057400" y="2971800"/>
          <a:ext cx="7772400" cy="141438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938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35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2738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NEWS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     2-3 jedinice za dnevno-informativni program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5477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VIRTUAL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CS" sz="2000" baseline="0" dirty="0">
                          <a:effectLst/>
                          <a:latin typeface="Arial"/>
                          <a:ea typeface="Times New Roman"/>
                        </a:rPr>
                        <a:t>    </a:t>
                      </a:r>
                      <a:r>
                        <a:rPr lang="sr-Latn-CS" sz="2000" dirty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kumimoji="0" lang="hr-HR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Times New Roman"/>
                          <a:cs typeface="+mn-cs"/>
                        </a:rPr>
                        <a:t>2-3 jedinice za virtual studio i grafiku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6821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</a:rPr>
                        <a:t>OSTALI PGM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hr-HR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Times New Roman"/>
                          <a:cs typeface="+mn-cs"/>
                        </a:rPr>
                        <a:t>     3 jedinice za ostali program</a:t>
                      </a: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976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506200" cy="5410200"/>
          </a:xfrm>
        </p:spPr>
        <p:txBody>
          <a:bodyPr>
            <a:normAutofit fontScale="92500" lnSpcReduction="10000"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" dirty="0">
              <a:latin typeface="Corbel" pitchFamily="34" charset="0"/>
            </a:endParaRPr>
          </a:p>
          <a:p>
            <a:pPr marL="542925" lvl="2" indent="-27622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Elementi koji utiču na definisanje tehničke baze sa programskog aspekta su:</a:t>
            </a:r>
          </a:p>
          <a:p>
            <a:pPr marL="266700" lvl="2" indent="0" algn="just">
              <a:spcBef>
                <a:spcPts val="0"/>
              </a:spcBef>
              <a:buClrTx/>
              <a:buSzPct val="80000"/>
              <a:buNone/>
            </a:pPr>
            <a:endParaRPr lang="sr-Latn-RS" sz="300" dirty="0">
              <a:latin typeface="Corbel" pitchFamily="34" charset="0"/>
            </a:endParaRPr>
          </a:p>
          <a:p>
            <a:pPr marL="895350" lvl="2" indent="-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programska struktura</a:t>
            </a:r>
          </a:p>
          <a:p>
            <a:pPr marL="895350" lvl="2" indent="-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odnos sopstvene produkcije i preuzetog (otkupljenog) programa</a:t>
            </a:r>
          </a:p>
          <a:p>
            <a:pPr marL="895350" lvl="2" indent="-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ciljna grupa kojoj je namenjen TV program, odnosno zona servisa</a:t>
            </a:r>
          </a:p>
          <a:p>
            <a:pPr marL="552450" lvl="2" indent="-285750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300" dirty="0">
              <a:latin typeface="Corbel" pitchFamily="34" charset="0"/>
            </a:endParaRPr>
          </a:p>
          <a:p>
            <a:pPr marL="609600" lvl="2" indent="-3429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Tehničku bazu sačinjava:</a:t>
            </a:r>
            <a:endParaRPr lang="sr-Latn-RS" dirty="0">
              <a:latin typeface="Corbel" pitchFamily="34" charset="0"/>
            </a:endParaRPr>
          </a:p>
          <a:p>
            <a:pPr marL="266700" lvl="2" indent="0" algn="just">
              <a:spcBef>
                <a:spcPts val="0"/>
              </a:spcBef>
              <a:buClrTx/>
              <a:buSzPct val="80000"/>
              <a:buNone/>
            </a:pPr>
            <a:endParaRPr lang="sr-Latn-RS" sz="400" dirty="0">
              <a:latin typeface="Corbel" pitchFamily="34" charset="0"/>
            </a:endParaRPr>
          </a:p>
          <a:p>
            <a:pPr marL="895350" lvl="2" indent="-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studijska tehnika</a:t>
            </a:r>
          </a:p>
          <a:p>
            <a:pPr marL="895350" lvl="2" indent="-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prenosna tehnika</a:t>
            </a:r>
          </a:p>
          <a:p>
            <a:pPr marL="895350" lvl="2" indent="-180975" algn="just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računarska tehnika</a:t>
            </a:r>
          </a:p>
          <a:p>
            <a:pPr marL="542925" lvl="2" indent="-27622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vi-VN" sz="1300" dirty="0">
              <a:latin typeface="Corbel" pitchFamily="34" charset="0"/>
            </a:endParaRPr>
          </a:p>
          <a:p>
            <a:pPr marL="647700" lvl="2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dirty="0">
                <a:latin typeface="Corbel" pitchFamily="34" charset="0"/>
              </a:rPr>
              <a:t>Skica neophodne tehničke baze po punktovima, za proizvodnju i emitovanje TV programa projektovane TV stanice koju definiše trenutno sveprisutna programska koncepcija:</a:t>
            </a:r>
          </a:p>
          <a:p>
            <a:pPr marL="361950" lvl="2" indent="0" algn="just">
              <a:spcBef>
                <a:spcPts val="0"/>
              </a:spcBef>
              <a:buClrTx/>
              <a:buSzPct val="80000"/>
              <a:buNone/>
            </a:pPr>
            <a:endParaRPr lang="sr-Latn-RS" sz="1100" i="1" dirty="0">
              <a:latin typeface="Corbel" pitchFamily="34" charset="0"/>
            </a:endParaRPr>
          </a:p>
          <a:p>
            <a:pPr marL="895350" lvl="2" indent="-180975" algn="just">
              <a:spcBef>
                <a:spcPts val="0"/>
              </a:spcBef>
              <a:buClrTx/>
              <a:buSzPct val="80000"/>
              <a:buFont typeface="Courier New" pitchFamily="49" charset="0"/>
              <a:buChar char="o"/>
            </a:pPr>
            <a:r>
              <a:rPr lang="sr-Latn-RS" sz="2200" b="1" i="1" dirty="0">
                <a:latin typeface="Corbel" pitchFamily="34" charset="0"/>
              </a:rPr>
              <a:t>informativni program (vesti, komunalno servisne informacije – jutarnji program, talk-show);</a:t>
            </a:r>
          </a:p>
          <a:p>
            <a:pPr marL="895350" lvl="2" indent="-180975" algn="just">
              <a:spcBef>
                <a:spcPts val="0"/>
              </a:spcBef>
              <a:buClrTx/>
              <a:buSzPct val="80000"/>
              <a:buFont typeface="Courier New" pitchFamily="49" charset="0"/>
              <a:buChar char="o"/>
            </a:pPr>
            <a:r>
              <a:rPr lang="sr-Latn-RS" sz="2200" b="1" i="1" dirty="0">
                <a:latin typeface="Corbel" pitchFamily="34" charset="0"/>
              </a:rPr>
              <a:t>zabavni program (šou programi, kvizovi, igrane strukture, kontakt programi).</a:t>
            </a: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95250" defTabSz="895350">
              <a:spcBef>
                <a:spcPts val="0"/>
              </a:spcBef>
              <a:buClrTx/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7620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Model tehničke baze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322699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811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647700" lvl="2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Studijska tehnika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050" dirty="0">
              <a:latin typeface="Corbel" pitchFamily="34" charset="0"/>
            </a:endParaRPr>
          </a:p>
          <a:p>
            <a:pPr marL="990600" lvl="2" indent="-180975" algn="just">
              <a:spcBef>
                <a:spcPts val="0"/>
              </a:spcBef>
              <a:buClrTx/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•	studio 1</a:t>
            </a: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95250" defTabSz="895350">
              <a:spcBef>
                <a:spcPts val="0"/>
              </a:spcBef>
              <a:buClrTx/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Model tehničke baze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348932"/>
              </p:ext>
            </p:extLst>
          </p:nvPr>
        </p:nvGraphicFramePr>
        <p:xfrm>
          <a:off x="1828800" y="2796163"/>
          <a:ext cx="8534399" cy="366826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1326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39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6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11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4831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namena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zabavni šou program sa publikom, kvizovi...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831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površina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oko 600 kvm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br.kamernih.lanaca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min. 5</a:t>
                      </a:r>
                      <a:endParaRPr lang="en-US" sz="4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831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scenska tehnika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kamera kran (radijusa/visine) optimalno 6 – 9 m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6627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rasveta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rasvetna tela (min. 250 kW ukupne snage)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rotirajuće rasvetne glave (variolight - min. 24 kom)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4941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monitoring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video monitoring (4 – 6 monitora)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audio monitoring (min. 6 monitora)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slušalice bubice za voditelje (min. 4 kom.)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44941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mikrofoni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mikroporti (bežični mikrofoni – bubice, min. 8 kompleta)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mikroporti (bežični mikrofoni – ručni, min. 4 kom.)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studijski podni mikrofoni (min. 18 kom.) 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5" name="Ink 4">
                <a:extLst>
                  <a:ext uri="{FF2B5EF4-FFF2-40B4-BE49-F238E27FC236}">
                    <a16:creationId xmlns:a16="http://schemas.microsoft.com/office/drawing/2014/main" id="{A16C2D46-364A-A37F-ED30-35659950C496}"/>
                  </a:ext>
                </a:extLst>
              </p14:cNvPr>
              <p14:cNvContentPartPr/>
              <p14:nvPr/>
            </p14:nvContentPartPr>
            <p14:xfrm>
              <a:off x="3438105" y="3190815"/>
              <a:ext cx="360" cy="360"/>
            </p14:xfrm>
          </p:contentPart>
        </mc:Choice>
        <mc:Fallback xmlns="">
          <p:pic>
            <p:nvPicPr>
              <p:cNvPr id="5" name="Ink 4">
                <a:extLst>
                  <a:ext uri="{FF2B5EF4-FFF2-40B4-BE49-F238E27FC236}">
                    <a16:creationId xmlns:a16="http://schemas.microsoft.com/office/drawing/2014/main" id="{A16C2D46-364A-A37F-ED30-35659950C496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420105" y="3082815"/>
                <a:ext cx="36000" cy="21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89015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887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647700" lvl="2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Studijska tehnika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050" dirty="0">
              <a:latin typeface="Corbel" pitchFamily="34" charset="0"/>
            </a:endParaRPr>
          </a:p>
          <a:p>
            <a:pPr marL="990600" lvl="2" indent="-180975" algn="just">
              <a:spcBef>
                <a:spcPts val="0"/>
              </a:spcBef>
              <a:buClrTx/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•	studio 2</a:t>
            </a: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95250" defTabSz="895350">
              <a:spcBef>
                <a:spcPts val="0"/>
              </a:spcBef>
              <a:buClrTx/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Model tehničke baze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315470"/>
              </p:ext>
            </p:extLst>
          </p:nvPr>
        </p:nvGraphicFramePr>
        <p:xfrm>
          <a:off x="1485900" y="2743200"/>
          <a:ext cx="9791700" cy="366826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44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8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8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48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787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namena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dnevni program, talk-show, jutarnji program, magazinske emisije 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87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površina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od 200 do 350 kvm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br.kamernih lanaca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minimum 3-4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787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scenska tehnika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kamera kran (radijusa/visine) optimalno 3 – 6 m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5745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rasveta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rasvetna tela (min. 150 kW ukupne snage)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rotirajuće rasvetne glave (variolight - min. 8 kom)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3618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monitoring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video monitoring (3 – 4 monitora)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audio monitoring (min. 2 monitora)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slušalice bubice za voditelje (min. 2 kom.)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3618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mikrofoni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mikroporti (bežični mikrofoni – bubice, min. 4 kompleta)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mikroporti (bežični mikrofoni – ručni, min. 2 kom.)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studijski podni mikrofoni (min. 8 kom.)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681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87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647700" lvl="2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Studijska tehnika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050" dirty="0">
              <a:latin typeface="Corbel" pitchFamily="34" charset="0"/>
            </a:endParaRPr>
          </a:p>
          <a:p>
            <a:pPr marL="990600" lvl="2" indent="-180975" algn="just">
              <a:spcBef>
                <a:spcPts val="0"/>
              </a:spcBef>
              <a:buClrTx/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•	studio 3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95250" defTabSz="895350">
              <a:spcBef>
                <a:spcPts val="0"/>
              </a:spcBef>
              <a:buClrTx/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Model tehničke baze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9773957"/>
              </p:ext>
            </p:extLst>
          </p:nvPr>
        </p:nvGraphicFramePr>
        <p:xfrm>
          <a:off x="1562100" y="2743200"/>
          <a:ext cx="9563100" cy="328726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3896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11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11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911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namena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vremenska prognoza, interaktivni kviz, najave... </a:t>
                      </a:r>
                      <a:r>
                        <a:rPr lang="hr-HR" sz="2000" b="1" dirty="0">
                          <a:effectLst/>
                          <a:latin typeface="+mj-lt"/>
                          <a:ea typeface="Times New Roman"/>
                        </a:rPr>
                        <a:t>(virtuelni studio)</a:t>
                      </a:r>
                      <a:endParaRPr lang="en-US" sz="2000" b="1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površina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od 100 do 150 kvm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br.kamernih lanaca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optimalno 3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scenska tehnika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/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rasveta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hladna rasveta (fluo), (min. 80 kW ukupne snage)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010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monitoring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video monitoring (2  monitora)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audio monitoring ( min. 2 monitora)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slušalice bubice za voditelje (min. 2 kom.)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mikrofoni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mikroporti (bežični mikrofoni – bubice, min. 2 kompleta)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mikroporti (bežični mikrofoni – ručni, min. 2 kom.)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2116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11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647700" lvl="2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Studijska tehnika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050" dirty="0">
              <a:latin typeface="Corbel" pitchFamily="34" charset="0"/>
            </a:endParaRPr>
          </a:p>
          <a:p>
            <a:pPr marL="990600" lvl="2" indent="-180975" algn="just">
              <a:spcBef>
                <a:spcPts val="0"/>
              </a:spcBef>
              <a:buClrTx/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•	news studio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95250" defTabSz="895350">
              <a:spcBef>
                <a:spcPts val="0"/>
              </a:spcBef>
              <a:buClrTx/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Model tehničke baze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4462336"/>
              </p:ext>
            </p:extLst>
          </p:nvPr>
        </p:nvGraphicFramePr>
        <p:xfrm>
          <a:off x="1485900" y="2819400"/>
          <a:ext cx="9144000" cy="296418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2849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63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3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namena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175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emisije vesti, specijalne vanredne informativne emisije ...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površina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od 100 do 150 kvm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br.kamernih lanaca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optimalno 3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scenska tehnika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/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rasveta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hladna (fluo) rasveta,(min. 80 kW ukupne snage)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725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monitoring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video monitoring (3  monitora)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audio monitoring (min. 2 monitora)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slušalice bubice za voditelje (min. 2 kom.)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mikrofoni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mikroporti (bežični mikrofoni – bubice, min. 4 kompleta)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293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887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647700" lvl="2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Studijska tehnika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050" dirty="0">
              <a:latin typeface="Corbel" pitchFamily="34" charset="0"/>
            </a:endParaRPr>
          </a:p>
          <a:p>
            <a:pPr marL="990600" lvl="2" indent="-180975" algn="just">
              <a:spcBef>
                <a:spcPts val="0"/>
              </a:spcBef>
              <a:buClrTx/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•	režija 1 (režija studija 1)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95250" defTabSz="895350">
              <a:spcBef>
                <a:spcPts val="0"/>
              </a:spcBef>
              <a:buClrTx/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Model tehničke baze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1455770"/>
              </p:ext>
            </p:extLst>
          </p:nvPr>
        </p:nvGraphicFramePr>
        <p:xfrm>
          <a:off x="1295401" y="2738042"/>
          <a:ext cx="10439399" cy="3803435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362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77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2046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namena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 zabavni šou program sa publikom, kvizovi...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92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magnetoskop / EVS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914400" indent="-88265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000" dirty="0">
                          <a:effectLst/>
                          <a:latin typeface="+mj-lt"/>
                          <a:ea typeface="Times New Roman"/>
                        </a:rPr>
                        <a:t>-</a:t>
                      </a:r>
                      <a:r>
                        <a:rPr lang="sr-Latn-CS" sz="2000" baseline="0" dirty="0">
                          <a:effectLst/>
                          <a:latin typeface="+mj-lt"/>
                          <a:ea typeface="Times New Roman"/>
                        </a:rPr>
                        <a:t>   video server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8185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video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video mikseta (min. 16 ulaza)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kontrola kamere ( min. 5 jedinica)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sr-Latn-CS" sz="2000" dirty="0">
                          <a:effectLst/>
                          <a:latin typeface="+mj-lt"/>
                          <a:ea typeface="Times New Roman"/>
                        </a:rPr>
                        <a:t>računar za potrebe el. grafičke obrade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sr-Latn-CS" sz="2000" dirty="0">
                          <a:effectLst/>
                          <a:latin typeface="+mj-lt"/>
                          <a:ea typeface="Times New Roman"/>
                        </a:rPr>
                        <a:t>video monitoring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0231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audio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tonska mikseta (min. 24 ulaza) + tonska mikseta (min. 8 ulaza)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914400" indent="-11430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07950" algn="l"/>
                        </a:tabLst>
                      </a:pPr>
                      <a:r>
                        <a:rPr lang="sr-Latn-CS" sz="2000" dirty="0">
                          <a:effectLst/>
                          <a:latin typeface="+mj-lt"/>
                          <a:ea typeface="Times New Roman"/>
                        </a:rPr>
                        <a:t>-     reproduktor zvuka 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audio monitoring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telefonski hibrid (četvorokanalni) 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46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svetlo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svetlosni miks pult 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668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963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647700" lvl="2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Studijska tehnika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050" dirty="0">
              <a:latin typeface="Corbel" pitchFamily="34" charset="0"/>
            </a:endParaRPr>
          </a:p>
          <a:p>
            <a:pPr marL="990600" lvl="2" indent="-180975" algn="just">
              <a:spcBef>
                <a:spcPts val="0"/>
              </a:spcBef>
              <a:buClrTx/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•	režija 2 (režija studija 2)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95250" defTabSz="895350">
              <a:spcBef>
                <a:spcPts val="0"/>
              </a:spcBef>
              <a:buClrTx/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Model tehničke baze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239974"/>
              </p:ext>
            </p:extLst>
          </p:nvPr>
        </p:nvGraphicFramePr>
        <p:xfrm>
          <a:off x="1447800" y="2667000"/>
          <a:ext cx="9753600" cy="3726398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2397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138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404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namena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dnevni program, talk-show, jutarnji program, magazinske emisije 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8086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magnetoskop / EVS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000" dirty="0">
                          <a:effectLst/>
                          <a:latin typeface="+mj-lt"/>
                          <a:ea typeface="Times New Roman"/>
                        </a:rPr>
                        <a:t>-     video server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7021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video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video mikseta (min. 12 ulaza)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kontrola kamere (min. 4 jedinice)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sr-Latn-CS" sz="2000" dirty="0">
                          <a:effectLst/>
                          <a:latin typeface="+mj-lt"/>
                          <a:ea typeface="Times New Roman"/>
                        </a:rPr>
                        <a:t>računar za potrebe el. grafičke obrade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sr-Latn-CS" sz="2000" dirty="0">
                          <a:effectLst/>
                          <a:latin typeface="+mj-lt"/>
                          <a:ea typeface="Times New Roman"/>
                        </a:rPr>
                        <a:t>video monitoring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7021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audio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tonska mikseta (min. 16 ulaza) + tonska mikseta (min. 8 ulaza)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914400" indent="-11430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07950" algn="l"/>
                        </a:tabLst>
                      </a:pPr>
                      <a:r>
                        <a:rPr lang="sr-Latn-CS" sz="2000" dirty="0">
                          <a:effectLst/>
                          <a:latin typeface="+mj-lt"/>
                          <a:ea typeface="Times New Roman"/>
                        </a:rPr>
                        <a:t>-     reproduktor zvuka 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audio monitoring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telefonski hibrid (dvokanalni) 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404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svetlo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svetlosni miks pult 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6093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87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647700" lvl="2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Studijska tehnika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1050" dirty="0">
              <a:latin typeface="Corbel" pitchFamily="34" charset="0"/>
            </a:endParaRPr>
          </a:p>
          <a:p>
            <a:pPr marL="990600" lvl="2" indent="-180975" algn="just">
              <a:spcBef>
                <a:spcPts val="0"/>
              </a:spcBef>
              <a:buClrTx/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•	režija 3 (režija studija 3)</a:t>
            </a:r>
          </a:p>
          <a:p>
            <a:pPr marL="895350" lvl="2" indent="-85725" algn="just">
              <a:spcBef>
                <a:spcPts val="0"/>
              </a:spcBef>
              <a:buClrTx/>
              <a:buSzPct val="80000"/>
              <a:buNone/>
            </a:pPr>
            <a:endParaRPr lang="sr-Latn-RS" sz="22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8650" lvl="2" indent="-266700" algn="just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895350" lvl="2" indent="-95250" defTabSz="895350">
              <a:spcBef>
                <a:spcPts val="0"/>
              </a:spcBef>
              <a:buClrTx/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8600" y="381000"/>
            <a:ext cx="99060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Model tehničke baze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617720"/>
              </p:ext>
            </p:extLst>
          </p:nvPr>
        </p:nvGraphicFramePr>
        <p:xfrm>
          <a:off x="1028700" y="2590800"/>
          <a:ext cx="10134600" cy="399854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2440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905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771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namena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vremenska prognoza, interaktivni kviz, najave, virtuelna scenografija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magnetoskop / EVS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000" dirty="0">
                          <a:effectLst/>
                          <a:latin typeface="+mj-lt"/>
                          <a:ea typeface="Times New Roman"/>
                        </a:rPr>
                        <a:t>-     video server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06286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video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video mikseta (min. 12 ulaza)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kontrola kamere ( min. 3 jedinice)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sr-Latn-CS" sz="2000" dirty="0">
                          <a:effectLst/>
                          <a:latin typeface="+mj-lt"/>
                          <a:ea typeface="Times New Roman"/>
                        </a:rPr>
                        <a:t>računar za potrebe el. grafičke obrade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sr-Latn-CS" sz="2000" dirty="0">
                          <a:effectLst/>
                          <a:latin typeface="+mj-lt"/>
                          <a:ea typeface="Times New Roman"/>
                        </a:rPr>
                        <a:t>računar virtuelnog seta/virtuelne grafike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sr-Latn-CS" sz="2000" dirty="0">
                          <a:effectLst/>
                          <a:latin typeface="+mj-lt"/>
                          <a:ea typeface="Times New Roman"/>
                        </a:rPr>
                        <a:t>video monitoring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0857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audio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tonska mikseta (min. 12 ulaza)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914400" indent="-11430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07950" algn="l"/>
                        </a:tabLst>
                      </a:pPr>
                      <a:r>
                        <a:rPr lang="sr-Latn-CS" sz="2000" dirty="0">
                          <a:effectLst/>
                          <a:latin typeface="+mj-lt"/>
                          <a:ea typeface="Times New Roman"/>
                        </a:rPr>
                        <a:t>-      reproduktor zvuka 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audio monitoring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  <a:tabLst>
                          <a:tab pos="107950" algn="l"/>
                        </a:tabLst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telefonski hibrid (dvokanalni) 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771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solidFill>
                            <a:srgbClr val="FFFFFF"/>
                          </a:solidFill>
                          <a:effectLst/>
                          <a:latin typeface="+mj-lt"/>
                          <a:ea typeface="Times New Roman"/>
                        </a:rPr>
                        <a:t>svetlo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Times New Roman"/>
                        <a:buChar char="-"/>
                      </a:pPr>
                      <a:r>
                        <a:rPr lang="hr-HR" sz="2000" dirty="0">
                          <a:effectLst/>
                          <a:latin typeface="+mj-lt"/>
                          <a:ea typeface="Times New Roman"/>
                        </a:rPr>
                        <a:t>svetlosni miks pult </a:t>
                      </a:r>
                      <a:endParaRPr lang="en-US" sz="20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252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5778</TotalTime>
  <Words>1081</Words>
  <Application>Microsoft Office PowerPoint</Application>
  <PresentationFormat>Widescreen</PresentationFormat>
  <Paragraphs>447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Calibri</vt:lpstr>
      <vt:lpstr>Corbel</vt:lpstr>
      <vt:lpstr>Courier New</vt:lpstr>
      <vt:lpstr>Times New Roman</vt:lpstr>
      <vt:lpstr>Wingdings</vt:lpstr>
      <vt:lpstr>Wingdings 2</vt:lpstr>
      <vt:lpstr>Wingdings 3</vt:lpstr>
      <vt:lpstr>Module</vt:lpstr>
      <vt:lpstr>MODEL TEHNIČKE BAZE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1607</cp:revision>
  <dcterms:created xsi:type="dcterms:W3CDTF">2006-08-16T00:00:00Z</dcterms:created>
  <dcterms:modified xsi:type="dcterms:W3CDTF">2024-08-06T13:33:09Z</dcterms:modified>
</cp:coreProperties>
</file>