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6"/>
  </p:notesMasterIdLst>
  <p:sldIdLst>
    <p:sldId id="256" r:id="rId2"/>
    <p:sldId id="651" r:id="rId3"/>
    <p:sldId id="701" r:id="rId4"/>
    <p:sldId id="702" r:id="rId5"/>
    <p:sldId id="718" r:id="rId6"/>
    <p:sldId id="719" r:id="rId7"/>
    <p:sldId id="720" r:id="rId8"/>
    <p:sldId id="721" r:id="rId9"/>
    <p:sldId id="722" r:id="rId10"/>
    <p:sldId id="723" r:id="rId11"/>
    <p:sldId id="724" r:id="rId12"/>
    <p:sldId id="725" r:id="rId13"/>
    <p:sldId id="726" r:id="rId14"/>
    <p:sldId id="727" r:id="rId15"/>
    <p:sldId id="728" r:id="rId16"/>
    <p:sldId id="712" r:id="rId17"/>
    <p:sldId id="713" r:id="rId18"/>
    <p:sldId id="755" r:id="rId19"/>
    <p:sldId id="756" r:id="rId20"/>
    <p:sldId id="714" r:id="rId21"/>
    <p:sldId id="773" r:id="rId22"/>
    <p:sldId id="715" r:id="rId23"/>
    <p:sldId id="774" r:id="rId24"/>
    <p:sldId id="729" r:id="rId25"/>
    <p:sldId id="730" r:id="rId26"/>
    <p:sldId id="731" r:id="rId27"/>
    <p:sldId id="732" r:id="rId28"/>
    <p:sldId id="733" r:id="rId29"/>
    <p:sldId id="734" r:id="rId30"/>
    <p:sldId id="751" r:id="rId31"/>
    <p:sldId id="744" r:id="rId32"/>
    <p:sldId id="745" r:id="rId33"/>
    <p:sldId id="746" r:id="rId34"/>
    <p:sldId id="747" r:id="rId35"/>
    <p:sldId id="775" r:id="rId36"/>
    <p:sldId id="748" r:id="rId37"/>
    <p:sldId id="776" r:id="rId38"/>
    <p:sldId id="749" r:id="rId39"/>
    <p:sldId id="767" r:id="rId40"/>
    <p:sldId id="768" r:id="rId41"/>
    <p:sldId id="769" r:id="rId42"/>
    <p:sldId id="770" r:id="rId43"/>
    <p:sldId id="771" r:id="rId44"/>
    <p:sldId id="772" r:id="rId45"/>
    <p:sldId id="754" r:id="rId46"/>
    <p:sldId id="750" r:id="rId47"/>
    <p:sldId id="752" r:id="rId48"/>
    <p:sldId id="753" r:id="rId49"/>
    <p:sldId id="740" r:id="rId50"/>
    <p:sldId id="741" r:id="rId51"/>
    <p:sldId id="742" r:id="rId52"/>
    <p:sldId id="743" r:id="rId53"/>
    <p:sldId id="737" r:id="rId54"/>
    <p:sldId id="760" r:id="rId55"/>
    <p:sldId id="761" r:id="rId56"/>
    <p:sldId id="765" r:id="rId57"/>
    <p:sldId id="762" r:id="rId58"/>
    <p:sldId id="766" r:id="rId59"/>
    <p:sldId id="763" r:id="rId60"/>
    <p:sldId id="764" r:id="rId61"/>
    <p:sldId id="739" r:id="rId62"/>
    <p:sldId id="777" r:id="rId63"/>
    <p:sldId id="778" r:id="rId64"/>
    <p:sldId id="758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06-Aug-24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PROJEKTOVANJE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2661" y="76200"/>
            <a:ext cx="9426678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78"/>
          <a:stretch/>
        </p:blipFill>
        <p:spPr>
          <a:xfrm>
            <a:off x="5257800" y="81247"/>
            <a:ext cx="6585769" cy="6613003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Sadržaj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85646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233"/>
          <a:stretch/>
        </p:blipFill>
        <p:spPr>
          <a:xfrm>
            <a:off x="5018464" y="101311"/>
            <a:ext cx="7059236" cy="665537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Sadržaj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69428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115824"/>
            <a:ext cx="6237943" cy="662635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Satnica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3341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5227" y="153441"/>
            <a:ext cx="8125323" cy="655111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Satnica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15612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3680" y="152400"/>
            <a:ext cx="9366778" cy="654100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Satnica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98948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6600" y="141159"/>
            <a:ext cx="4936335" cy="657568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Satnica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770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0" y="153162"/>
            <a:ext cx="6222492" cy="65516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Prihodi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714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133624"/>
            <a:ext cx="5334000" cy="664833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Prihodi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4972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649883"/>
              </p:ext>
            </p:extLst>
          </p:nvPr>
        </p:nvGraphicFramePr>
        <p:xfrm>
          <a:off x="1371600" y="1714500"/>
          <a:ext cx="8610600" cy="4876800"/>
        </p:xfrm>
        <a:graphic>
          <a:graphicData uri="http://schemas.openxmlformats.org/drawingml/2006/table">
            <a:tbl>
              <a:tblPr firstRow="1" firstCol="1" bandRow="1"/>
              <a:tblGrid>
                <a:gridCol w="5480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5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52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Radna pozicija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Min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Max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Glavni i odgovorni urednik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1.000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Izvršni producent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800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1.200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IT menadžer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800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Marketing menadžer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*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Producent marketinga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*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*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Urednik WEB sajta – koordinator programa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Urednik programa - arhivar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700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Novinar-reporter-prezenter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Organizator/planer/sekretar redakcije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Realizator programa (video mikser-realizator)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Tehničko vođstvo (A/V/IT tehničar/tonac)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Kamerman / ENG snimatelj / rasvetljivač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Montažer 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Grafički dizajner / realizator video grafike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Stilista / šminker / garderober 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Vrednost radnih pozicija (2015.)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2471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534846"/>
              </p:ext>
            </p:extLst>
          </p:nvPr>
        </p:nvGraphicFramePr>
        <p:xfrm>
          <a:off x="1295400" y="1766570"/>
          <a:ext cx="9067800" cy="4710430"/>
        </p:xfrm>
        <a:graphic>
          <a:graphicData uri="http://schemas.openxmlformats.org/drawingml/2006/table">
            <a:tbl>
              <a:tblPr firstRow="1" firstCol="1" bandRow="1"/>
              <a:tblGrid>
                <a:gridCol w="61244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1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16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1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do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Honorari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17.000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25.000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Distribucija putem kablovskih provajdera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10.000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15.000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Agencijski servis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700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Struja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Telefon, internet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700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1.200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Gorivo / Taxi 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Potrošni kancelarijski materijal*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Potrošni materijal za higijenu*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Hemijsko čišćenje garderobe*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Potrošni materijal (sijalice, kablovi, CD, DVD, HDD)*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1.000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Servis opreme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800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1.200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Promocija (štampa, bilbordi ...)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5.000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9.000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Održavanje poslovnog prostora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900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8735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SVEGA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37.500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58.800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Mesečni troškovi (2015.)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37274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82400" cy="5410200"/>
          </a:xfrm>
        </p:spPr>
        <p:txBody>
          <a:bodyPr>
            <a:normAutofit lnSpcReduction="10000"/>
          </a:bodyPr>
          <a:lstStyle/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Specijalizovani kablovski TV program koji je po svom usmerenju – edukativno-komercijalni (originalni pristup korišćenjem komparativnih prednosti TV u odnosu na druge medije uz opredeljenost za tržište i profit), a po svom delovanju – posrednički (između oglašavača i korisnika uz marketinški pristup programskoj i poslovnoj politici)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 Žanrovski definisan, potpuno različit i poseban program u odnosu na celokupnu TV ponudu u zemlji, koji ima za cilj da objedini ponudu i potražnju na jednom mestu, ostvari dvosmernu komunikaciju i omogući bolju percepciju – određen sadržaj za određenu ciljnu grupu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Programski sadržaji tematski obuhvataju zdrav i kvalitetan život, ekološki zdravo okruženje, edukaciju korisnika usluga i proizvoda – pacijenta, saopštenje kvalitetnih i proverenih informacija iz medicinsko-zdravstvene sredine, promovisanje životnog stila koji doprinosi opštem zadovoljenju potreba svakog pojedinca i čitavog društva kao preduslova za stvaranje zdrave društvene i prirodne sredine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Šta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44283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9161" y="381000"/>
            <a:ext cx="10436639" cy="6248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Prihodi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35104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62475"/>
            <a:ext cx="9829800" cy="673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38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868"/>
          <a:stretch/>
        </p:blipFill>
        <p:spPr>
          <a:xfrm>
            <a:off x="0" y="1676400"/>
            <a:ext cx="12005492" cy="420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62475"/>
            <a:ext cx="9829800" cy="673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98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306" y="115598"/>
            <a:ext cx="9964894" cy="666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13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1" y="152401"/>
            <a:ext cx="5816970" cy="6648594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77430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125490"/>
            <a:ext cx="6705600" cy="663025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5828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7646" y="152400"/>
            <a:ext cx="6904154" cy="657453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981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152400"/>
            <a:ext cx="6665976" cy="656924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4649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190500"/>
            <a:ext cx="6601652" cy="649147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10704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363200" cy="5410200"/>
          </a:xfrm>
        </p:spPr>
        <p:txBody>
          <a:bodyPr>
            <a:normAutofit fontScale="925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Projektovana programska koncepcija tretira sledeće oblasti: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Farmaciju</a:t>
            </a:r>
            <a:endParaRPr lang="sr-Latn-RS" sz="2200" dirty="0">
              <a:latin typeface="Corbel" pitchFamily="34" charset="0"/>
            </a:endParaRP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Lifestyle</a:t>
            </a:r>
            <a:endParaRPr lang="sr-Latn-RS" sz="2200" dirty="0">
              <a:latin typeface="Corbel" pitchFamily="34" charset="0"/>
            </a:endParaRP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Zdravstvenu zaštitu</a:t>
            </a:r>
            <a:endParaRPr lang="sr-Latn-RS" sz="2200" dirty="0">
              <a:latin typeface="Corbel" pitchFamily="34" charset="0"/>
            </a:endParaRP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Stacionarnu delatnost</a:t>
            </a:r>
            <a:endParaRPr lang="sr-Latn-RS" sz="2200" dirty="0">
              <a:latin typeface="Corbel" pitchFamily="34" charset="0"/>
            </a:endParaRP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Dijagnostiku</a:t>
            </a:r>
            <a:endParaRPr lang="sr-Latn-RS" sz="2200" dirty="0">
              <a:latin typeface="Corbel" pitchFamily="34" charset="0"/>
            </a:endParaRP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Terapijsku i rehabilitacionu delatnost</a:t>
            </a:r>
            <a:endParaRPr lang="sr-Latn-RS" sz="2200" dirty="0">
              <a:latin typeface="Corbel" pitchFamily="34" charset="0"/>
            </a:endParaRP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Zdravstvene delatnosti užih specijalnosti</a:t>
            </a:r>
            <a:endParaRPr lang="sr-Latn-RS" sz="2200" dirty="0">
              <a:latin typeface="Corbel" pitchFamily="34" charset="0"/>
            </a:endParaRP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Korisn</a:t>
            </a:r>
            <a:r>
              <a:rPr lang="sr-Latn-RS" sz="2200" dirty="0">
                <a:latin typeface="Corbel" pitchFamily="34" charset="0"/>
              </a:rPr>
              <a:t>i</a:t>
            </a:r>
            <a:r>
              <a:rPr lang="vi-VN" sz="2200" dirty="0">
                <a:latin typeface="Corbel" pitchFamily="34" charset="0"/>
              </a:rPr>
              <a:t> </a:t>
            </a:r>
            <a:r>
              <a:rPr lang="sr-Latn-RS" sz="2200" dirty="0">
                <a:latin typeface="Corbel" pitchFamily="34" charset="0"/>
              </a:rPr>
              <a:t>saveti</a:t>
            </a: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Meteo informacije</a:t>
            </a:r>
            <a:endParaRPr lang="sr-Latn-RS" sz="2200" dirty="0">
              <a:latin typeface="Corbel" pitchFamily="34" charset="0"/>
            </a:endParaRP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Informacije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Programska koncepcija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49170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3072" y="118139"/>
            <a:ext cx="8565855" cy="662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2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9538" y="152400"/>
            <a:ext cx="10400062" cy="66195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829800" cy="6858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</a:t>
            </a:r>
          </a:p>
          <a:p>
            <a:pPr>
              <a:defRPr/>
            </a:pP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varijanta 1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65807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116937"/>
            <a:ext cx="8153400" cy="662412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381000"/>
            <a:ext cx="9906000" cy="6858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 –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varijanta 2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6172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02686"/>
            <a:ext cx="9448800" cy="663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6702FC-BE9D-FB82-03AB-9C55EFD27B55}"/>
              </a:ext>
            </a:extLst>
          </p:cNvPr>
          <p:cNvSpPr txBox="1">
            <a:spLocks/>
          </p:cNvSpPr>
          <p:nvPr/>
        </p:nvSpPr>
        <p:spPr>
          <a:xfrm>
            <a:off x="152400" y="381000"/>
            <a:ext cx="9829800" cy="6858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</a:t>
            </a:r>
          </a:p>
          <a:p>
            <a:pPr>
              <a:defRPr/>
            </a:pP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varijanta 1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33860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165"/>
          <a:stretch/>
        </p:blipFill>
        <p:spPr>
          <a:xfrm>
            <a:off x="738378" y="1524000"/>
            <a:ext cx="10715244" cy="5069851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33992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835"/>
          <a:stretch/>
        </p:blipFill>
        <p:spPr>
          <a:xfrm>
            <a:off x="1005078" y="1600200"/>
            <a:ext cx="10181844" cy="5047263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88871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2433"/>
          <a:stretch/>
        </p:blipFill>
        <p:spPr>
          <a:xfrm>
            <a:off x="258526" y="1600200"/>
            <a:ext cx="11674947" cy="511302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A0D2F6E-289C-172C-2965-198A73EF3BCC}"/>
              </a:ext>
            </a:extLst>
          </p:cNvPr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25853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784" b="3772"/>
          <a:stretch/>
        </p:blipFill>
        <p:spPr>
          <a:xfrm>
            <a:off x="252280" y="1600200"/>
            <a:ext cx="11687439" cy="51054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09B3355-A907-775D-10E4-B1A25C7BB87B}"/>
              </a:ext>
            </a:extLst>
          </p:cNvPr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85421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332" y="205226"/>
            <a:ext cx="11061335" cy="665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5886" y="133386"/>
            <a:ext cx="10250864" cy="659122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228600"/>
            <a:ext cx="98298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</a:t>
            </a:r>
          </a:p>
          <a:p>
            <a:pPr>
              <a:defRPr/>
            </a:pP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tehničke </a:t>
            </a:r>
          </a:p>
          <a:p>
            <a:pPr>
              <a:defRPr/>
            </a:pP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baze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7037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601" y="142875"/>
            <a:ext cx="4952081" cy="6629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8720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75" y="2362200"/>
            <a:ext cx="12075476" cy="352413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tehničke baze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38234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409" y="1524000"/>
            <a:ext cx="9627182" cy="525779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tehničke baze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22510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868" y="685800"/>
            <a:ext cx="7402334" cy="30374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111" y="3837581"/>
            <a:ext cx="8323889" cy="2971799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2400" y="381000"/>
            <a:ext cx="98298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tehničke baze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68358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2697" y="152400"/>
            <a:ext cx="8456527" cy="660488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</a:t>
            </a:r>
          </a:p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tehničke baze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02806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995" y="1524000"/>
            <a:ext cx="9491675" cy="2590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851" y="4267200"/>
            <a:ext cx="9431749" cy="2286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tehničke baze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1433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1622" y="182343"/>
            <a:ext cx="9075128" cy="6599457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Forma </a:t>
            </a:r>
          </a:p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3883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76200"/>
            <a:ext cx="10077450" cy="67183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228600"/>
            <a:ext cx="98298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Forma </a:t>
            </a:r>
          </a:p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09977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650" y="76200"/>
            <a:ext cx="9963150" cy="66421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048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Forma</a:t>
            </a:r>
          </a:p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8712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650" y="152400"/>
            <a:ext cx="9886950" cy="65913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228600"/>
            <a:ext cx="98298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Forma</a:t>
            </a:r>
          </a:p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35612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961" y="152400"/>
            <a:ext cx="7754214" cy="6629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2286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Projekcija broja</a:t>
            </a:r>
          </a:p>
          <a:p>
            <a:pPr>
              <a:defRPr/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izvršilaca u produkciji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05416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152400"/>
            <a:ext cx="5188610" cy="6629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2905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2823" y="1590707"/>
            <a:ext cx="9490153" cy="512438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Ulazni troškovi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49129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841" y="1508735"/>
            <a:ext cx="7598317" cy="534926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Ostali troškovi na mesečnom nivou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69441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93" y="2362200"/>
            <a:ext cx="11673814" cy="377514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Trokovi za prvih šest meseci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5542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77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Proces reoblikovanja, pokretanja i rada nove kablovske TV odvija(će) se kroz sledeće faze: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1809750" lvl="2" indent="-28575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b="1" dirty="0">
                <a:latin typeface="Corbel" pitchFamily="34" charset="0"/>
              </a:rPr>
              <a:t>Nulta faza (N)</a:t>
            </a:r>
          </a:p>
          <a:p>
            <a:pPr marL="1809750" lvl="2" indent="-28575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b="1" dirty="0">
                <a:latin typeface="Corbel" pitchFamily="34" charset="0"/>
              </a:rPr>
              <a:t>Pripremna faza (P)</a:t>
            </a:r>
          </a:p>
          <a:p>
            <a:pPr marL="1809750" lvl="2" indent="-28575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b="1" dirty="0">
                <a:latin typeface="Corbel" pitchFamily="34" charset="0"/>
              </a:rPr>
              <a:t>Međufaza (M)</a:t>
            </a:r>
          </a:p>
          <a:p>
            <a:pPr marL="1809750" lvl="2" indent="-28575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b="1" dirty="0">
                <a:latin typeface="Corbel" pitchFamily="34" charset="0"/>
              </a:rPr>
              <a:t>Startna faza (S)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07739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 fontScale="92500"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800" b="1" u="sng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u="sng" dirty="0">
                <a:latin typeface="Corbel" pitchFamily="34" charset="0"/>
              </a:rPr>
              <a:t>Nulta faza (N) </a:t>
            </a:r>
            <a:r>
              <a:rPr lang="vi-VN" dirty="0">
                <a:latin typeface="Corbel" pitchFamily="34" charset="0"/>
              </a:rPr>
              <a:t>– definisanje i planiranje svih radnih procesa i zadataka koji će se obavljati u narednim fazama kako bi se stvorili osnovni preduslovi za rad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Do sada urađeno: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Definisano načelno programsko opredeljenje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Urađena skica/projekcija modela buduće TV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‐	Proizvodni punktovi / tehnički kapaciteti / angažovanost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‐	Radne pozicije / broj izvršilaca / plan angažovanja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‐	Investicioni troškovi (vizuelni identitet, tehnička baza, opremanje radnog prostora, priprema i proizvodnja programa)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‐	Troškovi redovnog poslovanja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‐	Predlozi programskih sadržaja i programska šema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‐	Marketinške usluge sa cenama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‐	Potencijalni prihodi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‐	Potrebe radnog prostora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99124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82400" cy="5410200"/>
          </a:xfrm>
        </p:spPr>
        <p:txBody>
          <a:bodyPr>
            <a:normAutofit lnSpcReduction="1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Potrebno</a:t>
            </a:r>
            <a:r>
              <a:rPr lang="vi-VN" dirty="0">
                <a:latin typeface="Corbel" pitchFamily="34" charset="0"/>
              </a:rPr>
              <a:t>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0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osnovati firmu (pravno lice) čija će delatnost biti proizvodnja i emitovanje TV programa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2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formirati bord ulagača-nosilaca projekta (Upravni odbor)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2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odrediti nosioca poslova (direktor TV)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2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nosilac poslova određuje najuži tim za realizaciju (direktor pgm-glodur, menadžer tehnike, umetnički direktor, pravnik, marketing menadžer, finansijski menadžer) i koordinira njegov rad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1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osposobiti  privremeni poslovni prostor za nosioca posla i njegov tim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1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definisati programsku koncepciju - uraditi programski elaborat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1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definisati radni prostor TV  u postojećem objektu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50519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1125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na osnovu analize postojećih tehničkih kapaciteta definisati tehničku bazu - izraditi tehnički elaborat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utvrditi  kadrovsku bazu-sistematizaciju (definisanje radnih pozicija, vrednost radnih pozicija, potreban broj izvršilaca)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definisati i garantovati potrebna finansijska sredstva koja su neophodna za funkcionisanje televizijske stanice u prvih šest meseci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podnošenje zahteva regulatornom telu REM - zahtev za promenu imena, vlasničke strukture i izdavanje dozvole za emitovanje novog TV kanala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56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658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CS" b="1" u="sng" dirty="0"/>
              <a:t>Pripremna faza </a:t>
            </a:r>
            <a:r>
              <a:rPr lang="sr-Latn-CS" u="sng" dirty="0"/>
              <a:t>(</a:t>
            </a:r>
            <a:r>
              <a:rPr lang="sr-Latn-CS" b="1" u="sng" dirty="0"/>
              <a:t>P</a:t>
            </a:r>
            <a:r>
              <a:rPr lang="sr-Latn-CS" u="sng" dirty="0"/>
              <a:t>)</a:t>
            </a:r>
            <a:r>
              <a:rPr lang="sr-Latn-CS" dirty="0"/>
              <a:t> – obezbeđivanje konkretnih uslova za ostvarenje zadatog cilja.</a:t>
            </a:r>
            <a:endParaRPr lang="en-US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Potrebno</a:t>
            </a:r>
            <a:r>
              <a:rPr lang="vi-VN" dirty="0">
                <a:latin typeface="Corbel" pitchFamily="34" charset="0"/>
              </a:rPr>
              <a:t>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2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opremiti prostor TV stanice</a:t>
            </a:r>
            <a:endParaRPr lang="sr-Latn-RS" sz="2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vi-VN" sz="22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osposobiti tehničku bazu i povezati je u tehnološku celinu</a:t>
            </a:r>
            <a:endParaRPr lang="sr-Latn-RS" sz="2200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endParaRPr lang="vi-VN" sz="22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utvrditi tehnološki proces - standard proizvodnje i emitovanja programa</a:t>
            </a:r>
            <a:endParaRPr lang="sr-Latn-RS" sz="2200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endParaRPr lang="vi-VN" sz="22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utvrditi detaljnu programsku šemu u prelaznoj fazi</a:t>
            </a:r>
            <a:endParaRPr lang="sr-Latn-RS" sz="2200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endParaRPr lang="vi-VN" sz="22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utvrditi detaljnu programsku šemu za prvih 60 dana startnog emitovanja</a:t>
            </a:r>
            <a:endParaRPr lang="sr-Latn-RS" sz="2200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endParaRPr lang="vi-VN" sz="22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na osnovu utvrđene programske šeme za prvih 60 dana, utvrditi dinamiku proizvodnje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67242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formirati uži deo tima za realizaciju TV programa u prelaznoj fazi i za pripremu/ proizvodnju TV programa za prvih 60 dana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izvršiti dizajniranje TV programa (vizuelni identitet)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obaviti marketinško ispitivanje u cilju ugovaranja potencijalnih komitenata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pristupiti proizvodnji programa za prvih 60 dana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73330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201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b="1" u="sng" dirty="0">
                <a:latin typeface="Corbel" pitchFamily="34" charset="0"/>
              </a:rPr>
              <a:t>Međufaza (M)</a:t>
            </a:r>
            <a:r>
              <a:rPr lang="vi-VN" b="1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– prelazna faza između pripremne i startne faze.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Ova faza ima nekoliko ciljeva: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otklon auditorijuma od dosadašnje programske koncepcije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pridobijanje novih gledalaca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najava i pormocija novog TV kanala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uhodavanje ekipe u novim okolnostima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447675" lvl="2" indent="-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Tokom ove faze napušta se dosadašnja programska koncepcija i prelazi se na hibridno rešenje – simultano emitovanje servisnih informacija i redovnog programa (odabrani VTR program u formi info mozaika sa servisnim informacijama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08843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81424"/>
            <a:ext cx="7199132" cy="6705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48593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82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b="1" u="sng" dirty="0">
                <a:latin typeface="Corbel" pitchFamily="34" charset="0"/>
              </a:rPr>
              <a:t>Startna faza (S) </a:t>
            </a:r>
            <a:r>
              <a:rPr lang="vi-VN" dirty="0">
                <a:latin typeface="Corbel" pitchFamily="34" charset="0"/>
              </a:rPr>
              <a:t>– početak emitovanja programa nove kablovske TV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Potrebno</a:t>
            </a:r>
            <a:r>
              <a:rPr lang="vi-VN" dirty="0">
                <a:latin typeface="Corbel" pitchFamily="34" charset="0"/>
              </a:rPr>
              <a:t>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formirati kompletnu kadrovsku bazu za realizaciju TV programa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pojačati promotivne aktivnosti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organizovati PRESS konferenciju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200" dirty="0">
                <a:latin typeface="Corbel" pitchFamily="34" charset="0"/>
              </a:rPr>
              <a:t>započeti emitovanje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47279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4000" y="76200"/>
            <a:ext cx="456781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03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4545"/>
          <a:stretch/>
        </p:blipFill>
        <p:spPr>
          <a:xfrm>
            <a:off x="1242697" y="190500"/>
            <a:ext cx="9706606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3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454" b="2273"/>
          <a:stretch/>
        </p:blipFill>
        <p:spPr>
          <a:xfrm>
            <a:off x="1792792" y="156088"/>
            <a:ext cx="8530215" cy="654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4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1664466"/>
            <a:ext cx="5689838" cy="473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1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599" y="76201"/>
            <a:ext cx="6927275" cy="670560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9383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744"/>
          <a:stretch/>
        </p:blipFill>
        <p:spPr>
          <a:xfrm>
            <a:off x="2154944" y="114300"/>
            <a:ext cx="9776271" cy="66294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Sadržaj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3603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0373"/>
          <a:stretch/>
        </p:blipFill>
        <p:spPr>
          <a:xfrm>
            <a:off x="3810000" y="134069"/>
            <a:ext cx="7807414" cy="6589861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Sadržaj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7069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5549</TotalTime>
  <Words>993</Words>
  <Application>Microsoft Office PowerPoint</Application>
  <PresentationFormat>Widescreen</PresentationFormat>
  <Paragraphs>1393</Paragraphs>
  <Slides>64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1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PROJEKTOVANJE TV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1517</cp:revision>
  <dcterms:created xsi:type="dcterms:W3CDTF">2006-08-16T00:00:00Z</dcterms:created>
  <dcterms:modified xsi:type="dcterms:W3CDTF">2024-08-06T13:48:41Z</dcterms:modified>
</cp:coreProperties>
</file>