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notesMasterIdLst>
    <p:notesMasterId r:id="rId13"/>
  </p:notesMasterIdLst>
  <p:sldIdLst>
    <p:sldId id="256" r:id="rId2"/>
    <p:sldId id="669" r:id="rId3"/>
    <p:sldId id="723" r:id="rId4"/>
    <p:sldId id="682" r:id="rId5"/>
    <p:sldId id="683" r:id="rId6"/>
    <p:sldId id="684" r:id="rId7"/>
    <p:sldId id="685" r:id="rId8"/>
    <p:sldId id="686" r:id="rId9"/>
    <p:sldId id="687" r:id="rId10"/>
    <p:sldId id="688" r:id="rId11"/>
    <p:sldId id="722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817" autoAdjust="0"/>
    <p:restoredTop sz="94622" autoAdjust="0"/>
  </p:normalViewPr>
  <p:slideViewPr>
    <p:cSldViewPr>
      <p:cViewPr varScale="1">
        <p:scale>
          <a:sx n="102" d="100"/>
          <a:sy n="102" d="100"/>
        </p:scale>
        <p:origin x="882" y="10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6925B0-922F-4828-84EB-0DF837AA9F0B}" type="datetimeFigureOut">
              <a:rPr lang="en-US" smtClean="0"/>
              <a:t>06-Aug-24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CB385E-408D-4944-8CAD-49125B1CF0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93667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CB385E-408D-4944-8CAD-49125B1CF0D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73253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1" y="0"/>
            <a:ext cx="12191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3355848"/>
            <a:ext cx="107696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1828800"/>
            <a:ext cx="107696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06-Aug-24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12192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06-Aug-24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8798560" y="0"/>
            <a:ext cx="6096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8" name="Rectangle 7"/>
          <p:cNvSpPr/>
          <p:nvPr/>
        </p:nvSpPr>
        <p:spPr bwMode="ltGray">
          <a:xfrm>
            <a:off x="8863584" y="0"/>
            <a:ext cx="33528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42400" y="274641"/>
            <a:ext cx="2540000" cy="5851525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304801"/>
            <a:ext cx="8026400" cy="5851525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06-Aug-24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520796" y="6377460"/>
            <a:ext cx="5115205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55448"/>
            <a:ext cx="10972800" cy="1252728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06-Aug-24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12192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12192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9744" y="118872"/>
            <a:ext cx="10684256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87552" y="1828800"/>
            <a:ext cx="10696448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06-Aug-24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773936"/>
            <a:ext cx="53848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773936"/>
            <a:ext cx="53848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06-Aug-24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98988"/>
            <a:ext cx="5386917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449512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698988"/>
            <a:ext cx="5389033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449512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06-Aug-24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06-Aug-24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06-Aug-24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3784" y="152400"/>
            <a:ext cx="3364992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25837" y="1743134"/>
            <a:ext cx="7894188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3784" y="1730018"/>
            <a:ext cx="329184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06-Aug-24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3807649" y="0"/>
            <a:ext cx="6096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9" name="Rectangle 8"/>
          <p:cNvSpPr/>
          <p:nvPr/>
        </p:nvSpPr>
        <p:spPr bwMode="invGray">
          <a:xfrm>
            <a:off x="3807649" y="0"/>
            <a:ext cx="6096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155448"/>
            <a:ext cx="3366867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71741" y="1484808"/>
            <a:ext cx="8329863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9456" y="1728216"/>
            <a:ext cx="329184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19456" y="1170432"/>
            <a:ext cx="3364992" cy="201168"/>
          </a:xfrm>
        </p:spPr>
        <p:txBody>
          <a:bodyPr/>
          <a:lstStyle/>
          <a:p>
            <a:fld id="{1D8BD707-D9CF-40AE-B4C6-C98DA3205C09}" type="datetimeFigureOut">
              <a:rPr lang="en-US" smtClean="0"/>
              <a:pPr/>
              <a:t>06-Aug-24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3807649" y="0"/>
            <a:ext cx="6096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9" name="Rectangle 8"/>
          <p:cNvSpPr/>
          <p:nvPr/>
        </p:nvSpPr>
        <p:spPr bwMode="invGray">
          <a:xfrm>
            <a:off x="3807649" y="0"/>
            <a:ext cx="6096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47744" y="1170432"/>
            <a:ext cx="6925056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1119104" y="1170432"/>
            <a:ext cx="978485" cy="201168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12192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7" name="Rectangle 6"/>
          <p:cNvSpPr/>
          <p:nvPr/>
        </p:nvSpPr>
        <p:spPr bwMode="ltGray">
          <a:xfrm>
            <a:off x="1" y="1"/>
            <a:ext cx="12191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152400"/>
            <a:ext cx="109728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775192"/>
            <a:ext cx="109728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/>
          <a:p>
            <a:pPr lvl="0" eaLnBrk="1" latinLnBrk="0" hangingPunct="1"/>
            <a:r>
              <a:rPr kumimoji="0" lang="en-US"/>
              <a:t>Click to edit Master text styles</a:t>
            </a:r>
          </a:p>
          <a:p>
            <a:pPr lvl="1" eaLnBrk="1" latinLnBrk="0" hangingPunct="1"/>
            <a:r>
              <a:rPr kumimoji="0" lang="en-US"/>
              <a:t>Second level</a:t>
            </a:r>
          </a:p>
          <a:p>
            <a:pPr lvl="2" eaLnBrk="1" latinLnBrk="0" hangingPunct="1"/>
            <a:r>
              <a:rPr kumimoji="0" lang="en-US"/>
              <a:t>Third level</a:t>
            </a:r>
          </a:p>
          <a:p>
            <a:pPr lvl="3" eaLnBrk="1" latinLnBrk="0" hangingPunct="1"/>
            <a:r>
              <a:rPr kumimoji="0" lang="en-US"/>
              <a:t>Fourth level</a:t>
            </a:r>
          </a:p>
          <a:p>
            <a:pPr lvl="4" eaLnBrk="1" latinLnBrk="0" hangingPunct="1"/>
            <a:r>
              <a:rPr kumimoji="0"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476999"/>
            <a:ext cx="28448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1D8BD707-D9CF-40AE-B4C6-C98DA3205C09}" type="datetimeFigureOut">
              <a:rPr lang="en-US" smtClean="0"/>
              <a:pPr/>
              <a:t>06-Aug-24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20796" y="6476999"/>
            <a:ext cx="7343625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39195" y="6476999"/>
            <a:ext cx="978485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05000" y="5562600"/>
            <a:ext cx="8382000" cy="685800"/>
          </a:xfrm>
        </p:spPr>
        <p:txBody>
          <a:bodyPr>
            <a:noAutofit/>
          </a:bodyPr>
          <a:lstStyle/>
          <a:p>
            <a:pPr algn="ctr"/>
            <a:r>
              <a:rPr lang="sr-Latn-RS" sz="2800" dirty="0">
                <a:solidFill>
                  <a:schemeClr val="tx1"/>
                </a:solidFill>
              </a:rPr>
              <a:t>STANDARDIZACIJA</a:t>
            </a:r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2743200" y="5562600"/>
            <a:ext cx="6934200" cy="911352"/>
          </a:xfrm>
          <a:prstGeom prst="rect">
            <a:avLst/>
          </a:prstGeo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7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62823" y="36922"/>
            <a:ext cx="8324177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534177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447800"/>
            <a:ext cx="11201400" cy="5410200"/>
          </a:xfrm>
        </p:spPr>
        <p:txBody>
          <a:bodyPr>
            <a:normAutofit/>
          </a:bodyPr>
          <a:lstStyle/>
          <a:p>
            <a:pPr marL="1526286" lvl="5" indent="-352425">
              <a:spcBef>
                <a:spcPts val="0"/>
              </a:spcBef>
              <a:buClrTx/>
              <a:buSzPct val="80000"/>
              <a:buFont typeface="Wingdings 2"/>
              <a:buChar char=""/>
            </a:pPr>
            <a:r>
              <a:rPr lang="sr-Latn-RS" sz="2400" b="1" dirty="0">
                <a:latin typeface="Corbel" pitchFamily="34" charset="0"/>
              </a:rPr>
              <a:t>Operativno-tehničke pripreme</a:t>
            </a:r>
          </a:p>
          <a:p>
            <a:pPr marL="1173861" lvl="5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900" dirty="0">
              <a:latin typeface="Corbel" pitchFamily="34" charset="0"/>
            </a:endParaRPr>
          </a:p>
          <a:p>
            <a:pPr marL="1928622" lvl="7" indent="-352425"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vi-VN" sz="2200" dirty="0">
                <a:latin typeface="Corbel" pitchFamily="34" charset="0"/>
              </a:rPr>
              <a:t>pripremiti preduslove za realizaciju budućih specijalnih emisija</a:t>
            </a:r>
          </a:p>
          <a:p>
            <a:pPr marL="1928622" lvl="7" indent="-352425"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vi-VN" sz="2200" dirty="0">
                <a:latin typeface="Corbel" pitchFamily="34" charset="0"/>
              </a:rPr>
              <a:t>definisati i formirati punkt u okviru studijskog prostora koji je u svakom trenutku spreman za realizaciju </a:t>
            </a:r>
          </a:p>
          <a:p>
            <a:pPr marL="2619375" lvl="7" indent="-285750">
              <a:spcBef>
                <a:spcPts val="0"/>
              </a:spcBef>
              <a:buClrTx/>
              <a:buSzPct val="80000"/>
              <a:buFont typeface="Wingdings" pitchFamily="2" charset="2"/>
              <a:buChar char="ü"/>
            </a:pPr>
            <a:r>
              <a:rPr lang="vi-VN" sz="2000" dirty="0">
                <a:latin typeface="Corbel" pitchFamily="34" charset="0"/>
              </a:rPr>
              <a:t>stalna postavka dekora (voditelj + tri gosta)</a:t>
            </a:r>
          </a:p>
          <a:p>
            <a:pPr marL="2619375" lvl="7" indent="-285750">
              <a:spcBef>
                <a:spcPts val="0"/>
              </a:spcBef>
              <a:buClrTx/>
              <a:buSzPct val="80000"/>
              <a:buFont typeface="Wingdings" pitchFamily="2" charset="2"/>
              <a:buChar char="ü"/>
            </a:pPr>
            <a:r>
              <a:rPr lang="vi-VN" sz="2000" dirty="0">
                <a:latin typeface="Corbel" pitchFamily="34" charset="0"/>
              </a:rPr>
              <a:t>stalna postavka svetla</a:t>
            </a:r>
          </a:p>
          <a:p>
            <a:pPr marL="2619375" lvl="7" indent="-285750">
              <a:spcBef>
                <a:spcPts val="0"/>
              </a:spcBef>
              <a:buClrTx/>
              <a:buSzPct val="80000"/>
              <a:buFont typeface="Wingdings" pitchFamily="2" charset="2"/>
              <a:buChar char="ü"/>
            </a:pPr>
            <a:r>
              <a:rPr lang="vi-VN" sz="2000" dirty="0">
                <a:latin typeface="Corbel" pitchFamily="34" charset="0"/>
              </a:rPr>
              <a:t>utvrđene i obeležene pozicije za postavku kamera;</a:t>
            </a:r>
          </a:p>
          <a:p>
            <a:pPr marL="1928622" lvl="7" indent="-352425">
              <a:spcBef>
                <a:spcPts val="0"/>
              </a:spcBef>
              <a:buSzPct val="80000"/>
              <a:buFont typeface="Wingdings 2"/>
              <a:buChar char=""/>
            </a:pPr>
            <a:endParaRPr lang="sr-Latn-RS" sz="1100" dirty="0">
              <a:latin typeface="Corbel" pitchFamily="34" charset="0"/>
            </a:endParaRPr>
          </a:p>
          <a:p>
            <a:pPr marL="1928622" lvl="7" indent="-352425"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vi-VN" sz="2200" dirty="0">
                <a:latin typeface="Corbel" pitchFamily="34" charset="0"/>
              </a:rPr>
              <a:t>ostvariti kontakte sa policijom i vojskom, i precizirati eventualne potrebe za buduću realizaciju</a:t>
            </a:r>
          </a:p>
          <a:p>
            <a:pPr marL="2619375" lvl="7" indent="-285750">
              <a:spcBef>
                <a:spcPts val="0"/>
              </a:spcBef>
              <a:buClrTx/>
              <a:buSzPct val="80000"/>
              <a:buFont typeface="Wingdings" pitchFamily="2" charset="2"/>
              <a:buChar char="ü"/>
            </a:pPr>
            <a:r>
              <a:rPr lang="vi-VN" sz="2000" dirty="0">
                <a:latin typeface="Corbel" pitchFamily="34" charset="0"/>
              </a:rPr>
              <a:t>prevoz ENG ekipe policijskim prevozom do odredišta (avion, helikopter, brod, čamac, specijalno ili terensko vozilo);</a:t>
            </a:r>
          </a:p>
          <a:p>
            <a:pPr marL="1928622" lvl="7" indent="-352425">
              <a:spcBef>
                <a:spcPts val="0"/>
              </a:spcBef>
              <a:buSzPct val="80000"/>
              <a:buFont typeface="Wingdings 2"/>
              <a:buChar char=""/>
            </a:pPr>
            <a:endParaRPr lang="sr-Latn-RS" sz="1100" dirty="0">
              <a:latin typeface="Corbel" pitchFamily="34" charset="0"/>
            </a:endParaRPr>
          </a:p>
          <a:p>
            <a:pPr marL="1928622" lvl="7" indent="-352425"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sr-Latn-RS" sz="2200" dirty="0">
                <a:latin typeface="Corbel" pitchFamily="34" charset="0"/>
              </a:rPr>
              <a:t>ostvariti kontakte sa inostranim TV stanicama, novinskim kućama, našim ljudima u inostranstvu i precizirati eventualne potrebe za buduću realizaciju</a:t>
            </a: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76200" y="76200"/>
            <a:ext cx="9982200" cy="1295400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 Vanredne situacije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47414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43200" y="76200"/>
            <a:ext cx="6705600" cy="6705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51640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100" dirty="0">
              <a:latin typeface="Corbel" pitchFamily="34" charset="0"/>
            </a:endParaRPr>
          </a:p>
          <a:p>
            <a:pPr marL="895350" lvl="2" indent="-352425" algn="just">
              <a:spcBef>
                <a:spcPts val="0"/>
              </a:spcBef>
              <a:buClrTx/>
              <a:buSzPct val="80000"/>
              <a:buFont typeface="Wingdings 2"/>
              <a:buChar char=""/>
            </a:pPr>
            <a:endParaRPr lang="sr-Latn-RS" sz="1800" dirty="0">
              <a:latin typeface="Corbel" pitchFamily="34" charset="0"/>
            </a:endParaRPr>
          </a:p>
          <a:p>
            <a:pPr marL="1343025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76200" y="76200"/>
            <a:ext cx="9982200" cy="1295400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 Vanredne situacije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4666" y="1485900"/>
            <a:ext cx="9482667" cy="533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770869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447800"/>
            <a:ext cx="11201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100" dirty="0">
              <a:latin typeface="Corbel" pitchFamily="34" charset="0"/>
            </a:endParaRPr>
          </a:p>
          <a:p>
            <a:pPr marL="895350" lvl="2" indent="-352425" algn="just">
              <a:spcBef>
                <a:spcPts val="0"/>
              </a:spcBef>
              <a:buClrTx/>
              <a:buSzPct val="80000"/>
              <a:buFont typeface="Wingdings 2"/>
              <a:buChar char=""/>
            </a:pPr>
            <a:endParaRPr lang="sr-Latn-RS" sz="1800" dirty="0">
              <a:latin typeface="Corbel" pitchFamily="34" charset="0"/>
            </a:endParaRPr>
          </a:p>
          <a:p>
            <a:pPr marL="895350" lvl="2" indent="-352425" algn="just">
              <a:spcBef>
                <a:spcPts val="0"/>
              </a:spcBef>
              <a:buClrTx/>
              <a:buSzPct val="80000"/>
              <a:buFont typeface="Wingdings 2"/>
              <a:buChar char=""/>
            </a:pPr>
            <a:r>
              <a:rPr lang="vi-VN" dirty="0">
                <a:latin typeface="Corbel" pitchFamily="34" charset="0"/>
              </a:rPr>
              <a:t>Procedure koje treba uspostaviti kako bi TV centar bio u mogućnosti da u vanrednim situacijama proizvodi i emituje programske sadržaje koji su inicirani vanrednim događajima</a:t>
            </a:r>
            <a:endParaRPr lang="sr-Latn-RS" dirty="0">
              <a:latin typeface="Corbel" pitchFamily="34" charset="0"/>
            </a:endParaRPr>
          </a:p>
          <a:p>
            <a:pPr marL="895350" lvl="2" indent="-352425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895350" lvl="2" indent="-352425">
              <a:spcBef>
                <a:spcPts val="0"/>
              </a:spcBef>
              <a:buClrTx/>
              <a:buSzPct val="80000"/>
              <a:buFont typeface="Wingdings" pitchFamily="2" charset="2"/>
              <a:buChar char="q"/>
            </a:pPr>
            <a:r>
              <a:rPr lang="sr-Latn-RS" b="1" u="sng" dirty="0">
                <a:solidFill>
                  <a:srgbClr val="C00000"/>
                </a:solidFill>
                <a:latin typeface="Corbel" pitchFamily="34" charset="0"/>
              </a:rPr>
              <a:t>ŠTA								</a:t>
            </a:r>
          </a:p>
          <a:p>
            <a:pPr marL="895350" lvl="2" indent="-352425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895350" lvl="2" indent="-352425">
              <a:spcBef>
                <a:spcPts val="0"/>
              </a:spcBef>
              <a:buClrTx/>
              <a:buSzPct val="80000"/>
              <a:buFont typeface="Wingdings 2"/>
              <a:buChar char=""/>
            </a:pPr>
            <a:r>
              <a:rPr lang="vi-VN" dirty="0">
                <a:latin typeface="Corbel" pitchFamily="34" charset="0"/>
              </a:rPr>
              <a:t>Definisati događaje po kriterijumima koji pripadaju faktoru - vanredna situacija:</a:t>
            </a:r>
            <a:endParaRPr lang="sr-Latn-RS" dirty="0">
              <a:latin typeface="Corbel" pitchFamily="34" charset="0"/>
            </a:endParaRPr>
          </a:p>
          <a:p>
            <a:pPr marL="1619250" lvl="2" indent="-457200">
              <a:lnSpc>
                <a:spcPct val="150000"/>
              </a:lnSpc>
              <a:spcBef>
                <a:spcPts val="0"/>
              </a:spcBef>
              <a:buClr>
                <a:schemeClr val="tx1"/>
              </a:buClr>
              <a:buSzPct val="100000"/>
              <a:buFont typeface="+mj-lt"/>
              <a:buAutoNum type="arabicPeriod"/>
            </a:pPr>
            <a:r>
              <a:rPr lang="sr-Latn-RS" sz="2200" dirty="0">
                <a:latin typeface="Corbel" pitchFamily="34" charset="0"/>
              </a:rPr>
              <a:t>Iznenadni događaj koji se upravo dešava</a:t>
            </a:r>
          </a:p>
          <a:p>
            <a:pPr marL="1619250" lvl="2" indent="-457200">
              <a:lnSpc>
                <a:spcPct val="150000"/>
              </a:lnSpc>
              <a:spcBef>
                <a:spcPts val="0"/>
              </a:spcBef>
              <a:buClr>
                <a:schemeClr val="tx1"/>
              </a:buClr>
              <a:buSzPct val="100000"/>
              <a:buFont typeface="+mj-lt"/>
              <a:buAutoNum type="arabicPeriod"/>
            </a:pPr>
            <a:r>
              <a:rPr lang="sr-Latn-RS" sz="2200" dirty="0">
                <a:latin typeface="Corbel" pitchFamily="34" charset="0"/>
              </a:rPr>
              <a:t>Najavljeni događaj koji će se desiti</a:t>
            </a:r>
            <a:endParaRPr lang="vi-VN" sz="2200" dirty="0">
              <a:latin typeface="Corbel" pitchFamily="34" charset="0"/>
            </a:endParaRPr>
          </a:p>
          <a:p>
            <a:pPr marL="1343025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152400" y="76200"/>
            <a:ext cx="9906000" cy="1295400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 Vanredne situacije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00289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447800"/>
            <a:ext cx="10363200" cy="5410200"/>
          </a:xfrm>
        </p:spPr>
        <p:txBody>
          <a:bodyPr>
            <a:normAutofit lnSpcReduction="10000"/>
          </a:bodyPr>
          <a:lstStyle/>
          <a:p>
            <a:pPr marL="1619250" lvl="2" indent="-457200">
              <a:lnSpc>
                <a:spcPct val="150000"/>
              </a:lnSpc>
              <a:spcBef>
                <a:spcPts val="0"/>
              </a:spcBef>
              <a:buClr>
                <a:schemeClr val="tx1"/>
              </a:buClr>
              <a:buSzPct val="100000"/>
              <a:buFont typeface="+mj-lt"/>
              <a:buAutoNum type="arabicPeriod"/>
            </a:pPr>
            <a:r>
              <a:rPr lang="sr-Latn-RS" b="1" dirty="0">
                <a:solidFill>
                  <a:srgbClr val="C00000"/>
                </a:solidFill>
                <a:latin typeface="Corbel" pitchFamily="34" charset="0"/>
              </a:rPr>
              <a:t>Iznenadni događaj koji se upravo dešava</a:t>
            </a:r>
          </a:p>
          <a:p>
            <a:pPr marL="2238375" lvl="2" indent="-352425">
              <a:lnSpc>
                <a:spcPct val="15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vi-VN" sz="2200" dirty="0">
                <a:latin typeface="Corbel" pitchFamily="34" charset="0"/>
              </a:rPr>
              <a:t>vremenska nepogoda katastrofalnih razmera </a:t>
            </a:r>
          </a:p>
          <a:p>
            <a:pPr marL="2238375" lvl="2" indent="-352425">
              <a:lnSpc>
                <a:spcPct val="15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vi-VN" sz="2200" dirty="0">
                <a:latin typeface="Corbel" pitchFamily="34" charset="0"/>
              </a:rPr>
              <a:t>zemljotres</a:t>
            </a:r>
          </a:p>
          <a:p>
            <a:pPr marL="2238375" lvl="2" indent="-352425">
              <a:lnSpc>
                <a:spcPct val="15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vi-VN" sz="2200" dirty="0">
                <a:latin typeface="Corbel" pitchFamily="34" charset="0"/>
              </a:rPr>
              <a:t>poplave</a:t>
            </a:r>
          </a:p>
          <a:p>
            <a:pPr marL="2238375" lvl="2" indent="-352425">
              <a:lnSpc>
                <a:spcPct val="15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vi-VN" sz="2200" dirty="0">
                <a:latin typeface="Corbel" pitchFamily="34" charset="0"/>
              </a:rPr>
              <a:t>erupcija vulkana</a:t>
            </a:r>
          </a:p>
          <a:p>
            <a:pPr marL="2238375" lvl="2" indent="-352425">
              <a:lnSpc>
                <a:spcPct val="15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vi-VN" sz="2200" dirty="0">
                <a:latin typeface="Corbel" pitchFamily="34" charset="0"/>
              </a:rPr>
              <a:t>državni udar</a:t>
            </a:r>
          </a:p>
          <a:p>
            <a:pPr marL="2238375" lvl="2" indent="-352425">
              <a:lnSpc>
                <a:spcPct val="15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vi-VN" sz="2200" dirty="0">
                <a:latin typeface="Corbel" pitchFamily="34" charset="0"/>
              </a:rPr>
              <a:t>građanski sukobi</a:t>
            </a:r>
          </a:p>
          <a:p>
            <a:pPr marL="2238375" lvl="2" indent="-352425">
              <a:lnSpc>
                <a:spcPct val="15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vi-VN" sz="2200" dirty="0">
                <a:latin typeface="Corbel" pitchFamily="34" charset="0"/>
              </a:rPr>
              <a:t>međudržavni sukob</a:t>
            </a:r>
          </a:p>
          <a:p>
            <a:pPr marL="2238375" lvl="2" indent="-352425">
              <a:lnSpc>
                <a:spcPct val="15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vi-VN" sz="2200" dirty="0">
                <a:latin typeface="Corbel" pitchFamily="34" charset="0"/>
              </a:rPr>
              <a:t>atentat na javnu ličnost</a:t>
            </a:r>
          </a:p>
          <a:p>
            <a:pPr marL="2238375" lvl="2" indent="-352425">
              <a:lnSpc>
                <a:spcPct val="15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vi-VN" sz="2200" dirty="0">
                <a:latin typeface="Corbel" pitchFamily="34" charset="0"/>
              </a:rPr>
              <a:t>teroristički napad</a:t>
            </a:r>
          </a:p>
          <a:p>
            <a:pPr marL="2238375" lvl="2" indent="-352425">
              <a:lnSpc>
                <a:spcPct val="15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vi-VN" sz="2200" dirty="0">
                <a:latin typeface="Corbel" pitchFamily="34" charset="0"/>
              </a:rPr>
              <a:t>vanredni događaji proglašeni od strane nadležnih institucija</a:t>
            </a:r>
          </a:p>
          <a:p>
            <a:pPr marL="1343025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76200" y="76200"/>
            <a:ext cx="9982200" cy="1295400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 Vanredne situacije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60373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2" presetClass="entr" presetSubtype="8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2" presetClass="entr" presetSubtype="8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500"/>
                            </p:stCondLst>
                            <p:childTnLst>
                              <p:par>
                                <p:cTn id="26" presetID="2" presetClass="entr" presetSubtype="8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6000"/>
                            </p:stCondLst>
                            <p:childTnLst>
                              <p:par>
                                <p:cTn id="31" presetID="2" presetClass="entr" presetSubtype="8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7500"/>
                            </p:stCondLst>
                            <p:childTnLst>
                              <p:par>
                                <p:cTn id="36" presetID="2" presetClass="entr" presetSubtype="8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9000"/>
                            </p:stCondLst>
                            <p:childTnLst>
                              <p:par>
                                <p:cTn id="41" presetID="2" presetClass="entr" presetSubtype="8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0500"/>
                            </p:stCondLst>
                            <p:childTnLst>
                              <p:par>
                                <p:cTn id="46" presetID="2" presetClass="entr" presetSubtype="8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2000"/>
                            </p:stCondLst>
                            <p:childTnLst>
                              <p:par>
                                <p:cTn id="51" presetID="2" presetClass="entr" presetSubtype="8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13500"/>
                            </p:stCondLst>
                            <p:childTnLst>
                              <p:par>
                                <p:cTn id="56" presetID="2" presetClass="entr" presetSubtype="8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447800"/>
            <a:ext cx="10439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1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1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100" dirty="0">
              <a:latin typeface="Corbel" pitchFamily="34" charset="0"/>
            </a:endParaRPr>
          </a:p>
          <a:p>
            <a:pPr marL="1162050" lvl="2" indent="0">
              <a:lnSpc>
                <a:spcPct val="150000"/>
              </a:lnSpc>
              <a:spcBef>
                <a:spcPts val="0"/>
              </a:spcBef>
              <a:buClr>
                <a:schemeClr val="tx1"/>
              </a:buClr>
              <a:buSzPct val="100000"/>
              <a:buNone/>
            </a:pPr>
            <a:endParaRPr lang="sr-Latn-RS" sz="1800" dirty="0">
              <a:latin typeface="Corbel" pitchFamily="34" charset="0"/>
            </a:endParaRPr>
          </a:p>
          <a:p>
            <a:pPr marL="1619250" lvl="2" indent="-457200">
              <a:lnSpc>
                <a:spcPct val="150000"/>
              </a:lnSpc>
              <a:spcBef>
                <a:spcPts val="0"/>
              </a:spcBef>
              <a:buClr>
                <a:schemeClr val="tx1"/>
              </a:buClr>
              <a:buSzPct val="100000"/>
              <a:buFont typeface="+mj-lt"/>
              <a:buAutoNum type="arabicPeriod" startAt="2"/>
            </a:pPr>
            <a:r>
              <a:rPr lang="vi-VN" b="1" dirty="0">
                <a:solidFill>
                  <a:srgbClr val="C00000"/>
                </a:solidFill>
                <a:latin typeface="Corbel" pitchFamily="34" charset="0"/>
              </a:rPr>
              <a:t>Najavljeni događaj koji će se desiti</a:t>
            </a:r>
          </a:p>
          <a:p>
            <a:pPr marL="2238375" lvl="2" indent="-352425"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vi-VN" sz="2200" dirty="0">
                <a:latin typeface="Corbel" pitchFamily="34" charset="0"/>
              </a:rPr>
              <a:t>vanredni skupovi građana, političkih stranaka, udruženja, delegacija, državnih organa…</a:t>
            </a:r>
          </a:p>
          <a:p>
            <a:pPr marL="2238375" lvl="2" indent="-352425">
              <a:lnSpc>
                <a:spcPct val="15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vi-VN" sz="2200" dirty="0">
                <a:latin typeface="Corbel" pitchFamily="34" charset="0"/>
              </a:rPr>
              <a:t>muzički događaji</a:t>
            </a:r>
          </a:p>
          <a:p>
            <a:pPr marL="2238375" lvl="2" indent="-352425">
              <a:lnSpc>
                <a:spcPct val="15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vi-VN" sz="2200" dirty="0">
                <a:latin typeface="Corbel" pitchFamily="34" charset="0"/>
              </a:rPr>
              <a:t>sportski događaji</a:t>
            </a:r>
          </a:p>
          <a:p>
            <a:pPr marL="2238375" lvl="2" indent="-352425">
              <a:lnSpc>
                <a:spcPct val="15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vi-VN" sz="2200" dirty="0">
                <a:latin typeface="Corbel" pitchFamily="34" charset="0"/>
              </a:rPr>
              <a:t>kulturni događaji</a:t>
            </a:r>
          </a:p>
          <a:p>
            <a:pPr marL="2238375" lvl="2" indent="-352425">
              <a:lnSpc>
                <a:spcPct val="15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vi-VN" sz="2200" dirty="0">
                <a:latin typeface="Corbel" pitchFamily="34" charset="0"/>
              </a:rPr>
              <a:t>……….</a:t>
            </a:r>
          </a:p>
          <a:p>
            <a:pPr marL="1343025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76200" y="76200"/>
            <a:ext cx="9982200" cy="1295400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 Vanredne situacije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39199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2" presetClass="entr" presetSubtype="8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2" presetClass="entr" presetSubtype="8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500"/>
                            </p:stCondLst>
                            <p:childTnLst>
                              <p:par>
                                <p:cTn id="26" presetID="2" presetClass="entr" presetSubtype="8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6000"/>
                            </p:stCondLst>
                            <p:childTnLst>
                              <p:par>
                                <p:cTn id="31" presetID="2" presetClass="entr" presetSubtype="8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447800"/>
            <a:ext cx="108966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100" dirty="0">
              <a:latin typeface="Corbel" pitchFamily="34" charset="0"/>
            </a:endParaRPr>
          </a:p>
          <a:p>
            <a:pPr marL="895350" lvl="2" indent="-352425">
              <a:spcBef>
                <a:spcPts val="0"/>
              </a:spcBef>
              <a:buClrTx/>
              <a:buSzPct val="80000"/>
              <a:buFont typeface="Wingdings" pitchFamily="2" charset="2"/>
              <a:buChar char="q"/>
            </a:pPr>
            <a:r>
              <a:rPr lang="sr-Latn-RS" b="1" u="sng" dirty="0">
                <a:solidFill>
                  <a:srgbClr val="C00000"/>
                </a:solidFill>
                <a:latin typeface="Corbel" pitchFamily="34" charset="0"/>
              </a:rPr>
              <a:t>KO								</a:t>
            </a:r>
          </a:p>
          <a:p>
            <a:pPr marL="895350" lvl="2" indent="-352425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1100" dirty="0">
              <a:latin typeface="Corbel" pitchFamily="34" charset="0"/>
            </a:endParaRPr>
          </a:p>
          <a:p>
            <a:pPr marL="895350" lvl="2" indent="-352425">
              <a:spcBef>
                <a:spcPts val="0"/>
              </a:spcBef>
              <a:buClrTx/>
              <a:buSzPct val="80000"/>
              <a:buFont typeface="Wingdings 2"/>
              <a:buChar char=""/>
            </a:pPr>
            <a:r>
              <a:rPr lang="pl-PL" dirty="0">
                <a:latin typeface="Corbel" pitchFamily="34" charset="0"/>
              </a:rPr>
              <a:t>Ko prati i reaguje za kriterijum 1, ko odlučuje za kriterijum 2:</a:t>
            </a:r>
          </a:p>
          <a:p>
            <a:pPr marL="1526286" lvl="5" indent="-352425">
              <a:spcBef>
                <a:spcPts val="0"/>
              </a:spcBef>
              <a:buClrTx/>
              <a:buSzPct val="80000"/>
              <a:buFont typeface="Wingdings" pitchFamily="2" charset="2"/>
              <a:buChar char="Ø"/>
            </a:pPr>
            <a:r>
              <a:rPr lang="sr-Latn-RS" sz="2400" b="1" dirty="0">
                <a:solidFill>
                  <a:srgbClr val="C00000"/>
                </a:solidFill>
                <a:latin typeface="Corbel" pitchFamily="34" charset="0"/>
              </a:rPr>
              <a:t>Kriterijum 1</a:t>
            </a:r>
          </a:p>
          <a:p>
            <a:pPr marL="1928622" lvl="7" indent="-352425"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vi-VN" sz="2200" dirty="0">
                <a:latin typeface="Corbel" pitchFamily="34" charset="0"/>
              </a:rPr>
              <a:t>DESK informativnog programa</a:t>
            </a:r>
          </a:p>
          <a:p>
            <a:pPr marL="1576197" lvl="7" indent="0">
              <a:spcBef>
                <a:spcPts val="0"/>
              </a:spcBef>
              <a:buSzPct val="80000"/>
              <a:buNone/>
            </a:pPr>
            <a:r>
              <a:rPr lang="sr-Latn-RS" sz="2200" dirty="0">
                <a:latin typeface="Corbel" pitchFamily="34" charset="0"/>
              </a:rPr>
              <a:t>	  </a:t>
            </a:r>
            <a:r>
              <a:rPr lang="vi-VN" sz="2200" dirty="0">
                <a:latin typeface="Corbel" pitchFamily="34" charset="0"/>
              </a:rPr>
              <a:t>(u slučaju dojave događaja, DESK pristupa proveri dobijene informacije)</a:t>
            </a:r>
          </a:p>
          <a:p>
            <a:pPr marL="1576197" lvl="7" indent="0">
              <a:spcBef>
                <a:spcPts val="0"/>
              </a:spcBef>
              <a:buSzPct val="80000"/>
              <a:buNone/>
            </a:pPr>
            <a:endParaRPr lang="sr-Latn-RS" sz="11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524000" lvl="3" indent="-361950">
              <a:spcBef>
                <a:spcPts val="0"/>
              </a:spcBef>
              <a:buClrTx/>
              <a:buSzPct val="80000"/>
              <a:buFont typeface="Wingdings" pitchFamily="2" charset="2"/>
              <a:buChar char="Ø"/>
            </a:pPr>
            <a:r>
              <a:rPr lang="vi-VN" sz="2400" b="1" dirty="0">
                <a:solidFill>
                  <a:srgbClr val="C00000"/>
                </a:solidFill>
                <a:latin typeface="Corbel" pitchFamily="34" charset="0"/>
              </a:rPr>
              <a:t>Kriterijum </a:t>
            </a:r>
            <a:r>
              <a:rPr lang="sr-Latn-RS" sz="2400" b="1" dirty="0">
                <a:solidFill>
                  <a:srgbClr val="C00000"/>
                </a:solidFill>
                <a:latin typeface="Corbel" pitchFamily="34" charset="0"/>
              </a:rPr>
              <a:t>2</a:t>
            </a:r>
            <a:endParaRPr lang="vi-VN" sz="2400" b="1" dirty="0">
              <a:solidFill>
                <a:srgbClr val="C00000"/>
              </a:solidFill>
              <a:latin typeface="Corbel" pitchFamily="34" charset="0"/>
            </a:endParaRPr>
          </a:p>
          <a:p>
            <a:pPr marL="1809750" lvl="3" indent="-285750"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pl-PL" sz="2200" dirty="0">
                <a:latin typeface="Corbel" pitchFamily="34" charset="0"/>
              </a:rPr>
              <a:t>direktor TV</a:t>
            </a:r>
          </a:p>
          <a:p>
            <a:pPr marL="1809750" lvl="3" indent="-285750"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pl-PL" sz="2200" dirty="0">
                <a:latin typeface="Corbel" pitchFamily="34" charset="0"/>
              </a:rPr>
              <a:t>glavni i odgovorni urednik programa</a:t>
            </a:r>
          </a:p>
          <a:p>
            <a:pPr marL="1809750" lvl="3" indent="-285750"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pl-PL" sz="2200" dirty="0">
                <a:latin typeface="Corbel" pitchFamily="34" charset="0"/>
              </a:rPr>
              <a:t>odgovorni urednik redakcije </a:t>
            </a: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vi-VN" sz="2000" i="1" dirty="0">
                <a:latin typeface="Corbel" pitchFamily="34" charset="0"/>
              </a:rPr>
              <a:t>*** u slučaju da inicijativa krene iz redakcije obavezno poštovati vertikalu hijerarhije</a:t>
            </a: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vi-VN" sz="2000" i="1" dirty="0">
                <a:latin typeface="Corbel" pitchFamily="34" charset="0"/>
              </a:rPr>
              <a:t>*** događaj prati odgovarajući program i njemu odgovarajuća redakcija</a:t>
            </a: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76200" y="76200"/>
            <a:ext cx="9982200" cy="1295400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 Vanredne situacije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85268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447800"/>
            <a:ext cx="11125200" cy="5410200"/>
          </a:xfrm>
        </p:spPr>
        <p:txBody>
          <a:bodyPr>
            <a:normAutofit fontScale="92500" lnSpcReduction="10000"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600" dirty="0">
              <a:latin typeface="Corbel" pitchFamily="34" charset="0"/>
            </a:endParaRPr>
          </a:p>
          <a:p>
            <a:pPr marL="895350" lvl="2" indent="-352425">
              <a:spcBef>
                <a:spcPts val="0"/>
              </a:spcBef>
              <a:buClrTx/>
              <a:buSzPct val="80000"/>
              <a:buFont typeface="Wingdings" pitchFamily="2" charset="2"/>
              <a:buChar char="q"/>
            </a:pPr>
            <a:r>
              <a:rPr lang="sr-Latn-RS" sz="2600" b="1" u="sng" dirty="0">
                <a:solidFill>
                  <a:srgbClr val="C00000"/>
                </a:solidFill>
                <a:latin typeface="Corbel" pitchFamily="34" charset="0"/>
              </a:rPr>
              <a:t>KAKO								</a:t>
            </a:r>
          </a:p>
          <a:p>
            <a:pPr marL="542925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800" dirty="0">
              <a:latin typeface="Corbel" pitchFamily="34" charset="0"/>
            </a:endParaRPr>
          </a:p>
          <a:p>
            <a:pPr marL="1526286" lvl="5" indent="-352425">
              <a:spcBef>
                <a:spcPts val="0"/>
              </a:spcBef>
              <a:buClrTx/>
              <a:buSzPct val="80000"/>
              <a:buFont typeface="Wingdings" pitchFamily="2" charset="2"/>
              <a:buChar char="Ø"/>
            </a:pPr>
            <a:r>
              <a:rPr lang="sr-Latn-RS" sz="2600" dirty="0">
                <a:latin typeface="Corbel" pitchFamily="34" charset="0"/>
              </a:rPr>
              <a:t>Kriterijum 1 – </a:t>
            </a:r>
            <a:r>
              <a:rPr lang="sr-Latn-RS" sz="2600" b="1" dirty="0">
                <a:solidFill>
                  <a:srgbClr val="C00000"/>
                </a:solidFill>
                <a:latin typeface="Corbel" pitchFamily="34" charset="0"/>
              </a:rPr>
              <a:t>reaguj pa odlučuj</a:t>
            </a:r>
          </a:p>
          <a:p>
            <a:pPr marL="1173861" lvl="5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800" dirty="0">
              <a:latin typeface="Corbel" pitchFamily="34" charset="0"/>
            </a:endParaRPr>
          </a:p>
          <a:p>
            <a:pPr marL="1928622" lvl="7" indent="-352425" algn="just"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vi-VN" sz="2400" dirty="0">
                <a:latin typeface="Corbel" pitchFamily="34" charset="0"/>
              </a:rPr>
              <a:t>novinar DESK-a saznaje za događaj i obaveštava šefa deska i dežurnog urednika</a:t>
            </a:r>
            <a:endParaRPr lang="sr-Latn-RS" sz="2400" dirty="0">
              <a:latin typeface="Corbel" pitchFamily="34" charset="0"/>
            </a:endParaRPr>
          </a:p>
          <a:p>
            <a:pPr marL="1576197" lvl="7" indent="0" algn="just">
              <a:spcBef>
                <a:spcPts val="0"/>
              </a:spcBef>
              <a:buClrTx/>
              <a:buSzPct val="80000"/>
              <a:buNone/>
            </a:pPr>
            <a:endParaRPr lang="vi-VN" sz="1100" dirty="0">
              <a:latin typeface="Corbel" pitchFamily="34" charset="0"/>
            </a:endParaRPr>
          </a:p>
          <a:p>
            <a:pPr marL="1928622" lvl="7" indent="-352425" algn="just"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vi-VN" sz="2400" dirty="0">
                <a:latin typeface="Corbel" pitchFamily="34" charset="0"/>
              </a:rPr>
              <a:t>šef DESK-a zadužuje novinare da potvrde validnost dobijene informacije o događaju</a:t>
            </a:r>
            <a:endParaRPr lang="sr-Latn-RS" sz="2400" dirty="0">
              <a:latin typeface="Corbel" pitchFamily="34" charset="0"/>
            </a:endParaRPr>
          </a:p>
          <a:p>
            <a:pPr marL="1576197" lvl="7" indent="0" algn="just">
              <a:spcBef>
                <a:spcPts val="0"/>
              </a:spcBef>
              <a:buClrTx/>
              <a:buSzPct val="80000"/>
              <a:buNone/>
            </a:pPr>
            <a:endParaRPr lang="vi-VN" sz="1100" dirty="0">
              <a:latin typeface="Corbel" pitchFamily="34" charset="0"/>
            </a:endParaRPr>
          </a:p>
          <a:p>
            <a:pPr marL="1928622" lvl="7" indent="-352425" algn="just"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vi-VN" sz="2400" dirty="0">
                <a:latin typeface="Corbel" pitchFamily="34" charset="0"/>
              </a:rPr>
              <a:t>po utvrđivanju validnosti događaja obaveštava se odgovorni urednik informativnog programa</a:t>
            </a:r>
            <a:endParaRPr lang="sr-Latn-RS" sz="2400" dirty="0">
              <a:latin typeface="Corbel" pitchFamily="34" charset="0"/>
            </a:endParaRPr>
          </a:p>
          <a:p>
            <a:pPr marL="1576197" lvl="7" indent="0" algn="just">
              <a:spcBef>
                <a:spcPts val="0"/>
              </a:spcBef>
              <a:buClrTx/>
              <a:buSzPct val="80000"/>
              <a:buNone/>
            </a:pPr>
            <a:endParaRPr lang="vi-VN" sz="1100" dirty="0">
              <a:latin typeface="Corbel" pitchFamily="34" charset="0"/>
            </a:endParaRPr>
          </a:p>
          <a:p>
            <a:pPr marL="1928622" lvl="7" indent="-352425" algn="just"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vi-VN" sz="2400" dirty="0">
                <a:latin typeface="Corbel" pitchFamily="34" charset="0"/>
              </a:rPr>
              <a:t>izdaje se nalog o emitovanju krola – NAJNOVIJA VEST </a:t>
            </a:r>
            <a:endParaRPr lang="sr-Latn-RS" sz="2400" dirty="0">
              <a:latin typeface="Corbel" pitchFamily="34" charset="0"/>
            </a:endParaRPr>
          </a:p>
          <a:p>
            <a:pPr marL="1576197" lvl="7" indent="0" algn="just">
              <a:spcBef>
                <a:spcPts val="0"/>
              </a:spcBef>
              <a:buClrTx/>
              <a:buSzPct val="80000"/>
              <a:buNone/>
            </a:pPr>
            <a:endParaRPr lang="vi-VN" sz="1100" dirty="0">
              <a:latin typeface="Corbel" pitchFamily="34" charset="0"/>
            </a:endParaRPr>
          </a:p>
          <a:p>
            <a:pPr marL="1928622" lvl="7" indent="-352425" algn="just"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vi-VN" sz="2400" dirty="0">
                <a:latin typeface="Corbel" pitchFamily="34" charset="0"/>
              </a:rPr>
              <a:t>odgovorni urednik informativnog programa određuje urednika specijalne emisije, odnosno programa</a:t>
            </a:r>
            <a:endParaRPr lang="sr-Latn-RS" sz="2400" dirty="0">
              <a:latin typeface="Corbel" pitchFamily="34" charset="0"/>
            </a:endParaRPr>
          </a:p>
          <a:p>
            <a:pPr marL="1576197" lvl="7" indent="0" algn="just">
              <a:spcBef>
                <a:spcPts val="0"/>
              </a:spcBef>
              <a:buClrTx/>
              <a:buSzPct val="80000"/>
              <a:buNone/>
            </a:pPr>
            <a:endParaRPr lang="vi-VN" sz="1100" dirty="0">
              <a:latin typeface="Corbel" pitchFamily="34" charset="0"/>
            </a:endParaRPr>
          </a:p>
          <a:p>
            <a:pPr marL="1928622" lvl="7" indent="-352425" algn="just"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vi-VN" sz="2400" dirty="0">
                <a:latin typeface="Corbel" pitchFamily="34" charset="0"/>
              </a:rPr>
              <a:t>urednik specijalne emisije/programa u saradnji sa glavnim organizatorom (uz pomoć izvršnog producenta i direktora produkcije) pristupa radnom procesu proizvodnje i emitovanja</a:t>
            </a:r>
            <a:endParaRPr lang="sr-Latn-RS" sz="24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76200" y="76200"/>
            <a:ext cx="9982200" cy="1295400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 Vanredne situacije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64861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447800"/>
            <a:ext cx="110490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100" dirty="0">
              <a:latin typeface="Corbel" pitchFamily="34" charset="0"/>
            </a:endParaRPr>
          </a:p>
          <a:p>
            <a:pPr marL="542925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1526286" lvl="5" indent="-352425">
              <a:spcBef>
                <a:spcPts val="0"/>
              </a:spcBef>
              <a:buClrTx/>
              <a:buSzPct val="80000"/>
              <a:buFont typeface="Wingdings" pitchFamily="2" charset="2"/>
              <a:buChar char="Ø"/>
            </a:pPr>
            <a:r>
              <a:rPr lang="sr-Latn-RS" sz="2400" dirty="0">
                <a:latin typeface="Corbel" pitchFamily="34" charset="0"/>
              </a:rPr>
              <a:t>Kriterijum 2 – </a:t>
            </a:r>
            <a:r>
              <a:rPr lang="sr-Latn-RS" sz="2400" b="1" dirty="0">
                <a:solidFill>
                  <a:srgbClr val="C00000"/>
                </a:solidFill>
                <a:latin typeface="Corbel" pitchFamily="34" charset="0"/>
              </a:rPr>
              <a:t>odlučuj pa reaguj</a:t>
            </a:r>
          </a:p>
          <a:p>
            <a:pPr marL="1173861" lvl="5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800" dirty="0">
              <a:latin typeface="Corbel" pitchFamily="34" charset="0"/>
            </a:endParaRPr>
          </a:p>
          <a:p>
            <a:pPr marL="1928622" lvl="7" indent="-352425"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vi-VN" sz="2200" dirty="0">
                <a:latin typeface="Corbel" pitchFamily="34" charset="0"/>
              </a:rPr>
              <a:t>direktor programa za događaj obaveštava Glavnog i odgovornog urednika, odnosno odgovornog urednika programa</a:t>
            </a:r>
            <a:endParaRPr lang="sr-Latn-RS" sz="2200" dirty="0">
              <a:latin typeface="Corbel" pitchFamily="34" charset="0"/>
            </a:endParaRPr>
          </a:p>
          <a:p>
            <a:pPr marL="1576197" lvl="7" indent="0">
              <a:spcBef>
                <a:spcPts val="0"/>
              </a:spcBef>
              <a:buSzPct val="80000"/>
              <a:buNone/>
            </a:pPr>
            <a:endParaRPr lang="vi-VN" dirty="0">
              <a:latin typeface="Corbel" pitchFamily="34" charset="0"/>
            </a:endParaRPr>
          </a:p>
          <a:p>
            <a:pPr marL="1928622" lvl="7" indent="-352425"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vi-VN" sz="2200" dirty="0">
                <a:latin typeface="Corbel" pitchFamily="34" charset="0"/>
              </a:rPr>
              <a:t>odgovorni urednik određuje urednika za specijalnu emisiju i zajedno sa njim pristupa utvrđivanju uredničke koncepcije</a:t>
            </a:r>
            <a:endParaRPr lang="sr-Latn-RS" sz="2200" dirty="0">
              <a:latin typeface="Corbel" pitchFamily="34" charset="0"/>
            </a:endParaRPr>
          </a:p>
          <a:p>
            <a:pPr marL="1576197" lvl="7" indent="0">
              <a:spcBef>
                <a:spcPts val="0"/>
              </a:spcBef>
              <a:buSzPct val="80000"/>
              <a:buNone/>
            </a:pPr>
            <a:endParaRPr lang="vi-VN" dirty="0">
              <a:latin typeface="Corbel" pitchFamily="34" charset="0"/>
            </a:endParaRPr>
          </a:p>
          <a:p>
            <a:pPr marL="1928622" lvl="7" indent="-352425" algn="just"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vi-VN" sz="2200" dirty="0">
                <a:latin typeface="Corbel" pitchFamily="34" charset="0"/>
              </a:rPr>
              <a:t>urednik specijalne emisije/programa u saradnji sa glavnim organizatorom (uz pomoć izvršnog producenta i direktora produkcije) pristupa radnom procesu proizvodnje i emitovanja</a:t>
            </a:r>
          </a:p>
          <a:p>
            <a:pPr marL="1928622" lvl="7" indent="-352425">
              <a:spcBef>
                <a:spcPts val="0"/>
              </a:spcBef>
              <a:buSzPct val="80000"/>
              <a:buFont typeface="Wingdings 2"/>
              <a:buChar char=""/>
            </a:pPr>
            <a:endParaRPr lang="sr-Latn-RS" sz="14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76200" y="76200"/>
            <a:ext cx="9982200" cy="1295400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 Vanredne situacije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96086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447800"/>
            <a:ext cx="11201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100" dirty="0">
              <a:latin typeface="Corbel" pitchFamily="34" charset="0"/>
            </a:endParaRPr>
          </a:p>
          <a:p>
            <a:pPr marL="542925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1526286" lvl="5" indent="-352425">
              <a:spcBef>
                <a:spcPts val="0"/>
              </a:spcBef>
              <a:buClrTx/>
              <a:buSzPct val="80000"/>
              <a:buFont typeface="Wingdings 2"/>
              <a:buChar char=""/>
            </a:pPr>
            <a:r>
              <a:rPr lang="sr-Latn-RS" sz="2400" b="1" dirty="0">
                <a:latin typeface="Corbel" pitchFamily="34" charset="0"/>
              </a:rPr>
              <a:t>Kreativne pripreme</a:t>
            </a:r>
          </a:p>
          <a:p>
            <a:pPr marL="1173861" lvl="5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800" dirty="0">
              <a:latin typeface="Corbel" pitchFamily="34" charset="0"/>
            </a:endParaRPr>
          </a:p>
          <a:p>
            <a:pPr marL="1928622" lvl="7" indent="-352425" algn="just"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vi-VN" sz="2200" dirty="0">
                <a:latin typeface="Corbel" pitchFamily="34" charset="0"/>
              </a:rPr>
              <a:t>unapred utvrditi „uređivačku mustru“ specijalnih emisija/vanrednog programa, a u hodu je prilagoditi u zavisnosti od događaja </a:t>
            </a:r>
            <a:endParaRPr lang="sr-Latn-RS" sz="2200" dirty="0">
              <a:latin typeface="Corbel" pitchFamily="34" charset="0"/>
            </a:endParaRPr>
          </a:p>
          <a:p>
            <a:pPr marL="1928622" lvl="7" indent="-352425">
              <a:spcBef>
                <a:spcPts val="0"/>
              </a:spcBef>
              <a:buSzPct val="80000"/>
              <a:buFont typeface="Wingdings 2"/>
              <a:buChar char=""/>
            </a:pPr>
            <a:endParaRPr lang="sr-Latn-RS" dirty="0">
              <a:latin typeface="Corbel" pitchFamily="34" charset="0"/>
            </a:endParaRPr>
          </a:p>
          <a:p>
            <a:pPr marL="1928622" lvl="7" indent="-352425" algn="just"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vi-VN" sz="2200" dirty="0">
                <a:latin typeface="Corbel" pitchFamily="34" charset="0"/>
              </a:rPr>
              <a:t>unapred utvrditi „univerzalni“ džingl, špicu, grafiku na različite teme specijalnih emisija/vanrednih programa (vremenska nepogoda katastrofalnih razmera, zemljotres, erupcija vulkana, državni udar, građanski sukobi, međudržavni sukob, atentat, teroristički napad ….)  a u hodu ih prilagoditi u zavisnosti od događaja</a:t>
            </a:r>
            <a:endParaRPr lang="sr-Latn-RS" sz="2200" dirty="0">
              <a:latin typeface="Corbel" pitchFamily="34" charset="0"/>
            </a:endParaRPr>
          </a:p>
          <a:p>
            <a:pPr marL="1928622" lvl="7" indent="-352425">
              <a:spcBef>
                <a:spcPts val="0"/>
              </a:spcBef>
              <a:buSzPct val="80000"/>
              <a:buFont typeface="Wingdings 2"/>
              <a:buChar char=""/>
            </a:pPr>
            <a:endParaRPr lang="sr-Latn-RS" dirty="0">
              <a:latin typeface="Corbel" pitchFamily="34" charset="0"/>
            </a:endParaRPr>
          </a:p>
          <a:p>
            <a:pPr marL="1928622" lvl="7" indent="-352425">
              <a:spcBef>
                <a:spcPts val="0"/>
              </a:spcBef>
              <a:buSzPct val="80000"/>
              <a:buFont typeface="Wingdings 2"/>
              <a:buChar char=""/>
            </a:pPr>
            <a:endParaRPr lang="sr-Latn-RS" sz="14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152400" y="76200"/>
            <a:ext cx="9906000" cy="1295400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 Vanredne situacije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93597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5869</TotalTime>
  <Words>550</Words>
  <Application>Microsoft Office PowerPoint</Application>
  <PresentationFormat>Widescreen</PresentationFormat>
  <Paragraphs>201</Paragraphs>
  <Slides>11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8" baseType="lpstr">
      <vt:lpstr>Arial</vt:lpstr>
      <vt:lpstr>Calibri</vt:lpstr>
      <vt:lpstr>Corbel</vt:lpstr>
      <vt:lpstr>Wingdings</vt:lpstr>
      <vt:lpstr>Wingdings 2</vt:lpstr>
      <vt:lpstr>Wingdings 3</vt:lpstr>
      <vt:lpstr>Module</vt:lpstr>
      <vt:lpstr>STANDARDIZACIJA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VESTI</dc:title>
  <dc:creator>Pixi</dc:creator>
  <cp:lastModifiedBy>Predrag Kajganić</cp:lastModifiedBy>
  <cp:revision>1601</cp:revision>
  <dcterms:created xsi:type="dcterms:W3CDTF">2006-08-16T00:00:00Z</dcterms:created>
  <dcterms:modified xsi:type="dcterms:W3CDTF">2024-08-06T14:27:38Z</dcterms:modified>
</cp:coreProperties>
</file>