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8"/>
  </p:notesMasterIdLst>
  <p:sldIdLst>
    <p:sldId id="256" r:id="rId2"/>
    <p:sldId id="367" r:id="rId3"/>
    <p:sldId id="651" r:id="rId4"/>
    <p:sldId id="652" r:id="rId5"/>
    <p:sldId id="653" r:id="rId6"/>
    <p:sldId id="563" r:id="rId7"/>
    <p:sldId id="564" r:id="rId8"/>
    <p:sldId id="660" r:id="rId9"/>
    <p:sldId id="661" r:id="rId10"/>
    <p:sldId id="655" r:id="rId11"/>
    <p:sldId id="637" r:id="rId12"/>
    <p:sldId id="654" r:id="rId13"/>
    <p:sldId id="656" r:id="rId14"/>
    <p:sldId id="657" r:id="rId15"/>
    <p:sldId id="658" r:id="rId16"/>
    <p:sldId id="65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06-Aug-24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715000"/>
            <a:ext cx="8382000" cy="4572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MODEL RADNOG PROSTORA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797" y="28280"/>
            <a:ext cx="7232406" cy="498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0084" y="76200"/>
            <a:ext cx="4709316" cy="6663696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52400" y="76200"/>
            <a:ext cx="10375392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Odnosi prostora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707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4100" y="152400"/>
            <a:ext cx="4631500" cy="65532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52400" y="76200"/>
            <a:ext cx="10375392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Protok aktivnosti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173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7900" y="152400"/>
            <a:ext cx="4631500" cy="65532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52400" y="76200"/>
            <a:ext cx="10375392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Magistrale mreža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462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3112" y="143146"/>
            <a:ext cx="4612488" cy="6638654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76200" y="76200"/>
            <a:ext cx="102108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Udaljenost monitora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40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9314" y="76200"/>
            <a:ext cx="4366286" cy="67056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6200" y="76200"/>
            <a:ext cx="10451592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Radno svetlo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82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2596" y="76200"/>
            <a:ext cx="4433004" cy="67056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6200" y="76200"/>
            <a:ext cx="10451592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Klimatizacija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7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8666" y="76200"/>
            <a:ext cx="4550735" cy="670560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76200" y="76200"/>
            <a:ext cx="10451592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NEWS room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168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5062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pl-PL" dirty="0">
                <a:latin typeface="Corbel" pitchFamily="34" charset="0"/>
              </a:rPr>
              <a:t>Pri odabiru prostora, odnosno lokacije za TV stanicu potrebno je voditi računa o sledećim elementima: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300" dirty="0">
              <a:latin typeface="Corbel" pitchFamily="34" charset="0"/>
            </a:endParaRPr>
          </a:p>
          <a:p>
            <a:pPr marL="1447800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200" dirty="0">
                <a:latin typeface="Corbel" pitchFamily="34" charset="0"/>
              </a:rPr>
              <a:t>blizini glavne saobraćajnice</a:t>
            </a:r>
          </a:p>
          <a:p>
            <a:pPr marL="1447800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  <a:tabLst>
                <a:tab pos="180975" algn="l"/>
              </a:tabLst>
            </a:pPr>
            <a:r>
              <a:rPr lang="pl-PL" sz="2200" dirty="0">
                <a:latin typeface="Corbel" pitchFamily="34" charset="0"/>
              </a:rPr>
              <a:t>postojanju dobrih veza gradskog saobraćaja sa ostalim delovima  grada</a:t>
            </a:r>
          </a:p>
          <a:p>
            <a:pPr marL="1447800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200" dirty="0">
                <a:latin typeface="Corbel" pitchFamily="34" charset="0"/>
              </a:rPr>
              <a:t>blizini parking prostora</a:t>
            </a:r>
          </a:p>
          <a:p>
            <a:pPr marL="1447800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  <a:tabLst>
                <a:tab pos="1438275" algn="l"/>
              </a:tabLst>
            </a:pPr>
            <a:r>
              <a:rPr lang="pl-PL" sz="2200" dirty="0">
                <a:latin typeface="Corbel" pitchFamily="34" charset="0"/>
              </a:rPr>
              <a:t>visini objekta ili optičke vidljivosti sa drugim visokim objektima za postavljanje  antenskog   stuba</a:t>
            </a:r>
          </a:p>
          <a:p>
            <a:pPr marL="1447800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200" dirty="0">
                <a:latin typeface="Corbel" pitchFamily="34" charset="0"/>
              </a:rPr>
              <a:t>dobro izolovanom prostoru budućeg studija</a:t>
            </a:r>
          </a:p>
          <a:p>
            <a:pPr marL="1447800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200" dirty="0">
                <a:latin typeface="Corbel" pitchFamily="34" charset="0"/>
              </a:rPr>
              <a:t>stanju električnih  instalacija</a:t>
            </a:r>
          </a:p>
          <a:p>
            <a:pPr marL="1447800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200" dirty="0">
                <a:latin typeface="Corbel" pitchFamily="34" charset="0"/>
              </a:rPr>
              <a:t>sistemu klimatizacije u objektu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pl-PL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pl-PL" dirty="0">
                <a:latin typeface="Corbel" pitchFamily="34" charset="0"/>
              </a:rPr>
              <a:t>Elementi koji utiču na definisanje radnog prostora: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00" dirty="0">
              <a:latin typeface="Corbel" pitchFamily="34" charset="0"/>
            </a:endParaRPr>
          </a:p>
          <a:p>
            <a:pPr marL="1628775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200" b="1" dirty="0">
                <a:solidFill>
                  <a:srgbClr val="C00000"/>
                </a:solidFill>
                <a:latin typeface="Corbel" pitchFamily="34" charset="0"/>
              </a:rPr>
              <a:t>programska koncepcija (obim i struktura)</a:t>
            </a:r>
          </a:p>
          <a:p>
            <a:pPr marL="1628775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200" b="1" dirty="0">
                <a:solidFill>
                  <a:srgbClr val="C00000"/>
                </a:solidFill>
                <a:latin typeface="Corbel" pitchFamily="34" charset="0"/>
              </a:rPr>
              <a:t>tehnička baza</a:t>
            </a:r>
          </a:p>
          <a:p>
            <a:pPr marL="1628775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200" b="1" dirty="0">
                <a:solidFill>
                  <a:srgbClr val="C00000"/>
                </a:solidFill>
                <a:latin typeface="Corbel" pitchFamily="34" charset="0"/>
              </a:rPr>
              <a:t>projektovani kadrovski kapaciteti</a:t>
            </a: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Radni prostor -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455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4300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pl-PL" dirty="0">
                <a:latin typeface="Corbel" pitchFamily="34" charset="0"/>
              </a:rPr>
              <a:t>Projektni model potrebnog radnog prostora na osnovu matrice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pl-PL" sz="9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pl-PL" dirty="0">
                <a:latin typeface="Corbel" pitchFamily="34" charset="0"/>
              </a:rPr>
              <a:t>Matrica se sastoji od tri celine (A, B, C), a svaku celinu čine polja (1, 2, 3). Kombinacijom ovih celina i njima pripadajućih polja, možemo projektovati radni prostor u jednoj ravni, (u nizu, jedna celina pored druge)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2421" y="2895600"/>
            <a:ext cx="9437246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Radni prostor -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83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887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pl-PL" dirty="0">
                <a:latin typeface="Corbel" pitchFamily="34" charset="0"/>
              </a:rPr>
              <a:t>Najoptimalnija koncentracija radnog prostora TV stanice, zasniva se na rasporedu koji je u skladu sa tehnološkim procesom proizvodnje i emitovanja TV programa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pl-PL" sz="2000" dirty="0">
                <a:latin typeface="Corbel" pitchFamily="34" charset="0"/>
              </a:rPr>
              <a:t> </a:t>
            </a: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pl-PL" dirty="0">
                <a:latin typeface="Corbel" pitchFamily="34" charset="0"/>
              </a:rPr>
              <a:t>Prilikom planiranja rasporeda prostora (punktova) potrebno je definisati prostor u zavisnosti od njegove funkcije:</a:t>
            </a:r>
          </a:p>
          <a:p>
            <a:pPr marL="1221994" lvl="4" indent="-17145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400" dirty="0">
              <a:latin typeface="Corbel" pitchFamily="34" charset="0"/>
            </a:endParaRP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Radni prostor -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09800" y="4114800"/>
            <a:ext cx="5791199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srgbClr val="C00000"/>
                </a:solidFill>
              </a:rPr>
              <a:t>zona programskih i pratećih službi i odeljenja</a:t>
            </a:r>
            <a:endParaRPr lang="en-US" sz="2200" b="1" dirty="0">
              <a:solidFill>
                <a:srgbClr val="C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62925" y="4114800"/>
            <a:ext cx="1133475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srgbClr val="C00000"/>
                </a:solidFill>
              </a:rPr>
              <a:t>A</a:t>
            </a:r>
            <a:endParaRPr lang="en-US" sz="2200" b="1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09800" y="4648200"/>
            <a:ext cx="5791199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srgbClr val="C00000"/>
                </a:solidFill>
              </a:rPr>
              <a:t>zona postprodukcije i emitovanja</a:t>
            </a:r>
            <a:endParaRPr lang="en-US" sz="2200" b="1" dirty="0">
              <a:solidFill>
                <a:srgbClr val="C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162925" y="4648200"/>
            <a:ext cx="1133475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srgbClr val="C00000"/>
                </a:solidFill>
              </a:rPr>
              <a:t>B</a:t>
            </a:r>
            <a:endParaRPr lang="en-US" sz="2200" b="1" dirty="0">
              <a:solidFill>
                <a:srgbClr val="C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09800" y="5181600"/>
            <a:ext cx="5791199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srgbClr val="C00000"/>
                </a:solidFill>
              </a:rPr>
              <a:t>zona proizvodnje</a:t>
            </a:r>
            <a:endParaRPr lang="en-US" sz="2200" b="1" dirty="0">
              <a:solidFill>
                <a:srgbClr val="C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162925" y="5181600"/>
            <a:ext cx="1133475" cy="381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srgbClr val="C00000"/>
                </a:solidFill>
              </a:rPr>
              <a:t>C</a:t>
            </a:r>
            <a:endParaRPr lang="en-US" sz="2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226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6984" y="19050"/>
            <a:ext cx="8944816" cy="6586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971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2776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pl-PL" dirty="0">
                <a:latin typeface="Corbel" pitchFamily="34" charset="0"/>
              </a:rPr>
              <a:t>U slučaju da se TV stanica, odnosno potencijalni prostor, nalazi ili projektuje u više nivoa (jedna celina iznad druge), prethodno predstavljene celine sa pripadajućim sadržajima trebalo bi da se projektuju na sledeći način: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885" y="2438400"/>
            <a:ext cx="11347601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Radni prostor -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49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1" y="1447800"/>
            <a:ext cx="11734798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911867"/>
              </p:ext>
            </p:extLst>
          </p:nvPr>
        </p:nvGraphicFramePr>
        <p:xfrm>
          <a:off x="457200" y="1745607"/>
          <a:ext cx="11277599" cy="481458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8822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03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09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06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19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2195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66948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65038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prostor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površ.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(kvm)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dužina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(m)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širina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(m)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visina (m)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namena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0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total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ciklor.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50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400" b="1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STUDIO</a:t>
                      </a:r>
                      <a:endParaRPr lang="en-US" sz="3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69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Studio 1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600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26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22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10,5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8,3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TV šou sa publikom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0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Studio 2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350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22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16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9,2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7.2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višenamenski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50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Studio 3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150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16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9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7,3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4,0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virtuelni studio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50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NEWS studio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100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12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8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5,7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4,0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vesti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50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400" b="1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REŽIJA</a:t>
                      </a:r>
                      <a:endParaRPr lang="en-US" sz="3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50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Režija 1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60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12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4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7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50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Režija 2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60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12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4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50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Režija 3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40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8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4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7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50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Režija NEWS 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40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8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4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7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50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Režija sat. prijema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30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6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4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7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50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Master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50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3,2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7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Radni prostor -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59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642416"/>
              </p:ext>
            </p:extLst>
          </p:nvPr>
        </p:nvGraphicFramePr>
        <p:xfrm>
          <a:off x="419100" y="1812290"/>
          <a:ext cx="11353799" cy="468122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9017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82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8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84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95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295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6875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7284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prostor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površ.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(kvm)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dužina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(m)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širina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(m)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visina (m)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namena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2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total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ciklor.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456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b="1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Prateći stud. pros.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7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72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Radionica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80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8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4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72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Fundus dekora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1500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10,5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772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Šminkernica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30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6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3,2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772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Garderoba 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40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8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3,2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772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Fundus kostima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60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15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4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4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55456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b="1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POSTPRODUKCIJA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772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Montaža (po punktu)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7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2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3,5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3,2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772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Grafička stanica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80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15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4,0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772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OFF kabina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4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2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2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3,2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772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arhiv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500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25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22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4,0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Radni prostor -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14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5519975"/>
              </p:ext>
            </p:extLst>
          </p:nvPr>
        </p:nvGraphicFramePr>
        <p:xfrm>
          <a:off x="419100" y="2438400"/>
          <a:ext cx="11353799" cy="156040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9017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82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8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84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95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295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6875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77284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prostor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površ.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(kvm)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dužina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(m)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širina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(m)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visina (m)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namena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2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total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ciklor.</a:t>
                      </a:r>
                      <a:endParaRPr lang="en-US" sz="18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2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b="1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Spoljni kapaciteti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7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772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Magacin ENG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40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4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</a:rPr>
                        <a:t>4,0</a:t>
                      </a:r>
                      <a:endParaRPr lang="en-US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2772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ENG ekipe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35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7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552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</a:rPr>
                        <a:t>3,2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825" marR="5782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Radni prostor - model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5119</TotalTime>
  <Words>547</Words>
  <Application>Microsoft Office PowerPoint</Application>
  <PresentationFormat>Widescreen</PresentationFormat>
  <Paragraphs>451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Corbel</vt:lpstr>
      <vt:lpstr>Times New Roman</vt:lpstr>
      <vt:lpstr>Wingdings</vt:lpstr>
      <vt:lpstr>Wingdings 2</vt:lpstr>
      <vt:lpstr>Wingdings 3</vt:lpstr>
      <vt:lpstr>Module</vt:lpstr>
      <vt:lpstr>MODEL RADNOG PROSTORA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1385</cp:revision>
  <dcterms:created xsi:type="dcterms:W3CDTF">2006-08-16T00:00:00Z</dcterms:created>
  <dcterms:modified xsi:type="dcterms:W3CDTF">2024-08-06T13:36:16Z</dcterms:modified>
</cp:coreProperties>
</file>