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42"/>
  </p:notesMasterIdLst>
  <p:sldIdLst>
    <p:sldId id="871" r:id="rId2"/>
    <p:sldId id="872" r:id="rId3"/>
    <p:sldId id="873" r:id="rId4"/>
    <p:sldId id="875" r:id="rId5"/>
    <p:sldId id="876" r:id="rId6"/>
    <p:sldId id="877" r:id="rId7"/>
    <p:sldId id="878" r:id="rId8"/>
    <p:sldId id="879" r:id="rId9"/>
    <p:sldId id="880" r:id="rId10"/>
    <p:sldId id="881" r:id="rId11"/>
    <p:sldId id="882" r:id="rId12"/>
    <p:sldId id="883" r:id="rId13"/>
    <p:sldId id="884" r:id="rId14"/>
    <p:sldId id="885" r:id="rId15"/>
    <p:sldId id="886" r:id="rId16"/>
    <p:sldId id="887" r:id="rId17"/>
    <p:sldId id="888" r:id="rId18"/>
    <p:sldId id="889" r:id="rId19"/>
    <p:sldId id="890" r:id="rId20"/>
    <p:sldId id="891" r:id="rId21"/>
    <p:sldId id="892" r:id="rId22"/>
    <p:sldId id="893" r:id="rId23"/>
    <p:sldId id="894" r:id="rId24"/>
    <p:sldId id="900" r:id="rId25"/>
    <p:sldId id="901" r:id="rId26"/>
    <p:sldId id="906" r:id="rId27"/>
    <p:sldId id="907" r:id="rId28"/>
    <p:sldId id="908" r:id="rId29"/>
    <p:sldId id="909" r:id="rId30"/>
    <p:sldId id="910" r:id="rId31"/>
    <p:sldId id="911" r:id="rId32"/>
    <p:sldId id="912" r:id="rId33"/>
    <p:sldId id="913" r:id="rId34"/>
    <p:sldId id="916" r:id="rId35"/>
    <p:sldId id="917" r:id="rId36"/>
    <p:sldId id="918" r:id="rId37"/>
    <p:sldId id="919" r:id="rId38"/>
    <p:sldId id="920" r:id="rId39"/>
    <p:sldId id="921" r:id="rId40"/>
    <p:sldId id="922"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4622" autoAdjust="0"/>
  </p:normalViewPr>
  <p:slideViewPr>
    <p:cSldViewPr>
      <p:cViewPr varScale="1">
        <p:scale>
          <a:sx n="100" d="100"/>
          <a:sy n="100" d="100"/>
        </p:scale>
        <p:origin x="114" y="12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6925B0-922F-4828-84EB-0DF837AA9F0B}" type="datetimeFigureOut">
              <a:rPr lang="en-US" smtClean="0"/>
              <a:t>06-Aug-24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CB385E-408D-4944-8CAD-49125B1CF0DC}" type="slidenum">
              <a:rPr lang="en-US" smtClean="0"/>
              <a:t>‹#›</a:t>
            </a:fld>
            <a:endParaRPr lang="en-US"/>
          </a:p>
        </p:txBody>
      </p:sp>
    </p:spTree>
    <p:extLst>
      <p:ext uri="{BB962C8B-B14F-4D97-AF65-F5344CB8AC3E}">
        <p14:creationId xmlns:p14="http://schemas.microsoft.com/office/powerpoint/2010/main" val="4219366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gradFill rotWithShape="0">
          <a:gsLst>
            <a:gs pos="0">
              <a:srgbClr val="DDDDDD">
                <a:gamma/>
                <a:tint val="0"/>
                <a:invGamma/>
              </a:srgbClr>
            </a:gs>
            <a:gs pos="100000">
              <a:srgbClr val="DDDDDD"/>
            </a:gs>
          </a:gsLst>
          <a:lin ang="5400000" scaled="1"/>
        </a:gradFill>
        <a:effectLst/>
      </p:bgPr>
    </p:bg>
    <p:spTree>
      <p:nvGrpSpPr>
        <p:cNvPr id="1" name=""/>
        <p:cNvGrpSpPr/>
        <p:nvPr/>
      </p:nvGrpSpPr>
      <p:grpSpPr>
        <a:xfrm>
          <a:off x="0" y="0"/>
          <a:ext cx="0" cy="0"/>
          <a:chOff x="0" y="0"/>
          <a:chExt cx="0" cy="0"/>
        </a:xfrm>
      </p:grpSpPr>
      <p:sp>
        <p:nvSpPr>
          <p:cNvPr id="3076" name="Rectangle 4"/>
          <p:cNvSpPr>
            <a:spLocks noGrp="1" noChangeArrowheads="1"/>
          </p:cNvSpPr>
          <p:nvPr>
            <p:ph type="dt" sz="half" idx="2"/>
          </p:nvPr>
        </p:nvSpPr>
        <p:spPr>
          <a:xfrm>
            <a:off x="3740152" y="6462713"/>
            <a:ext cx="2457449" cy="258762"/>
          </a:xfrm>
        </p:spPr>
        <p:txBody>
          <a:bodyPr/>
          <a:lstStyle>
            <a:lvl1pPr>
              <a:defRPr/>
            </a:lvl1pPr>
          </a:lstStyle>
          <a:p>
            <a:endParaRPr lang="en-US">
              <a:solidFill>
                <a:srgbClr val="000000"/>
              </a:solidFill>
            </a:endParaRPr>
          </a:p>
        </p:txBody>
      </p:sp>
      <p:sp>
        <p:nvSpPr>
          <p:cNvPr id="3077" name="Rectangle 5"/>
          <p:cNvSpPr>
            <a:spLocks noGrp="1" noChangeArrowheads="1"/>
          </p:cNvSpPr>
          <p:nvPr>
            <p:ph type="ftr" sz="quarter" idx="3"/>
          </p:nvPr>
        </p:nvSpPr>
        <p:spPr>
          <a:xfrm>
            <a:off x="6352117" y="6462713"/>
            <a:ext cx="3860800" cy="258762"/>
          </a:xfrm>
        </p:spPr>
        <p:txBody>
          <a:bodyPr/>
          <a:lstStyle>
            <a:lvl1pPr>
              <a:defRPr/>
            </a:lvl1pPr>
          </a:lstStyle>
          <a:p>
            <a:endParaRPr lang="en-US">
              <a:solidFill>
                <a:srgbClr val="000000"/>
              </a:solidFill>
            </a:endParaRPr>
          </a:p>
        </p:txBody>
      </p:sp>
      <p:sp>
        <p:nvSpPr>
          <p:cNvPr id="3078" name="Rectangle 6"/>
          <p:cNvSpPr>
            <a:spLocks noGrp="1" noChangeArrowheads="1"/>
          </p:cNvSpPr>
          <p:nvPr>
            <p:ph type="sldNum" sz="quarter" idx="4"/>
          </p:nvPr>
        </p:nvSpPr>
        <p:spPr/>
        <p:txBody>
          <a:bodyPr/>
          <a:lstStyle>
            <a:lvl1pPr>
              <a:defRPr/>
            </a:lvl1pPr>
          </a:lstStyle>
          <a:p>
            <a:fld id="{F2D002F4-BE92-4A7E-8ED3-B94DE1414938}" type="slidenum">
              <a:rPr lang="en-US">
                <a:solidFill>
                  <a:srgbClr val="000000"/>
                </a:solidFill>
              </a:rPr>
              <a:pPr/>
              <a:t>‹#›</a:t>
            </a:fld>
            <a:endParaRPr lang="en-US">
              <a:solidFill>
                <a:srgbClr val="000000"/>
              </a:solidFill>
            </a:endParaRPr>
          </a:p>
        </p:txBody>
      </p:sp>
      <p:sp>
        <p:nvSpPr>
          <p:cNvPr id="3074" name="Rectangle 2"/>
          <p:cNvSpPr>
            <a:spLocks noGrp="1" noChangeArrowheads="1"/>
          </p:cNvSpPr>
          <p:nvPr>
            <p:ph type="ctrTitle"/>
          </p:nvPr>
        </p:nvSpPr>
        <p:spPr>
          <a:xfrm>
            <a:off x="3331633" y="587376"/>
            <a:ext cx="8365067" cy="1470025"/>
          </a:xfrm>
        </p:spPr>
        <p:txBody>
          <a:bodyPr/>
          <a:lstStyle>
            <a:lvl1pPr algn="r">
              <a:defRPr sz="4800"/>
            </a:lvl1pPr>
          </a:lstStyle>
          <a:p>
            <a:pPr lvl="0"/>
            <a:r>
              <a:rPr lang="en-US" noProof="0"/>
              <a:t>Click to edit Master title style</a:t>
            </a:r>
          </a:p>
        </p:txBody>
      </p:sp>
      <p:sp>
        <p:nvSpPr>
          <p:cNvPr id="3075" name="Rectangle 3"/>
          <p:cNvSpPr>
            <a:spLocks noGrp="1" noChangeArrowheads="1"/>
          </p:cNvSpPr>
          <p:nvPr>
            <p:ph type="subTitle" idx="1"/>
          </p:nvPr>
        </p:nvSpPr>
        <p:spPr>
          <a:xfrm>
            <a:off x="3382434" y="1974851"/>
            <a:ext cx="8326967" cy="460375"/>
          </a:xfrm>
          <a:extLst>
            <a:ext uri="{909E8E84-426E-40DD-AFC4-6F175D3DCCD1}">
              <a14:hiddenFill xmlns:a14="http://schemas.microsoft.com/office/drawing/2010/main">
                <a:solidFill>
                  <a:schemeClr val="accent1"/>
                </a:solidFill>
              </a14:hiddenFill>
            </a:ext>
          </a:extLst>
        </p:spPr>
        <p:txBody>
          <a:bodyPr/>
          <a:lstStyle>
            <a:lvl1pPr marL="0" indent="0" algn="r">
              <a:buFontTx/>
              <a:buNone/>
              <a:defRPr sz="2200"/>
            </a:lvl1pPr>
          </a:lstStyle>
          <a:p>
            <a:pPr lvl="0"/>
            <a:r>
              <a:rPr lang="en-US" noProof="0"/>
              <a:t>Click to edit Master subtitle style</a:t>
            </a:r>
          </a:p>
        </p:txBody>
      </p:sp>
      <p:pic>
        <p:nvPicPr>
          <p:cNvPr id="3140" name="Picture 68" descr="sestica6"/>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7688996"/>
      </p:ext>
    </p:extLst>
  </p:cSld>
  <p:clrMapOvr>
    <a:masterClrMapping/>
  </p:clrMapOvr>
  <p:transition advClick="0" advTm="10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6E04DC95-BD7B-480E-B568-43219B758D4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74048579"/>
      </p:ext>
    </p:extLst>
  </p:cSld>
  <p:clrMapOvr>
    <a:masterClrMapping/>
  </p:clrMapOvr>
  <p:transition advClick="0" advTm="10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41301"/>
            <a:ext cx="2743200" cy="58848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41301"/>
            <a:ext cx="8026400" cy="58848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BE0AC2AF-F1DF-4B26-A72B-31C6793ECEE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55225641"/>
      </p:ext>
    </p:extLst>
  </p:cSld>
  <p:clrMapOvr>
    <a:masterClrMapping/>
  </p:clrMapOvr>
  <p:transition advClick="0" advTm="10000"/>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41301"/>
            <a:ext cx="10972800" cy="5884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609600" y="6462713"/>
            <a:ext cx="2844800" cy="258762"/>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602567" y="6462713"/>
            <a:ext cx="6692900" cy="258762"/>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10500784" y="6462713"/>
            <a:ext cx="1081616" cy="258762"/>
          </a:xfrm>
        </p:spPr>
        <p:txBody>
          <a:bodyPr/>
          <a:lstStyle>
            <a:lvl1pPr>
              <a:defRPr/>
            </a:lvl1pPr>
          </a:lstStyle>
          <a:p>
            <a:fld id="{6A6830FF-D9A2-4EC1-8484-5426CAF2406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473734261"/>
      </p:ext>
    </p:extLst>
  </p:cSld>
  <p:clrMapOvr>
    <a:masterClrMapping/>
  </p:clrMapOvr>
  <p:transition advClick="0" advTm="10000"/>
</p:sldLayout>
</file>

<file path=ppt/slideLayouts/slideLayout13.xml><?xml version="1.0" encoding="utf-8"?>
<p:sldLayout xmlns:a="http://schemas.openxmlformats.org/drawingml/2006/main" xmlns:r="http://schemas.openxmlformats.org/officeDocument/2006/relationships" xmlns:p="http://schemas.openxmlformats.org/presentationml/2006/main" type="txAndMedia" preserve="1">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2203451" y="241300"/>
            <a:ext cx="9268883" cy="914400"/>
          </a:xfrm>
        </p:spPr>
        <p:txBody>
          <a:bodyPr/>
          <a:lstStyle/>
          <a:p>
            <a:r>
              <a:rPr lang="en-US"/>
              <a:t>Click to edit Master title style</a:t>
            </a:r>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Media Placeholder 3"/>
          <p:cNvSpPr>
            <a:spLocks noGrp="1"/>
          </p:cNvSpPr>
          <p:nvPr>
            <p:ph type="media" sz="half" idx="2"/>
          </p:nvPr>
        </p:nvSpPr>
        <p:spPr>
          <a:xfrm>
            <a:off x="6197600" y="1600201"/>
            <a:ext cx="5384800" cy="4525963"/>
          </a:xfrm>
        </p:spPr>
        <p:txBody>
          <a:bodyPr/>
          <a:lstStyle/>
          <a:p>
            <a:r>
              <a:rPr lang="en-US"/>
              <a:t>Click icon to add media</a:t>
            </a:r>
          </a:p>
        </p:txBody>
      </p:sp>
      <p:sp>
        <p:nvSpPr>
          <p:cNvPr id="5" name="Date Placeholder 4"/>
          <p:cNvSpPr>
            <a:spLocks noGrp="1"/>
          </p:cNvSpPr>
          <p:nvPr>
            <p:ph type="dt" sz="half" idx="10"/>
          </p:nvPr>
        </p:nvSpPr>
        <p:spPr>
          <a:xfrm>
            <a:off x="609600" y="6462713"/>
            <a:ext cx="2844800" cy="258762"/>
          </a:xfrm>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a:xfrm>
            <a:off x="3602567" y="6462713"/>
            <a:ext cx="6692900" cy="258762"/>
          </a:xfrm>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a:xfrm>
            <a:off x="10500784" y="6462713"/>
            <a:ext cx="1081616" cy="258762"/>
          </a:xfrm>
        </p:spPr>
        <p:txBody>
          <a:bodyPr/>
          <a:lstStyle>
            <a:lvl1pPr>
              <a:defRPr/>
            </a:lvl1pPr>
          </a:lstStyle>
          <a:p>
            <a:fld id="{70EB2B16-9757-42F4-AA34-E6D42412B53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71123172"/>
      </p:ext>
    </p:extLst>
  </p:cSld>
  <p:clrMapOvr>
    <a:masterClrMapping/>
  </p:clrMapOvr>
  <p:transition advClick="0" advTm="10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106FEB7-C986-4CBC-B52A-BCE0E072E84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66415037"/>
      </p:ext>
    </p:extLst>
  </p:cSld>
  <p:clrMapOvr>
    <a:masterClrMapping/>
  </p:clrMapOvr>
  <p:transition advClick="0" advTm="10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9463B95-1FF9-4449-879F-0CF0A3DA131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23044772"/>
      </p:ext>
    </p:extLst>
  </p:cSld>
  <p:clrMapOvr>
    <a:masterClrMapping/>
  </p:clrMapOvr>
  <p:transition advClick="0" advTm="10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9CA2ED31-744F-427E-9CD8-808573D60A6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235202179"/>
      </p:ext>
    </p:extLst>
  </p:cSld>
  <p:clrMapOvr>
    <a:masterClrMapping/>
  </p:clrMapOvr>
  <p:transition advClick="0" advTm="10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44FC3EA3-60D9-4306-A639-2476D02127C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89722907"/>
      </p:ext>
    </p:extLst>
  </p:cSld>
  <p:clrMapOvr>
    <a:masterClrMapping/>
  </p:clrMapOvr>
  <p:transition advClick="0" advTm="10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D5833429-9453-445D-B568-FE4495B24E7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55417155"/>
      </p:ext>
    </p:extLst>
  </p:cSld>
  <p:clrMapOvr>
    <a:masterClrMapping/>
  </p:clrMapOvr>
  <p:transition advClick="0" advTm="10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7B0C688F-BBB0-4E65-9A87-F0082B47145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00118404"/>
      </p:ext>
    </p:extLst>
  </p:cSld>
  <p:clrMapOvr>
    <a:masterClrMapping/>
  </p:clrMapOvr>
  <p:transition advClick="0" advTm="10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3747E66-B746-403F-9760-309369ABD71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20082274"/>
      </p:ext>
    </p:extLst>
  </p:cSld>
  <p:clrMapOvr>
    <a:masterClrMapping/>
  </p:clrMapOvr>
  <p:transition advClick="0" advTm="10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97BCF82-598D-4E01-9E5C-CFCFE299A1E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533902449"/>
      </p:ext>
    </p:extLst>
  </p:cSld>
  <p:clrMapOvr>
    <a:masterClrMapping/>
  </p:clrMapOvr>
  <p:transition advClick="0" advTm="10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DDDDDD">
                <a:gamma/>
                <a:tint val="0"/>
                <a:invGamma/>
              </a:srgbClr>
            </a:gs>
            <a:gs pos="100000">
              <a:srgbClr val="DDDDDD"/>
            </a:gs>
          </a:gsLst>
          <a:lin ang="5400000" scaled="1"/>
        </a:gradFill>
        <a:effectLst/>
      </p:bgPr>
    </p:bg>
    <p:spTree>
      <p:nvGrpSpPr>
        <p:cNvPr id="1" name=""/>
        <p:cNvGrpSpPr/>
        <p:nvPr/>
      </p:nvGrpSpPr>
      <p:grpSpPr>
        <a:xfrm>
          <a:off x="0" y="0"/>
          <a:ext cx="0" cy="0"/>
          <a:chOff x="0" y="0"/>
          <a:chExt cx="0" cy="0"/>
        </a:xfrm>
      </p:grpSpPr>
      <p:pic>
        <p:nvPicPr>
          <p:cNvPr id="1061" name="Picture 37" descr="sestica6mala"/>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gray">
          <a:xfrm>
            <a:off x="2203451" y="241300"/>
            <a:ext cx="9268883"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gray">
          <a:xfrm>
            <a:off x="609600" y="1600201"/>
            <a:ext cx="10972800" cy="4525963"/>
          </a:xfrm>
          <a:prstGeom prst="rect">
            <a:avLst/>
          </a:prstGeom>
          <a:noFill/>
          <a:ln>
            <a:noFill/>
          </a:ln>
          <a:effectLst/>
          <a:extLst>
            <a:ext uri="{909E8E84-426E-40DD-AFC4-6F175D3DCCD1}">
              <a14:hiddenFill xmlns:a14="http://schemas.microsoft.com/office/drawing/2010/main">
                <a:solidFill>
                  <a:srgbClr val="FFFFFF">
                    <a:alpha val="8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gray">
          <a:xfrm>
            <a:off x="609600" y="6462713"/>
            <a:ext cx="2844800" cy="25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b="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gray">
          <a:xfrm>
            <a:off x="3602567" y="6462713"/>
            <a:ext cx="6692900" cy="25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b="0"/>
            </a:lvl1pPr>
          </a:lstStyle>
          <a:p>
            <a:pPr fontAlgn="base">
              <a:spcBef>
                <a:spcPct val="0"/>
              </a:spcBef>
              <a:spcAft>
                <a:spcPct val="0"/>
              </a:spcAft>
            </a:pPr>
            <a:endParaRPr lang="en-US">
              <a:solidFill>
                <a:srgbClr val="000000"/>
              </a:solidFill>
            </a:endParaRPr>
          </a:p>
        </p:txBody>
      </p:sp>
      <p:sp>
        <p:nvSpPr>
          <p:cNvPr id="1031" name="Rectangle 7"/>
          <p:cNvSpPr>
            <a:spLocks noGrp="1" noChangeArrowheads="1"/>
          </p:cNvSpPr>
          <p:nvPr>
            <p:ph type="sldNum" sz="quarter" idx="4"/>
          </p:nvPr>
        </p:nvSpPr>
        <p:spPr bwMode="gray">
          <a:xfrm>
            <a:off x="10500784" y="6462713"/>
            <a:ext cx="1081616" cy="258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b="0"/>
            </a:lvl1pPr>
          </a:lstStyle>
          <a:p>
            <a:pPr fontAlgn="base">
              <a:spcBef>
                <a:spcPct val="0"/>
              </a:spcBef>
              <a:spcAft>
                <a:spcPct val="0"/>
              </a:spcAft>
            </a:pPr>
            <a:fld id="{813CAFF1-CE77-4FD7-BA73-2E74B721A258}" type="slidenum">
              <a:rPr lang="en-US" smtClean="0">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2457200035"/>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0" r:id="rId12"/>
    <p:sldLayoutId id="2147483781" r:id="rId13"/>
  </p:sldLayoutIdLst>
  <p:transition advClick="0" advTm="10000"/>
  <p:txStyles>
    <p:titleStyle>
      <a:lvl1pPr algn="l" rtl="0" eaLnBrk="1" fontAlgn="base" hangingPunct="1">
        <a:spcBef>
          <a:spcPct val="0"/>
        </a:spcBef>
        <a:spcAft>
          <a:spcPct val="0"/>
        </a:spcAft>
        <a:defRPr sz="4400" b="1">
          <a:solidFill>
            <a:schemeClr val="tx1"/>
          </a:solidFill>
          <a:latin typeface="+mj-lt"/>
          <a:ea typeface="+mj-ea"/>
          <a:cs typeface="+mj-cs"/>
        </a:defRPr>
      </a:lvl1pPr>
      <a:lvl2pPr algn="l" rtl="0" eaLnBrk="1" fontAlgn="base" hangingPunct="1">
        <a:spcBef>
          <a:spcPct val="0"/>
        </a:spcBef>
        <a:spcAft>
          <a:spcPct val="0"/>
        </a:spcAft>
        <a:defRPr sz="4400" b="1">
          <a:solidFill>
            <a:schemeClr val="tx1"/>
          </a:solidFill>
          <a:latin typeface="Arial" charset="0"/>
          <a:cs typeface="Arial" charset="0"/>
        </a:defRPr>
      </a:lvl2pPr>
      <a:lvl3pPr algn="l" rtl="0" eaLnBrk="1" fontAlgn="base" hangingPunct="1">
        <a:spcBef>
          <a:spcPct val="0"/>
        </a:spcBef>
        <a:spcAft>
          <a:spcPct val="0"/>
        </a:spcAft>
        <a:defRPr sz="4400" b="1">
          <a:solidFill>
            <a:schemeClr val="tx1"/>
          </a:solidFill>
          <a:latin typeface="Arial" charset="0"/>
          <a:cs typeface="Arial" charset="0"/>
        </a:defRPr>
      </a:lvl3pPr>
      <a:lvl4pPr algn="l" rtl="0" eaLnBrk="1" fontAlgn="base" hangingPunct="1">
        <a:spcBef>
          <a:spcPct val="0"/>
        </a:spcBef>
        <a:spcAft>
          <a:spcPct val="0"/>
        </a:spcAft>
        <a:defRPr sz="4400" b="1">
          <a:solidFill>
            <a:schemeClr val="tx1"/>
          </a:solidFill>
          <a:latin typeface="Arial" charset="0"/>
          <a:cs typeface="Arial" charset="0"/>
        </a:defRPr>
      </a:lvl4pPr>
      <a:lvl5pPr algn="l" rtl="0" eaLnBrk="1" fontAlgn="base" hangingPunct="1">
        <a:spcBef>
          <a:spcPct val="0"/>
        </a:spcBef>
        <a:spcAft>
          <a:spcPct val="0"/>
        </a:spcAft>
        <a:defRPr sz="4400" b="1">
          <a:solidFill>
            <a:schemeClr val="tx1"/>
          </a:solidFill>
          <a:latin typeface="Arial" charset="0"/>
          <a:cs typeface="Arial" charset="0"/>
        </a:defRPr>
      </a:lvl5pPr>
      <a:lvl6pPr marL="457200" algn="l" rtl="0" eaLnBrk="1" fontAlgn="base" hangingPunct="1">
        <a:spcBef>
          <a:spcPct val="0"/>
        </a:spcBef>
        <a:spcAft>
          <a:spcPct val="0"/>
        </a:spcAft>
        <a:defRPr sz="4400" b="1">
          <a:solidFill>
            <a:schemeClr val="tx1"/>
          </a:solidFill>
          <a:latin typeface="Arial" charset="0"/>
          <a:cs typeface="Arial" charset="0"/>
        </a:defRPr>
      </a:lvl6pPr>
      <a:lvl7pPr marL="914400" algn="l" rtl="0" eaLnBrk="1" fontAlgn="base" hangingPunct="1">
        <a:spcBef>
          <a:spcPct val="0"/>
        </a:spcBef>
        <a:spcAft>
          <a:spcPct val="0"/>
        </a:spcAft>
        <a:defRPr sz="4400" b="1">
          <a:solidFill>
            <a:schemeClr val="tx1"/>
          </a:solidFill>
          <a:latin typeface="Arial" charset="0"/>
          <a:cs typeface="Arial" charset="0"/>
        </a:defRPr>
      </a:lvl7pPr>
      <a:lvl8pPr marL="1371600" algn="l" rtl="0" eaLnBrk="1" fontAlgn="base" hangingPunct="1">
        <a:spcBef>
          <a:spcPct val="0"/>
        </a:spcBef>
        <a:spcAft>
          <a:spcPct val="0"/>
        </a:spcAft>
        <a:defRPr sz="4400" b="1">
          <a:solidFill>
            <a:schemeClr val="tx1"/>
          </a:solidFill>
          <a:latin typeface="Arial" charset="0"/>
          <a:cs typeface="Arial" charset="0"/>
        </a:defRPr>
      </a:lvl8pPr>
      <a:lvl9pPr marL="1828800" algn="l" rtl="0" eaLnBrk="1" fontAlgn="base" hangingPunct="1">
        <a:spcBef>
          <a:spcPct val="0"/>
        </a:spcBef>
        <a:spcAft>
          <a:spcPct val="0"/>
        </a:spcAft>
        <a:defRPr sz="4400" b="1">
          <a:solidFill>
            <a:schemeClr val="tx1"/>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5" Type="http://schemas.openxmlformats.org/officeDocument/2006/relationships/image" Target="../media/image29.jpeg"/><Relationship Id="rId4" Type="http://schemas.openxmlformats.org/officeDocument/2006/relationships/image" Target="../media/image28.jpe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5.xml.rels><?xml version="1.0" encoding="UTF-8" standalone="yes"?>
<Relationships xmlns="http://schemas.openxmlformats.org/package/2006/relationships"><Relationship Id="rId8" Type="http://schemas.openxmlformats.org/officeDocument/2006/relationships/image" Target="../media/image43.jpeg"/><Relationship Id="rId3" Type="http://schemas.openxmlformats.org/officeDocument/2006/relationships/image" Target="../media/image31.jpeg"/><Relationship Id="rId7" Type="http://schemas.openxmlformats.org/officeDocument/2006/relationships/image" Target="../media/image42.jpe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6.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1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49.jpeg"/></Relationships>
</file>

<file path=ppt/slides/_rels/slide1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32.jpeg"/></Relationships>
</file>

<file path=ppt/slides/_rels/slide1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21.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22.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63.jpeg"/><Relationship Id="rId4" Type="http://schemas.openxmlformats.org/officeDocument/2006/relationships/image" Target="../media/image58.jpeg"/></Relationships>
</file>

<file path=ppt/slides/_rels/slide2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69.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68.jpeg"/><Relationship Id="rId5" Type="http://schemas.openxmlformats.org/officeDocument/2006/relationships/image" Target="../media/image67.png"/><Relationship Id="rId4" Type="http://schemas.openxmlformats.org/officeDocument/2006/relationships/image" Target="../media/image66.jpeg"/></Relationships>
</file>

<file path=ppt/slides/_rels/slide25.xml.rels><?xml version="1.0" encoding="UTF-8" standalone="yes"?>
<Relationships xmlns="http://schemas.openxmlformats.org/package/2006/relationships"><Relationship Id="rId8" Type="http://schemas.openxmlformats.org/officeDocument/2006/relationships/image" Target="../media/image72.jpeg"/><Relationship Id="rId3" Type="http://schemas.openxmlformats.org/officeDocument/2006/relationships/image" Target="../media/image65.png"/><Relationship Id="rId7" Type="http://schemas.openxmlformats.org/officeDocument/2006/relationships/image" Target="../media/image71.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70.jpeg"/><Relationship Id="rId5" Type="http://schemas.openxmlformats.org/officeDocument/2006/relationships/image" Target="../media/image67.png"/><Relationship Id="rId4" Type="http://schemas.openxmlformats.org/officeDocument/2006/relationships/image" Target="../media/image66.jpeg"/><Relationship Id="rId9" Type="http://schemas.openxmlformats.org/officeDocument/2006/relationships/image" Target="../media/image73.jpeg"/></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18" Type="http://schemas.openxmlformats.org/officeDocument/2006/relationships/image" Target="../media/image89.jpeg"/><Relationship Id="rId26" Type="http://schemas.openxmlformats.org/officeDocument/2006/relationships/image" Target="../media/image97.png"/><Relationship Id="rId3" Type="http://schemas.openxmlformats.org/officeDocument/2006/relationships/image" Target="../media/image74.jpeg"/><Relationship Id="rId21" Type="http://schemas.openxmlformats.org/officeDocument/2006/relationships/image" Target="../media/image92.png"/><Relationship Id="rId7" Type="http://schemas.openxmlformats.org/officeDocument/2006/relationships/image" Target="../media/image78.jpeg"/><Relationship Id="rId12" Type="http://schemas.openxmlformats.org/officeDocument/2006/relationships/image" Target="../media/image83.jpeg"/><Relationship Id="rId17" Type="http://schemas.openxmlformats.org/officeDocument/2006/relationships/image" Target="../media/image88.png"/><Relationship Id="rId25" Type="http://schemas.openxmlformats.org/officeDocument/2006/relationships/image" Target="../media/image96.jpeg"/><Relationship Id="rId2" Type="http://schemas.openxmlformats.org/officeDocument/2006/relationships/image" Target="../media/image17.jpeg"/><Relationship Id="rId16" Type="http://schemas.openxmlformats.org/officeDocument/2006/relationships/image" Target="../media/image87.png"/><Relationship Id="rId20" Type="http://schemas.openxmlformats.org/officeDocument/2006/relationships/image" Target="../media/image91.jpeg"/><Relationship Id="rId29" Type="http://schemas.openxmlformats.org/officeDocument/2006/relationships/image" Target="../media/image100.jpeg"/><Relationship Id="rId1" Type="http://schemas.openxmlformats.org/officeDocument/2006/relationships/slideLayout" Target="../slideLayouts/slideLayout2.xml"/><Relationship Id="rId6" Type="http://schemas.openxmlformats.org/officeDocument/2006/relationships/image" Target="../media/image77.png"/><Relationship Id="rId11" Type="http://schemas.openxmlformats.org/officeDocument/2006/relationships/image" Target="../media/image82.png"/><Relationship Id="rId24" Type="http://schemas.openxmlformats.org/officeDocument/2006/relationships/image" Target="../media/image95.png"/><Relationship Id="rId5" Type="http://schemas.openxmlformats.org/officeDocument/2006/relationships/image" Target="../media/image76.png"/><Relationship Id="rId15" Type="http://schemas.openxmlformats.org/officeDocument/2006/relationships/image" Target="../media/image86.jpeg"/><Relationship Id="rId23" Type="http://schemas.openxmlformats.org/officeDocument/2006/relationships/image" Target="../media/image94.png"/><Relationship Id="rId28" Type="http://schemas.openxmlformats.org/officeDocument/2006/relationships/image" Target="../media/image99.png"/><Relationship Id="rId10" Type="http://schemas.openxmlformats.org/officeDocument/2006/relationships/image" Target="../media/image81.jpeg"/><Relationship Id="rId19" Type="http://schemas.openxmlformats.org/officeDocument/2006/relationships/image" Target="../media/image90.png"/><Relationship Id="rId4" Type="http://schemas.openxmlformats.org/officeDocument/2006/relationships/image" Target="../media/image75.png"/><Relationship Id="rId9" Type="http://schemas.openxmlformats.org/officeDocument/2006/relationships/image" Target="../media/image80.png"/><Relationship Id="rId14" Type="http://schemas.openxmlformats.org/officeDocument/2006/relationships/image" Target="../media/image85.png"/><Relationship Id="rId22" Type="http://schemas.openxmlformats.org/officeDocument/2006/relationships/image" Target="../media/image93.jpeg"/><Relationship Id="rId27" Type="http://schemas.openxmlformats.org/officeDocument/2006/relationships/image" Target="../media/image98.png"/><Relationship Id="rId30" Type="http://schemas.openxmlformats.org/officeDocument/2006/relationships/image" Target="../media/image101.png"/></Relationships>
</file>

<file path=ppt/slides/_rels/slide28.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png"/><Relationship Id="rId7" Type="http://schemas.openxmlformats.org/officeDocument/2006/relationships/image" Target="../media/image106.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jpeg"/></Relationships>
</file>

<file path=ppt/slides/_rels/slide29.xml.rels><?xml version="1.0" encoding="UTF-8" standalone="yes"?>
<Relationships xmlns="http://schemas.openxmlformats.org/package/2006/relationships"><Relationship Id="rId3" Type="http://schemas.openxmlformats.org/officeDocument/2006/relationships/image" Target="../media/image109.jpeg"/><Relationship Id="rId7" Type="http://schemas.openxmlformats.org/officeDocument/2006/relationships/image" Target="../media/image113.png"/><Relationship Id="rId2" Type="http://schemas.openxmlformats.org/officeDocument/2006/relationships/image" Target="../media/image108.png"/><Relationship Id="rId1" Type="http://schemas.openxmlformats.org/officeDocument/2006/relationships/slideLayout" Target="../slideLayouts/slideLayout2.xml"/><Relationship Id="rId6" Type="http://schemas.openxmlformats.org/officeDocument/2006/relationships/image" Target="../media/image112.jpeg"/><Relationship Id="rId5" Type="http://schemas.openxmlformats.org/officeDocument/2006/relationships/image" Target="../media/image111.png"/><Relationship Id="rId4" Type="http://schemas.openxmlformats.org/officeDocument/2006/relationships/image" Target="../media/image110.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jpeg"/></Relationships>
</file>

<file path=ppt/slides/_rels/slide30.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116.png"/><Relationship Id="rId4" Type="http://schemas.openxmlformats.org/officeDocument/2006/relationships/image" Target="../media/image115.png"/></Relationships>
</file>

<file path=ppt/slides/_rels/slide31.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120.jpeg"/><Relationship Id="rId5" Type="http://schemas.openxmlformats.org/officeDocument/2006/relationships/image" Target="../media/image119.png"/><Relationship Id="rId4" Type="http://schemas.openxmlformats.org/officeDocument/2006/relationships/image" Target="../media/image118.png"/></Relationships>
</file>

<file path=ppt/slides/_rels/slide32.xml.rels><?xml version="1.0" encoding="UTF-8" standalone="yes"?>
<Relationships xmlns="http://schemas.openxmlformats.org/package/2006/relationships"><Relationship Id="rId8" Type="http://schemas.openxmlformats.org/officeDocument/2006/relationships/image" Target="../media/image126.png"/><Relationship Id="rId3" Type="http://schemas.openxmlformats.org/officeDocument/2006/relationships/image" Target="../media/image121.png"/><Relationship Id="rId7" Type="http://schemas.openxmlformats.org/officeDocument/2006/relationships/image" Target="../media/image125.jpeg"/><Relationship Id="rId2" Type="http://schemas.openxmlformats.org/officeDocument/2006/relationships/image" Target="../media/image64.jpeg"/><Relationship Id="rId1" Type="http://schemas.openxmlformats.org/officeDocument/2006/relationships/slideLayout" Target="../slideLayouts/slideLayout2.xml"/><Relationship Id="rId6" Type="http://schemas.openxmlformats.org/officeDocument/2006/relationships/image" Target="../media/image124.png"/><Relationship Id="rId5" Type="http://schemas.openxmlformats.org/officeDocument/2006/relationships/image" Target="../media/image123.png"/><Relationship Id="rId10" Type="http://schemas.openxmlformats.org/officeDocument/2006/relationships/image" Target="../media/image128.png"/><Relationship Id="rId4" Type="http://schemas.openxmlformats.org/officeDocument/2006/relationships/image" Target="../media/image122.jpeg"/><Relationship Id="rId9" Type="http://schemas.openxmlformats.org/officeDocument/2006/relationships/image" Target="../media/image127.jpeg"/></Relationships>
</file>

<file path=ppt/slides/_rels/slide33.xml.rels><?xml version="1.0" encoding="UTF-8" standalone="yes"?>
<Relationships xmlns="http://schemas.openxmlformats.org/package/2006/relationships"><Relationship Id="rId3" Type="http://schemas.openxmlformats.org/officeDocument/2006/relationships/image" Target="../media/image130.jpeg"/><Relationship Id="rId7" Type="http://schemas.openxmlformats.org/officeDocument/2006/relationships/image" Target="../media/image123.png"/><Relationship Id="rId2" Type="http://schemas.openxmlformats.org/officeDocument/2006/relationships/image" Target="../media/image129.png"/><Relationship Id="rId1" Type="http://schemas.openxmlformats.org/officeDocument/2006/relationships/slideLayout" Target="../slideLayouts/slideLayout2.xml"/><Relationship Id="rId6" Type="http://schemas.openxmlformats.org/officeDocument/2006/relationships/image" Target="../media/image132.jpeg"/><Relationship Id="rId5" Type="http://schemas.openxmlformats.org/officeDocument/2006/relationships/image" Target="../media/image121.png"/><Relationship Id="rId4" Type="http://schemas.openxmlformats.org/officeDocument/2006/relationships/image" Target="../media/image131.png"/></Relationships>
</file>

<file path=ppt/slides/_rels/slide3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8" Type="http://schemas.openxmlformats.org/officeDocument/2006/relationships/image" Target="../media/image138.png"/><Relationship Id="rId3" Type="http://schemas.openxmlformats.org/officeDocument/2006/relationships/image" Target="../media/image133.jpeg"/><Relationship Id="rId7" Type="http://schemas.openxmlformats.org/officeDocument/2006/relationships/image" Target="../media/image137.jpe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136.png"/><Relationship Id="rId11" Type="http://schemas.openxmlformats.org/officeDocument/2006/relationships/image" Target="../media/image141.png"/><Relationship Id="rId5" Type="http://schemas.openxmlformats.org/officeDocument/2006/relationships/image" Target="../media/image135.png"/><Relationship Id="rId10" Type="http://schemas.openxmlformats.org/officeDocument/2006/relationships/image" Target="../media/image140.jpeg"/><Relationship Id="rId4" Type="http://schemas.openxmlformats.org/officeDocument/2006/relationships/image" Target="../media/image134.png"/><Relationship Id="rId9" Type="http://schemas.openxmlformats.org/officeDocument/2006/relationships/image" Target="../media/image139.jpeg"/></Relationships>
</file>

<file path=ppt/slides/_rels/slide36.xml.rels><?xml version="1.0" encoding="UTF-8" standalone="yes"?>
<Relationships xmlns="http://schemas.openxmlformats.org/package/2006/relationships"><Relationship Id="rId3" Type="http://schemas.openxmlformats.org/officeDocument/2006/relationships/image" Target="../media/image142.jpeg"/><Relationship Id="rId2" Type="http://schemas.openxmlformats.org/officeDocument/2006/relationships/image" Target="../media/image64.jpeg"/><Relationship Id="rId1" Type="http://schemas.openxmlformats.org/officeDocument/2006/relationships/slideLayout" Target="../slideLayouts/slideLayout2.xml"/><Relationship Id="rId4" Type="http://schemas.openxmlformats.org/officeDocument/2006/relationships/image" Target="../media/image143.png"/></Relationships>
</file>

<file path=ppt/slides/_rels/slide37.xml.rels><?xml version="1.0" encoding="UTF-8" standalone="yes"?>
<Relationships xmlns="http://schemas.openxmlformats.org/package/2006/relationships"><Relationship Id="rId3" Type="http://schemas.openxmlformats.org/officeDocument/2006/relationships/image" Target="../media/image144.jpe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146.png"/><Relationship Id="rId4" Type="http://schemas.openxmlformats.org/officeDocument/2006/relationships/image" Target="../media/image145.png"/></Relationships>
</file>

<file path=ppt/slides/_rels/slide38.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149.png"/><Relationship Id="rId4" Type="http://schemas.openxmlformats.org/officeDocument/2006/relationships/image" Target="../media/image148.jpeg"/></Relationships>
</file>

<file path=ppt/slides/_rels/slide39.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64.jpeg"/><Relationship Id="rId1" Type="http://schemas.openxmlformats.org/officeDocument/2006/relationships/slideLayout" Target="../slideLayouts/slideLayout2.xml"/><Relationship Id="rId5" Type="http://schemas.openxmlformats.org/officeDocument/2006/relationships/image" Target="../media/image146.png"/><Relationship Id="rId4" Type="http://schemas.openxmlformats.org/officeDocument/2006/relationships/image" Target="../media/image150.jpeg"/></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5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DDDD">
                <a:gamma/>
                <a:shade val="0"/>
                <a:invGamma/>
              </a:srgbClr>
            </a:gs>
            <a:gs pos="100000">
              <a:srgbClr val="DDDDDD"/>
            </a:gs>
          </a:gsLst>
          <a:lin ang="5400000" scaled="1"/>
        </a:gradFill>
        <a:effectLst/>
      </p:bgPr>
    </p:bg>
    <p:spTree>
      <p:nvGrpSpPr>
        <p:cNvPr id="1" name=""/>
        <p:cNvGrpSpPr/>
        <p:nvPr/>
      </p:nvGrpSpPr>
      <p:grpSpPr>
        <a:xfrm>
          <a:off x="0" y="0"/>
          <a:ext cx="0" cy="0"/>
          <a:chOff x="0" y="0"/>
          <a:chExt cx="0" cy="0"/>
        </a:xfrm>
      </p:grpSpPr>
      <p:pic>
        <p:nvPicPr>
          <p:cNvPr id="107527" name="Picture 7" descr="01"/>
          <p:cNvPicPr>
            <a:picLocks noChangeAspect="1" noChangeArrowheads="1"/>
          </p:cNvPicPr>
          <p:nvPr/>
        </p:nvPicPr>
        <p:blipFill>
          <a:blip r:embed="rId2">
            <a:lum bright="-60000"/>
            <a:extLst>
              <a:ext uri="{28A0092B-C50C-407E-A947-70E740481C1C}">
                <a14:useLocalDpi xmlns:a14="http://schemas.microsoft.com/office/drawing/2010/main"/>
              </a:ext>
            </a:extLst>
          </a:blip>
          <a:srcRect/>
          <a:stretch>
            <a:fillRect/>
          </a:stretch>
        </p:blipFill>
        <p:spPr bwMode="gray">
          <a:xfrm>
            <a:off x="1524000" y="-74613"/>
            <a:ext cx="9144000" cy="689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2" name="Rectangle 2"/>
          <p:cNvSpPr>
            <a:spLocks noGrp="1" noChangeArrowheads="1"/>
          </p:cNvSpPr>
          <p:nvPr>
            <p:ph type="ctrTitle"/>
          </p:nvPr>
        </p:nvSpPr>
        <p:spPr>
          <a:xfrm>
            <a:off x="4114800" y="3886200"/>
            <a:ext cx="6553200" cy="1676400"/>
          </a:xfrm>
          <a:noFill/>
        </p:spPr>
        <p:txBody>
          <a:bodyPr/>
          <a:lstStyle/>
          <a:p>
            <a:r>
              <a:rPr lang="sr-Latn-CS" sz="9600">
                <a:solidFill>
                  <a:schemeClr val="bg2"/>
                </a:solidFill>
                <a:effectLst>
                  <a:outerShdw blurRad="38100" dist="38100" dir="2700000" algn="tl">
                    <a:srgbClr val="000000"/>
                  </a:outerShdw>
                </a:effectLst>
              </a:rPr>
              <a:t>Šesto čulo</a:t>
            </a:r>
            <a:endParaRPr lang="uk-UA" sz="9600" b="0">
              <a:solidFill>
                <a:schemeClr val="bg2"/>
              </a:solidFill>
              <a:effectLst>
                <a:outerShdw blurRad="38100" dist="38100" dir="2700000" algn="tl">
                  <a:srgbClr val="000000"/>
                </a:outerShdw>
              </a:effectLst>
              <a:latin typeface="Arial Black" pitchFamily="34" charset="0"/>
            </a:endParaRPr>
          </a:p>
        </p:txBody>
      </p:sp>
      <p:sp>
        <p:nvSpPr>
          <p:cNvPr id="107523" name="Rectangle 3"/>
          <p:cNvSpPr>
            <a:spLocks noGrp="1" noChangeArrowheads="1"/>
          </p:cNvSpPr>
          <p:nvPr>
            <p:ph type="subTitle" idx="1"/>
          </p:nvPr>
        </p:nvSpPr>
        <p:spPr>
          <a:xfrm>
            <a:off x="6629400" y="5410200"/>
            <a:ext cx="3887788" cy="433388"/>
          </a:xfrm>
        </p:spPr>
        <p:txBody>
          <a:bodyPr/>
          <a:lstStyle/>
          <a:p>
            <a:pPr>
              <a:lnSpc>
                <a:spcPct val="90000"/>
              </a:lnSpc>
            </a:pPr>
            <a:r>
              <a:rPr lang="en-US" sz="1800" b="1" i="1">
                <a:solidFill>
                  <a:srgbClr val="E71903"/>
                </a:solidFill>
                <a:effectLst>
                  <a:outerShdw blurRad="38100" dist="38100" dir="2700000" algn="tl">
                    <a:srgbClr val="000000"/>
                  </a:outerShdw>
                </a:effectLst>
              </a:rPr>
              <a:t>Created by Tihomir Arsi</a:t>
            </a:r>
            <a:r>
              <a:rPr lang="sr-Latn-CS" sz="1800" b="1" i="1">
                <a:solidFill>
                  <a:srgbClr val="E71903"/>
                </a:solidFill>
                <a:effectLst>
                  <a:outerShdw blurRad="38100" dist="38100" dir="2700000" algn="tl">
                    <a:srgbClr val="000000"/>
                  </a:outerShdw>
                </a:effectLst>
              </a:rPr>
              <a:t>ć</a:t>
            </a:r>
            <a:r>
              <a:rPr lang="sr-Latn-CS" sz="1800" b="1" i="1">
                <a:solidFill>
                  <a:srgbClr val="E71903"/>
                </a:solidFill>
              </a:rPr>
              <a:t> </a:t>
            </a:r>
          </a:p>
        </p:txBody>
      </p:sp>
      <p:sp>
        <p:nvSpPr>
          <p:cNvPr id="107526" name="Rectangle 6"/>
          <p:cNvSpPr>
            <a:spLocks noChangeArrowheads="1"/>
          </p:cNvSpPr>
          <p:nvPr/>
        </p:nvSpPr>
        <p:spPr bwMode="gray">
          <a:xfrm>
            <a:off x="4876800" y="5334000"/>
            <a:ext cx="5791200" cy="167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fontAlgn="base">
              <a:spcBef>
                <a:spcPct val="0"/>
              </a:spcBef>
              <a:spcAft>
                <a:spcPct val="0"/>
              </a:spcAft>
            </a:pPr>
            <a:r>
              <a:rPr lang="sr-Latn-CS" sz="4400" b="1">
                <a:solidFill>
                  <a:srgbClr val="777777"/>
                </a:solidFill>
              </a:rPr>
              <a:t>Sixth </a:t>
            </a:r>
            <a:r>
              <a:rPr lang="sr-Latn-CS" sz="4400" b="1">
                <a:solidFill>
                  <a:srgbClr val="777777"/>
                </a:solidFill>
                <a:effectLst>
                  <a:outerShdw blurRad="38100" dist="38100" dir="2700000" algn="tl">
                    <a:srgbClr val="000000"/>
                  </a:outerShdw>
                </a:effectLst>
              </a:rPr>
              <a:t>sense</a:t>
            </a:r>
            <a:endParaRPr lang="uk-UA" sz="4400">
              <a:solidFill>
                <a:srgbClr val="777777"/>
              </a:solidFill>
              <a:effectLst>
                <a:outerShdw blurRad="38100" dist="38100" dir="2700000" algn="tl">
                  <a:srgbClr val="000000"/>
                </a:outerShdw>
              </a:effectLst>
            </a:endParaRPr>
          </a:p>
        </p:txBody>
      </p:sp>
    </p:spTree>
    <p:extLst>
      <p:ext uri="{BB962C8B-B14F-4D97-AF65-F5344CB8AC3E}">
        <p14:creationId xmlns:p14="http://schemas.microsoft.com/office/powerpoint/2010/main" val="375392899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7522"/>
                                        </p:tgtEl>
                                        <p:attrNameLst>
                                          <p:attrName>style.visibility</p:attrName>
                                        </p:attrNameLst>
                                      </p:cBhvr>
                                      <p:to>
                                        <p:strVal val="visible"/>
                                      </p:to>
                                    </p:set>
                                    <p:animEffect transition="in" filter="fade">
                                      <p:cBhvr>
                                        <p:cTn id="7" dur="1000"/>
                                        <p:tgtEl>
                                          <p:spTgt spid="107522"/>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07523">
                                            <p:txEl>
                                              <p:pRg st="0" end="0"/>
                                            </p:txEl>
                                          </p:spTgt>
                                        </p:tgtEl>
                                        <p:attrNameLst>
                                          <p:attrName>style.visibility</p:attrName>
                                        </p:attrNameLst>
                                      </p:cBhvr>
                                      <p:to>
                                        <p:strVal val="visible"/>
                                      </p:to>
                                    </p:set>
                                    <p:animEffect transition="in" filter="fade">
                                      <p:cBhvr>
                                        <p:cTn id="11" dur="1000"/>
                                        <p:tgtEl>
                                          <p:spTgt spid="107523">
                                            <p:txEl>
                                              <p:pRg st="0" end="0"/>
                                            </p:txEl>
                                          </p:spTgt>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07526"/>
                                        </p:tgtEl>
                                        <p:attrNameLst>
                                          <p:attrName>style.visibility</p:attrName>
                                        </p:attrNameLst>
                                      </p:cBhvr>
                                      <p:to>
                                        <p:strVal val="visible"/>
                                      </p:to>
                                    </p:set>
                                    <p:animEffect transition="in" filter="fade">
                                      <p:cBhvr>
                                        <p:cTn id="15" dur="1000"/>
                                        <p:tgtEl>
                                          <p:spTgt spid="1075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2" grpId="0"/>
      <p:bldP spid="107523" grpId="0" build="p"/>
      <p:bldP spid="1075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9" name="Rectangle 5"/>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82630" name="Rectangle 6"/>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82631" name="Rectangle 7"/>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82632" name="Rectangle 8"/>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82633" name="Rectangle 9"/>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82634" name="Rectangle 10"/>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82635" name="Rectangle 11"/>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82636" name="Line 12"/>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37" name="Line 13"/>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38" name="Line 14"/>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39" name="Line 15"/>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0" name="Line 16"/>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1" name="Line 17"/>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2" name="Line 18"/>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3" name="Line 19"/>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4" name="Line 20"/>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5" name="Line 21"/>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6" name="Line 22"/>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7" name="Line 23"/>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8" name="Line 24"/>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49" name="Line 25"/>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50" name="Line 26"/>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51" name="Line 27"/>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52" name="Rectangle 28"/>
          <p:cNvSpPr>
            <a:spLocks noChangeArrowheads="1"/>
          </p:cNvSpPr>
          <p:nvPr/>
        </p:nvSpPr>
        <p:spPr bwMode="auto">
          <a:xfrm>
            <a:off x="2032001" y="2763838"/>
            <a:ext cx="246063" cy="19685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82653" name="Text Box 29"/>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82654" name="Line 30"/>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55" name="Line 31"/>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56" name="Rectangle 32"/>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82657" name="Rectangle 33"/>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82658" name="Rectangle 34"/>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2659" name="Line 35"/>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60" name="Line 36"/>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62" name="Rectangle 38"/>
          <p:cNvSpPr>
            <a:spLocks noChangeArrowheads="1"/>
          </p:cNvSpPr>
          <p:nvPr/>
        </p:nvSpPr>
        <p:spPr bwMode="auto">
          <a:xfrm>
            <a:off x="4267200" y="152400"/>
            <a:ext cx="6400800" cy="63246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2663" name="Rectangle 39"/>
          <p:cNvSpPr>
            <a:spLocks noChangeArrowheads="1"/>
          </p:cNvSpPr>
          <p:nvPr/>
        </p:nvSpPr>
        <p:spPr bwMode="auto">
          <a:xfrm>
            <a:off x="2032000" y="2349501"/>
            <a:ext cx="23114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282664" name="Line 40"/>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65" name="Line 41"/>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66" name="Line 42"/>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2667" name="Line 43"/>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68" name="Line 44"/>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69" name="Line 45"/>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70" name="Rectangle 46"/>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82671" name="Rectangle 47"/>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2672" name="Rectangle 48"/>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2673" name="Line 49"/>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74" name="Rectangle 50"/>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82675" name="Rectangle 51"/>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2676" name="Rectangle 52"/>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2677" name="Line 53"/>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78" name="Line 54"/>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79" name="Line 55"/>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80" name="Line 56"/>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81" name="Rectangle 57"/>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82682" name="Rectangle 58"/>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2683" name="Rectangle 59"/>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2684" name="Line 60"/>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2685" name="Line 61"/>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86" name="Line 62"/>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87" name="Rectangle 63"/>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282688" name="Rectangle 64"/>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2689" name="Rectangle 65"/>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2690" name="Line 66"/>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91" name="Line 67"/>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82692" name="Group 68"/>
          <p:cNvGrpSpPr>
            <a:grpSpLocks/>
          </p:cNvGrpSpPr>
          <p:nvPr/>
        </p:nvGrpSpPr>
        <p:grpSpPr bwMode="auto">
          <a:xfrm>
            <a:off x="2032000" y="4797426"/>
            <a:ext cx="274638" cy="307975"/>
            <a:chOff x="816" y="3642"/>
            <a:chExt cx="1118" cy="428"/>
          </a:xfrm>
        </p:grpSpPr>
        <p:sp>
          <p:nvSpPr>
            <p:cNvPr id="282693" name="Rectangle 69"/>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82694" name="Rectangle 70"/>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82695" name="Rectangle 71"/>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82696" name="Rectangle 72"/>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2697" name="Rectangle 73"/>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82698" name="Line 74"/>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699" name="Line 75"/>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700" name="Line 76"/>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701" name="Line 77"/>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702" name="Line 78"/>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703" name="Line 79"/>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2706" name="AutoShape 82"/>
          <p:cNvSpPr>
            <a:spLocks noChangeArrowheads="1"/>
          </p:cNvSpPr>
          <p:nvPr/>
        </p:nvSpPr>
        <p:spPr bwMode="auto">
          <a:xfrm>
            <a:off x="4343400" y="228600"/>
            <a:ext cx="6172200" cy="6096000"/>
          </a:xfrm>
          <a:prstGeom prst="roundRect">
            <a:avLst>
              <a:gd name="adj" fmla="val 3431"/>
            </a:avLst>
          </a:prstGeom>
          <a:solidFill>
            <a:schemeClr val="bg2"/>
          </a:solidFill>
          <a:ln>
            <a:noFill/>
          </a:ln>
          <a:effectLst/>
          <a:extLst>
            <a:ext uri="{91240B29-F687-4F45-9708-019B960494DF}">
              <a14:hiddenLine xmlns:a14="http://schemas.microsoft.com/office/drawing/2010/main" w="2857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2707" name="Rectangle 83"/>
          <p:cNvSpPr>
            <a:spLocks noGrp="1" noChangeArrowheads="1"/>
          </p:cNvSpPr>
          <p:nvPr>
            <p:ph type="body" idx="1"/>
          </p:nvPr>
        </p:nvSpPr>
        <p:spPr>
          <a:xfrm>
            <a:off x="4410076" y="407988"/>
            <a:ext cx="5876925" cy="4083050"/>
          </a:xfrm>
          <a:solidFill>
            <a:srgbClr val="FFFFFF"/>
          </a:solidFill>
          <a:ln/>
        </p:spPr>
        <p:txBody>
          <a:bodyPr/>
          <a:lstStyle/>
          <a:p>
            <a:pPr lvl="2" algn="ctr">
              <a:lnSpc>
                <a:spcPct val="80000"/>
              </a:lnSpc>
              <a:buFontTx/>
              <a:buNone/>
            </a:pPr>
            <a:r>
              <a:rPr lang="sr-Latn-CS" sz="1400" b="1"/>
              <a:t>PRIMER IGRANE STRUKTURE</a:t>
            </a:r>
          </a:p>
          <a:p>
            <a:pPr lvl="2" algn="ctr">
              <a:lnSpc>
                <a:spcPct val="80000"/>
              </a:lnSpc>
              <a:buFontTx/>
              <a:buNone/>
            </a:pPr>
            <a:r>
              <a:rPr lang="en-US" sz="1400" b="1"/>
              <a:t>“Ubistvo modne kreatorke”</a:t>
            </a:r>
            <a:endParaRPr lang="sr-Latn-CS" sz="1400" b="1"/>
          </a:p>
          <a:p>
            <a:pPr lvl="2">
              <a:lnSpc>
                <a:spcPct val="80000"/>
              </a:lnSpc>
            </a:pPr>
            <a:endParaRPr lang="en-US" sz="1400"/>
          </a:p>
          <a:p>
            <a:pPr lvl="2">
              <a:lnSpc>
                <a:spcPct val="80000"/>
              </a:lnSpc>
            </a:pPr>
            <a:r>
              <a:rPr lang="sr-Latn-CS" sz="1400" i="1"/>
              <a:t>Te noći u Beogradu odvijala su se dva prijema. Na jednom je bio deo državnog, policijskog i diplomatskog vrha i proslavljala se osnivačka skupština Balkanpola, regionalne policijske organizacije osnovane kako bi se ex-jugoslovenske policije ponovo povezale pošto su kriminalci to pre njih već uradili. Na drugom prijemu, u Botaničkoj bašti, bio je ostatak političkog i diplomatskog vrha i tamo se proslavljao pedeseti rođendan modne kreatorke MIMI. Tokom rođendana, iznenada se pojavio plaćeni ubica i likvidirao Mimi sa dva metka…</a:t>
            </a:r>
            <a:r>
              <a:rPr lang="en-US" sz="1400" i="1"/>
              <a:t>. </a:t>
            </a:r>
          </a:p>
          <a:p>
            <a:pPr lvl="2">
              <a:lnSpc>
                <a:spcPct val="80000"/>
              </a:lnSpc>
            </a:pPr>
            <a:r>
              <a:rPr lang="sr-Latn-CS" sz="1400" i="1"/>
              <a:t>Po načinu izvršenja konstatuju da je ubistvo izvršio plaćeni ubica. Po konkretnom načinu pucanja, FORENZIČARI im sugerišu da je ubica neko koga su obučavali Izraelci. Jedini ljudi koji bi bili sposobni da izvrše ubistvo su saradnici beogradske firme za obezbeđenje BEOGARD koji su inače angažovani na poslovima obezbeđenja u Iraku.</a:t>
            </a:r>
          </a:p>
          <a:p>
            <a:pPr lvl="2">
              <a:lnSpc>
                <a:spcPct val="80000"/>
              </a:lnSpc>
            </a:pPr>
            <a:endParaRPr lang="sr-Latn-CS" sz="500" i="1"/>
          </a:p>
        </p:txBody>
      </p:sp>
      <p:pic>
        <p:nvPicPr>
          <p:cNvPr id="282708" name="Picture 84" descr="0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237538" y="4395789"/>
            <a:ext cx="2011362" cy="1811337"/>
          </a:xfrm>
          <a:prstGeom prst="rect">
            <a:avLst/>
          </a:prstGeom>
          <a:noFill/>
          <a:extLst>
            <a:ext uri="{909E8E84-426E-40DD-AFC4-6F175D3DCCD1}">
              <a14:hiddenFill xmlns:a14="http://schemas.microsoft.com/office/drawing/2010/main">
                <a:solidFill>
                  <a:srgbClr val="FFFFFF"/>
                </a:solidFill>
              </a14:hiddenFill>
            </a:ext>
          </a:extLst>
        </p:spPr>
      </p:pic>
      <p:grpSp>
        <p:nvGrpSpPr>
          <p:cNvPr id="282712" name="Group 88"/>
          <p:cNvGrpSpPr>
            <a:grpSpLocks/>
          </p:cNvGrpSpPr>
          <p:nvPr/>
        </p:nvGrpSpPr>
        <p:grpSpPr bwMode="auto">
          <a:xfrm rot="1297853">
            <a:off x="4845051" y="4267200"/>
            <a:ext cx="1973263" cy="2133600"/>
            <a:chOff x="2928" y="2928"/>
            <a:chExt cx="1154" cy="1248"/>
          </a:xfrm>
        </p:grpSpPr>
        <p:pic>
          <p:nvPicPr>
            <p:cNvPr id="282713" name="Picture 89" descr="Overlay#1"/>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rot="5400000">
              <a:off x="2881" y="2975"/>
              <a:ext cx="1248" cy="1154"/>
            </a:xfrm>
            <a:prstGeom prst="rect">
              <a:avLst/>
            </a:prstGeom>
            <a:noFill/>
            <a:extLst>
              <a:ext uri="{909E8E84-426E-40DD-AFC4-6F175D3DCCD1}">
                <a14:hiddenFill xmlns:a14="http://schemas.microsoft.com/office/drawing/2010/main">
                  <a:solidFill>
                    <a:srgbClr val="FFFFFF"/>
                  </a:solidFill>
                </a14:hiddenFill>
              </a:ext>
            </a:extLst>
          </p:spPr>
        </p:pic>
        <p:pic>
          <p:nvPicPr>
            <p:cNvPr id="282714" name="Picture 90" descr="0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168" y="2974"/>
              <a:ext cx="720" cy="116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896142778"/>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282663"/>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55" presetClass="entr" presetSubtype="0" fill="hold" nodeType="afterEffect">
                                  <p:stCondLst>
                                    <p:cond delay="0"/>
                                  </p:stCondLst>
                                  <p:childTnLst>
                                    <p:set>
                                      <p:cBhvr>
                                        <p:cTn id="9" dur="1" fill="hold">
                                          <p:stCondLst>
                                            <p:cond delay="0"/>
                                          </p:stCondLst>
                                        </p:cTn>
                                        <p:tgtEl>
                                          <p:spTgt spid="282712"/>
                                        </p:tgtEl>
                                        <p:attrNameLst>
                                          <p:attrName>style.visibility</p:attrName>
                                        </p:attrNameLst>
                                      </p:cBhvr>
                                      <p:to>
                                        <p:strVal val="visible"/>
                                      </p:to>
                                    </p:set>
                                    <p:anim calcmode="lin" valueType="num">
                                      <p:cBhvr>
                                        <p:cTn id="10" dur="1000" fill="hold"/>
                                        <p:tgtEl>
                                          <p:spTgt spid="282712"/>
                                        </p:tgtEl>
                                        <p:attrNameLst>
                                          <p:attrName>ppt_w</p:attrName>
                                        </p:attrNameLst>
                                      </p:cBhvr>
                                      <p:tavLst>
                                        <p:tav tm="0">
                                          <p:val>
                                            <p:strVal val="#ppt_w*0.70"/>
                                          </p:val>
                                        </p:tav>
                                        <p:tav tm="100000">
                                          <p:val>
                                            <p:strVal val="#ppt_w"/>
                                          </p:val>
                                        </p:tav>
                                      </p:tavLst>
                                    </p:anim>
                                    <p:anim calcmode="lin" valueType="num">
                                      <p:cBhvr>
                                        <p:cTn id="11" dur="1000" fill="hold"/>
                                        <p:tgtEl>
                                          <p:spTgt spid="282712"/>
                                        </p:tgtEl>
                                        <p:attrNameLst>
                                          <p:attrName>ppt_h</p:attrName>
                                        </p:attrNameLst>
                                      </p:cBhvr>
                                      <p:tavLst>
                                        <p:tav tm="0">
                                          <p:val>
                                            <p:strVal val="#ppt_h"/>
                                          </p:val>
                                        </p:tav>
                                        <p:tav tm="100000">
                                          <p:val>
                                            <p:strVal val="#ppt_h"/>
                                          </p:val>
                                        </p:tav>
                                      </p:tavLst>
                                    </p:anim>
                                    <p:animEffect transition="in" filter="fade">
                                      <p:cBhvr>
                                        <p:cTn id="12" dur="1000"/>
                                        <p:tgtEl>
                                          <p:spTgt spid="282712"/>
                                        </p:tgtEl>
                                      </p:cBhvr>
                                    </p:animEffect>
                                  </p:childTnLst>
                                </p:cTn>
                              </p:par>
                            </p:childTnLst>
                          </p:cTn>
                        </p:par>
                        <p:par>
                          <p:cTn id="13" fill="hold" nodeType="afterGroup">
                            <p:stCondLst>
                              <p:cond delay="2000"/>
                            </p:stCondLst>
                            <p:childTnLst>
                              <p:par>
                                <p:cTn id="14" presetID="55" presetClass="entr" presetSubtype="0" fill="hold" nodeType="afterEffect">
                                  <p:stCondLst>
                                    <p:cond delay="0"/>
                                  </p:stCondLst>
                                  <p:childTnLst>
                                    <p:set>
                                      <p:cBhvr>
                                        <p:cTn id="15" dur="1" fill="hold">
                                          <p:stCondLst>
                                            <p:cond delay="0"/>
                                          </p:stCondLst>
                                        </p:cTn>
                                        <p:tgtEl>
                                          <p:spTgt spid="282708"/>
                                        </p:tgtEl>
                                        <p:attrNameLst>
                                          <p:attrName>style.visibility</p:attrName>
                                        </p:attrNameLst>
                                      </p:cBhvr>
                                      <p:to>
                                        <p:strVal val="visible"/>
                                      </p:to>
                                    </p:set>
                                    <p:anim calcmode="lin" valueType="num">
                                      <p:cBhvr>
                                        <p:cTn id="16" dur="1000" fill="hold"/>
                                        <p:tgtEl>
                                          <p:spTgt spid="282708"/>
                                        </p:tgtEl>
                                        <p:attrNameLst>
                                          <p:attrName>ppt_w</p:attrName>
                                        </p:attrNameLst>
                                      </p:cBhvr>
                                      <p:tavLst>
                                        <p:tav tm="0">
                                          <p:val>
                                            <p:strVal val="#ppt_w*0.70"/>
                                          </p:val>
                                        </p:tav>
                                        <p:tav tm="100000">
                                          <p:val>
                                            <p:strVal val="#ppt_w"/>
                                          </p:val>
                                        </p:tav>
                                      </p:tavLst>
                                    </p:anim>
                                    <p:anim calcmode="lin" valueType="num">
                                      <p:cBhvr>
                                        <p:cTn id="17" dur="1000" fill="hold"/>
                                        <p:tgtEl>
                                          <p:spTgt spid="282708"/>
                                        </p:tgtEl>
                                        <p:attrNameLst>
                                          <p:attrName>ppt_h</p:attrName>
                                        </p:attrNameLst>
                                      </p:cBhvr>
                                      <p:tavLst>
                                        <p:tav tm="0">
                                          <p:val>
                                            <p:strVal val="#ppt_h"/>
                                          </p:val>
                                        </p:tav>
                                        <p:tav tm="100000">
                                          <p:val>
                                            <p:strVal val="#ppt_h"/>
                                          </p:val>
                                        </p:tav>
                                      </p:tavLst>
                                    </p:anim>
                                    <p:animEffect transition="in" filter="fade">
                                      <p:cBhvr>
                                        <p:cTn id="18" dur="1000"/>
                                        <p:tgtEl>
                                          <p:spTgt spid="282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66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83651" name="Rectangle 3"/>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83652" name="Rectangle 4"/>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83653" name="Rectangle 5"/>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83654" name="Rectangle 6"/>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83655" name="Rectangle 7"/>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83656" name="Rectangle 8"/>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83657" name="Line 9"/>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58" name="Line 10"/>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59" name="Line 11"/>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0" name="Line 12"/>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1" name="Line 13"/>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2" name="Line 14"/>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3" name="Line 15"/>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4" name="Line 16"/>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5" name="Line 17"/>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6" name="Line 18"/>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7" name="Line 19"/>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8" name="Line 20"/>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69" name="Line 21"/>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70" name="Line 22"/>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71" name="Line 23"/>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72" name="Line 24"/>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73" name="Rectangle 25"/>
          <p:cNvSpPr>
            <a:spLocks noChangeArrowheads="1"/>
          </p:cNvSpPr>
          <p:nvPr/>
        </p:nvSpPr>
        <p:spPr bwMode="auto">
          <a:xfrm>
            <a:off x="2032001" y="2763838"/>
            <a:ext cx="246063" cy="19685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83674" name="Text Box 26"/>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83675" name="Line 27"/>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76" name="Line 28"/>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77" name="Rectangle 29"/>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83678" name="Rectangle 30"/>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83679" name="Rectangle 31"/>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3680" name="Line 32"/>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81" name="Line 33"/>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83" name="Rectangle 35"/>
          <p:cNvSpPr>
            <a:spLocks noChangeArrowheads="1"/>
          </p:cNvSpPr>
          <p:nvPr/>
        </p:nvSpPr>
        <p:spPr bwMode="auto">
          <a:xfrm>
            <a:off x="4267200" y="152400"/>
            <a:ext cx="6400800" cy="63246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3684" name="Rectangle 36"/>
          <p:cNvSpPr>
            <a:spLocks noChangeArrowheads="1"/>
          </p:cNvSpPr>
          <p:nvPr/>
        </p:nvSpPr>
        <p:spPr bwMode="auto">
          <a:xfrm>
            <a:off x="2032000" y="2349501"/>
            <a:ext cx="23114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283685" name="Line 37"/>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86" name="Line 38"/>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87" name="Line 39"/>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3688" name="Line 40"/>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89" name="Line 41"/>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90" name="Line 42"/>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91" name="Rectangle 43"/>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83692" name="Rectangle 44"/>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3693" name="Rectangle 45"/>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3694" name="Line 46"/>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95" name="Rectangle 47"/>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83696" name="Rectangle 48"/>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3697" name="Rectangle 49"/>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3698" name="Line 50"/>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699" name="Line 51"/>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00" name="Line 52"/>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01" name="Line 53"/>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02" name="Rectangle 54"/>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83703" name="Rectangle 55"/>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3704" name="Rectangle 56"/>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3705" name="Line 57"/>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3706" name="Line 58"/>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07" name="Line 59"/>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08" name="Rectangle 60"/>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283709" name="Rectangle 61"/>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3710" name="Rectangle 62"/>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3711" name="Line 63"/>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12" name="Line 64"/>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83713" name="Group 65"/>
          <p:cNvGrpSpPr>
            <a:grpSpLocks/>
          </p:cNvGrpSpPr>
          <p:nvPr/>
        </p:nvGrpSpPr>
        <p:grpSpPr bwMode="auto">
          <a:xfrm>
            <a:off x="2032000" y="4797426"/>
            <a:ext cx="274638" cy="307975"/>
            <a:chOff x="816" y="3642"/>
            <a:chExt cx="1118" cy="428"/>
          </a:xfrm>
        </p:grpSpPr>
        <p:sp>
          <p:nvSpPr>
            <p:cNvPr id="283714" name="Rectangle 66"/>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83715" name="Rectangle 67"/>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83716" name="Rectangle 68"/>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83717" name="Rectangle 69"/>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3718" name="Rectangle 70"/>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83719" name="Line 71"/>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20" name="Line 72"/>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21" name="Line 73"/>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22" name="Line 74"/>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23" name="Line 75"/>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24" name="Line 76"/>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3725" name="AutoShape 77"/>
          <p:cNvSpPr>
            <a:spLocks noChangeArrowheads="1"/>
          </p:cNvSpPr>
          <p:nvPr/>
        </p:nvSpPr>
        <p:spPr bwMode="auto">
          <a:xfrm>
            <a:off x="4343400" y="228600"/>
            <a:ext cx="6172200" cy="6096000"/>
          </a:xfrm>
          <a:prstGeom prst="roundRect">
            <a:avLst>
              <a:gd name="adj" fmla="val 3431"/>
            </a:avLst>
          </a:prstGeom>
          <a:solidFill>
            <a:schemeClr val="bg2"/>
          </a:solidFill>
          <a:ln>
            <a:noFill/>
          </a:ln>
          <a:effectLst/>
          <a:extLst>
            <a:ext uri="{91240B29-F687-4F45-9708-019B960494DF}">
              <a14:hiddenLine xmlns:a14="http://schemas.microsoft.com/office/drawing/2010/main" w="28575">
                <a:solidFill>
                  <a:srgbClr val="FF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3726" name="Rectangle 78"/>
          <p:cNvSpPr>
            <a:spLocks noGrp="1" noChangeArrowheads="1"/>
          </p:cNvSpPr>
          <p:nvPr>
            <p:ph type="body" idx="1"/>
          </p:nvPr>
        </p:nvSpPr>
        <p:spPr>
          <a:xfrm>
            <a:off x="4410076" y="407988"/>
            <a:ext cx="5876925" cy="4083050"/>
          </a:xfrm>
          <a:solidFill>
            <a:srgbClr val="FFFFFF"/>
          </a:solidFill>
          <a:ln/>
        </p:spPr>
        <p:txBody>
          <a:bodyPr/>
          <a:lstStyle/>
          <a:p>
            <a:pPr lvl="2">
              <a:lnSpc>
                <a:spcPct val="80000"/>
              </a:lnSpc>
            </a:pPr>
            <a:r>
              <a:rPr lang="sr-Latn-CS" sz="1600" i="1"/>
              <a:t>Sa BEOGARDom je povezano nekoliko ljudi iz Miminog okruženja. Njen suprug, sa kojim je brak odavno u krizi, je bio advokat BEOGARDa; njen plastični hirurg, kog je ucenjivala da će objaviti imena njegovih pacijenata, je godinama radio za Službu državne bezbednosti na promenama identiteta njihovih operativaca među kojima su i momci koji rade kao plaćene ubice; Mimin lični trener, koga je ucenjivala da će objaviti da je homosekusalac, nekadašnji je pripadnik ove jedinice; Mimin sin, koji se gadi majke jer je pošla stranputicom greha, pripadnik je verske sekte kome je otac u više navrata slao pomoć ovih momaka kad god bi imali probleme sa meštanima koji su ih napadali kao sektaše; Mimina asistentkinja, kojoj je pokojnica ukrala kreacije,</a:t>
            </a:r>
            <a:r>
              <a:rPr lang="sr-Latn-CS" sz="1600"/>
              <a:t> ima najboljeg prijatelja čiji je ljubavnik jednan od pripadnika BEOGARDa. </a:t>
            </a:r>
          </a:p>
          <a:p>
            <a:pPr lvl="2">
              <a:lnSpc>
                <a:spcPct val="80000"/>
              </a:lnSpc>
            </a:pPr>
            <a:r>
              <a:rPr lang="sr-Latn-CS" sz="1600"/>
              <a:t>I svi oni imaju svoje podjednako snažne motive zašto bi se rešili kontroverzne Mimi.</a:t>
            </a:r>
            <a:endParaRPr lang="en-US" sz="1600"/>
          </a:p>
        </p:txBody>
      </p:sp>
      <p:grpSp>
        <p:nvGrpSpPr>
          <p:cNvPr id="283731" name="Group 83"/>
          <p:cNvGrpSpPr>
            <a:grpSpLocks/>
          </p:cNvGrpSpPr>
          <p:nvPr/>
        </p:nvGrpSpPr>
        <p:grpSpPr bwMode="auto">
          <a:xfrm>
            <a:off x="4648200" y="4495801"/>
            <a:ext cx="2262188" cy="1789113"/>
            <a:chOff x="1392" y="3120"/>
            <a:chExt cx="1456" cy="1248"/>
          </a:xfrm>
        </p:grpSpPr>
        <p:pic>
          <p:nvPicPr>
            <p:cNvPr id="283732" name="Picture 84" descr="Overlay#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392" y="3120"/>
              <a:ext cx="1456" cy="1248"/>
            </a:xfrm>
            <a:prstGeom prst="rect">
              <a:avLst/>
            </a:prstGeom>
            <a:noFill/>
            <a:extLst>
              <a:ext uri="{909E8E84-426E-40DD-AFC4-6F175D3DCCD1}">
                <a14:hiddenFill xmlns:a14="http://schemas.microsoft.com/office/drawing/2010/main">
                  <a:solidFill>
                    <a:srgbClr val="FFFFFF"/>
                  </a:solidFill>
                </a14:hiddenFill>
              </a:ext>
            </a:extLst>
          </p:spPr>
        </p:pic>
        <p:pic>
          <p:nvPicPr>
            <p:cNvPr id="283733" name="Picture 85" descr="0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440" y="3312"/>
              <a:ext cx="1344" cy="85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3734" name="Group 86"/>
          <p:cNvGrpSpPr>
            <a:grpSpLocks/>
          </p:cNvGrpSpPr>
          <p:nvPr/>
        </p:nvGrpSpPr>
        <p:grpSpPr bwMode="auto">
          <a:xfrm rot="923150">
            <a:off x="8004175" y="4794250"/>
            <a:ext cx="1955800" cy="1576388"/>
            <a:chOff x="1776" y="3024"/>
            <a:chExt cx="1456" cy="1152"/>
          </a:xfrm>
        </p:grpSpPr>
        <p:pic>
          <p:nvPicPr>
            <p:cNvPr id="283735" name="Picture 87" descr="07"/>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824" y="3168"/>
              <a:ext cx="1392" cy="861"/>
            </a:xfrm>
            <a:prstGeom prst="rect">
              <a:avLst/>
            </a:prstGeom>
            <a:noFill/>
            <a:extLst>
              <a:ext uri="{909E8E84-426E-40DD-AFC4-6F175D3DCCD1}">
                <a14:hiddenFill xmlns:a14="http://schemas.microsoft.com/office/drawing/2010/main">
                  <a:solidFill>
                    <a:srgbClr val="FFFFFF"/>
                  </a:solidFill>
                </a14:hiddenFill>
              </a:ext>
            </a:extLst>
          </p:spPr>
        </p:pic>
        <p:pic>
          <p:nvPicPr>
            <p:cNvPr id="283736" name="Picture 88" descr="Overlay#1"/>
            <p:cNvPicPr>
              <a:picLocks noChangeAspect="1" noChangeArrowheads="1"/>
            </p:cNvPicPr>
            <p:nvPr/>
          </p:nvPicPr>
          <p:blipFill>
            <a:blip r:embed="rId5"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776" y="3024"/>
              <a:ext cx="1456" cy="115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232426946"/>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283684"/>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55" presetClass="entr" presetSubtype="0" fill="hold" nodeType="afterEffect">
                                  <p:stCondLst>
                                    <p:cond delay="0"/>
                                  </p:stCondLst>
                                  <p:childTnLst>
                                    <p:set>
                                      <p:cBhvr>
                                        <p:cTn id="9" dur="1" fill="hold">
                                          <p:stCondLst>
                                            <p:cond delay="0"/>
                                          </p:stCondLst>
                                        </p:cTn>
                                        <p:tgtEl>
                                          <p:spTgt spid="283731"/>
                                        </p:tgtEl>
                                        <p:attrNameLst>
                                          <p:attrName>style.visibility</p:attrName>
                                        </p:attrNameLst>
                                      </p:cBhvr>
                                      <p:to>
                                        <p:strVal val="visible"/>
                                      </p:to>
                                    </p:set>
                                    <p:anim calcmode="lin" valueType="num">
                                      <p:cBhvr>
                                        <p:cTn id="10" dur="2000" fill="hold"/>
                                        <p:tgtEl>
                                          <p:spTgt spid="283731"/>
                                        </p:tgtEl>
                                        <p:attrNameLst>
                                          <p:attrName>ppt_w</p:attrName>
                                        </p:attrNameLst>
                                      </p:cBhvr>
                                      <p:tavLst>
                                        <p:tav tm="0">
                                          <p:val>
                                            <p:strVal val="#ppt_w*0.70"/>
                                          </p:val>
                                        </p:tav>
                                        <p:tav tm="100000">
                                          <p:val>
                                            <p:strVal val="#ppt_w"/>
                                          </p:val>
                                        </p:tav>
                                      </p:tavLst>
                                    </p:anim>
                                    <p:anim calcmode="lin" valueType="num">
                                      <p:cBhvr>
                                        <p:cTn id="11" dur="2000" fill="hold"/>
                                        <p:tgtEl>
                                          <p:spTgt spid="283731"/>
                                        </p:tgtEl>
                                        <p:attrNameLst>
                                          <p:attrName>ppt_h</p:attrName>
                                        </p:attrNameLst>
                                      </p:cBhvr>
                                      <p:tavLst>
                                        <p:tav tm="0">
                                          <p:val>
                                            <p:strVal val="#ppt_h"/>
                                          </p:val>
                                        </p:tav>
                                        <p:tav tm="100000">
                                          <p:val>
                                            <p:strVal val="#ppt_h"/>
                                          </p:val>
                                        </p:tav>
                                      </p:tavLst>
                                    </p:anim>
                                    <p:animEffect transition="in" filter="fade">
                                      <p:cBhvr>
                                        <p:cTn id="12" dur="2000"/>
                                        <p:tgtEl>
                                          <p:spTgt spid="283731"/>
                                        </p:tgtEl>
                                      </p:cBhvr>
                                    </p:animEffect>
                                  </p:childTnLst>
                                </p:cTn>
                              </p:par>
                            </p:childTnLst>
                          </p:cTn>
                        </p:par>
                        <p:par>
                          <p:cTn id="13" fill="hold" nodeType="afterGroup">
                            <p:stCondLst>
                              <p:cond delay="3000"/>
                            </p:stCondLst>
                            <p:childTnLst>
                              <p:par>
                                <p:cTn id="14" presetID="55" presetClass="entr" presetSubtype="0" fill="hold" nodeType="afterEffect">
                                  <p:stCondLst>
                                    <p:cond delay="0"/>
                                  </p:stCondLst>
                                  <p:childTnLst>
                                    <p:set>
                                      <p:cBhvr>
                                        <p:cTn id="15" dur="1" fill="hold">
                                          <p:stCondLst>
                                            <p:cond delay="0"/>
                                          </p:stCondLst>
                                        </p:cTn>
                                        <p:tgtEl>
                                          <p:spTgt spid="283734"/>
                                        </p:tgtEl>
                                        <p:attrNameLst>
                                          <p:attrName>style.visibility</p:attrName>
                                        </p:attrNameLst>
                                      </p:cBhvr>
                                      <p:to>
                                        <p:strVal val="visible"/>
                                      </p:to>
                                    </p:set>
                                    <p:anim calcmode="lin" valueType="num">
                                      <p:cBhvr>
                                        <p:cTn id="16" dur="1000" fill="hold"/>
                                        <p:tgtEl>
                                          <p:spTgt spid="283734"/>
                                        </p:tgtEl>
                                        <p:attrNameLst>
                                          <p:attrName>ppt_w</p:attrName>
                                        </p:attrNameLst>
                                      </p:cBhvr>
                                      <p:tavLst>
                                        <p:tav tm="0">
                                          <p:val>
                                            <p:strVal val="#ppt_w*0.70"/>
                                          </p:val>
                                        </p:tav>
                                        <p:tav tm="100000">
                                          <p:val>
                                            <p:strVal val="#ppt_w"/>
                                          </p:val>
                                        </p:tav>
                                      </p:tavLst>
                                    </p:anim>
                                    <p:anim calcmode="lin" valueType="num">
                                      <p:cBhvr>
                                        <p:cTn id="17" dur="1000" fill="hold"/>
                                        <p:tgtEl>
                                          <p:spTgt spid="283734"/>
                                        </p:tgtEl>
                                        <p:attrNameLst>
                                          <p:attrName>ppt_h</p:attrName>
                                        </p:attrNameLst>
                                      </p:cBhvr>
                                      <p:tavLst>
                                        <p:tav tm="0">
                                          <p:val>
                                            <p:strVal val="#ppt_h"/>
                                          </p:val>
                                        </p:tav>
                                        <p:tav tm="100000">
                                          <p:val>
                                            <p:strVal val="#ppt_h"/>
                                          </p:val>
                                        </p:tav>
                                      </p:tavLst>
                                    </p:anim>
                                    <p:animEffect transition="in" filter="fade">
                                      <p:cBhvr>
                                        <p:cTn id="18" dur="1000"/>
                                        <p:tgtEl>
                                          <p:spTgt spid="2837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8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4" name="Rectangle 2"/>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84675" name="Rectangle 3"/>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84676" name="Rectangle 4"/>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84677" name="Rectangle 5"/>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84678" name="Rectangle 6"/>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84679" name="Rectangle 7"/>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84680" name="Rectangle 8"/>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84681" name="Line 9"/>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2" name="Line 10"/>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3" name="Line 11"/>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4" name="Line 12"/>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5" name="Line 13"/>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6" name="Line 14"/>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7" name="Line 15"/>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8" name="Line 16"/>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89" name="Line 17"/>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0" name="Line 18"/>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1" name="Line 19"/>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2" name="Line 20"/>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3" name="Line 21"/>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4" name="Line 22"/>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5" name="Line 23"/>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6" name="Line 24"/>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697" name="Rectangle 25"/>
          <p:cNvSpPr>
            <a:spLocks noChangeArrowheads="1"/>
          </p:cNvSpPr>
          <p:nvPr/>
        </p:nvSpPr>
        <p:spPr bwMode="auto">
          <a:xfrm>
            <a:off x="2032001" y="2763838"/>
            <a:ext cx="246063" cy="19685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84698" name="Text Box 26"/>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84699" name="Line 27"/>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00" name="Line 28"/>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01" name="Rectangle 29"/>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84702" name="Rectangle 30"/>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84703" name="Rectangle 31"/>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4704" name="Line 32"/>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05" name="Line 33"/>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09" name="Line 37"/>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10" name="Line 38"/>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11" name="Line 39"/>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4712" name="Line 40"/>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13" name="Line 41"/>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14" name="Line 42"/>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15" name="Rectangle 43"/>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84716" name="Rectangle 44"/>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4717" name="Rectangle 45"/>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4718" name="Line 46"/>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19" name="Rectangle 47"/>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84720" name="Rectangle 48"/>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4721" name="Rectangle 49"/>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4722" name="Line 50"/>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23" name="Line 51"/>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24" name="Line 52"/>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25" name="Line 53"/>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26" name="Rectangle 54"/>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84727" name="Rectangle 55"/>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4728" name="Rectangle 56"/>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4729" name="Line 57"/>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4730" name="Line 58"/>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31" name="Line 59"/>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32" name="Rectangle 60"/>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284733" name="Rectangle 61"/>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4734" name="Rectangle 62"/>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4735" name="Line 63"/>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36" name="Line 64"/>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84737" name="Group 65"/>
          <p:cNvGrpSpPr>
            <a:grpSpLocks/>
          </p:cNvGrpSpPr>
          <p:nvPr/>
        </p:nvGrpSpPr>
        <p:grpSpPr bwMode="auto">
          <a:xfrm>
            <a:off x="2032000" y="4797426"/>
            <a:ext cx="274638" cy="307975"/>
            <a:chOff x="816" y="3642"/>
            <a:chExt cx="1118" cy="428"/>
          </a:xfrm>
        </p:grpSpPr>
        <p:sp>
          <p:nvSpPr>
            <p:cNvPr id="284738" name="Rectangle 66"/>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84739" name="Rectangle 67"/>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84740" name="Rectangle 68"/>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84741" name="Rectangle 69"/>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4742" name="Rectangle 70"/>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84743" name="Line 71"/>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44" name="Line 72"/>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45" name="Line 73"/>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46" name="Line 74"/>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47" name="Line 75"/>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48" name="Line 76"/>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4707" name="Rectangle 35"/>
          <p:cNvSpPr>
            <a:spLocks noChangeArrowheads="1"/>
          </p:cNvSpPr>
          <p:nvPr/>
        </p:nvSpPr>
        <p:spPr bwMode="auto">
          <a:xfrm>
            <a:off x="4267200" y="152400"/>
            <a:ext cx="6400800" cy="67056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4708" name="Rectangle 36"/>
          <p:cNvSpPr>
            <a:spLocks noChangeArrowheads="1"/>
          </p:cNvSpPr>
          <p:nvPr/>
        </p:nvSpPr>
        <p:spPr bwMode="auto">
          <a:xfrm>
            <a:off x="2032000" y="2349501"/>
            <a:ext cx="23114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284758" name="Text Box 86"/>
          <p:cNvSpPr txBox="1">
            <a:spLocks noChangeArrowheads="1"/>
          </p:cNvSpPr>
          <p:nvPr/>
        </p:nvSpPr>
        <p:spPr bwMode="auto">
          <a:xfrm>
            <a:off x="4772026" y="5689600"/>
            <a:ext cx="5514975"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3200" b="1">
                <a:solidFill>
                  <a:srgbClr val="FFFFFF"/>
                </a:solidFill>
              </a:rPr>
              <a:t>Lov na istinu može da počne!</a:t>
            </a:r>
            <a:endParaRPr lang="en-US" sz="3200" b="1">
              <a:solidFill>
                <a:srgbClr val="FFFFFF"/>
              </a:solidFill>
            </a:endParaRPr>
          </a:p>
        </p:txBody>
      </p:sp>
      <p:sp>
        <p:nvSpPr>
          <p:cNvPr id="284759" name="Rectangle 87"/>
          <p:cNvSpPr>
            <a:spLocks noChangeArrowheads="1"/>
          </p:cNvSpPr>
          <p:nvPr/>
        </p:nvSpPr>
        <p:spPr bwMode="auto">
          <a:xfrm>
            <a:off x="4497388" y="306389"/>
            <a:ext cx="6019800" cy="5221287"/>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84760" name="Picture 88"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95800" y="304801"/>
            <a:ext cx="1449388" cy="2174875"/>
          </a:xfrm>
          <a:prstGeom prst="rect">
            <a:avLst/>
          </a:prstGeom>
          <a:noFill/>
          <a:extLst>
            <a:ext uri="{909E8E84-426E-40DD-AFC4-6F175D3DCCD1}">
              <a14:hiddenFill xmlns:a14="http://schemas.microsoft.com/office/drawing/2010/main">
                <a:solidFill>
                  <a:srgbClr val="FFFFFF"/>
                </a:solidFill>
              </a14:hiddenFill>
            </a:ext>
          </a:extLst>
        </p:spPr>
      </p:pic>
      <p:pic>
        <p:nvPicPr>
          <p:cNvPr id="284761" name="Picture 89"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86526" y="376239"/>
            <a:ext cx="1668463" cy="2103437"/>
          </a:xfrm>
          <a:prstGeom prst="rect">
            <a:avLst/>
          </a:prstGeom>
          <a:noFill/>
          <a:extLst>
            <a:ext uri="{909E8E84-426E-40DD-AFC4-6F175D3DCCD1}">
              <a14:hiddenFill xmlns:a14="http://schemas.microsoft.com/office/drawing/2010/main">
                <a:solidFill>
                  <a:srgbClr val="FFFFFF"/>
                </a:solidFill>
              </a14:hiddenFill>
            </a:ext>
          </a:extLst>
        </p:spPr>
      </p:pic>
      <p:pic>
        <p:nvPicPr>
          <p:cNvPr id="284762" name="Picture 90"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621714" y="304801"/>
            <a:ext cx="1666875" cy="2174875"/>
          </a:xfrm>
          <a:prstGeom prst="rect">
            <a:avLst/>
          </a:prstGeom>
          <a:noFill/>
          <a:extLst>
            <a:ext uri="{909E8E84-426E-40DD-AFC4-6F175D3DCCD1}">
              <a14:hiddenFill xmlns:a14="http://schemas.microsoft.com/office/drawing/2010/main">
                <a:solidFill>
                  <a:srgbClr val="FFFFFF"/>
                </a:solidFill>
              </a14:hiddenFill>
            </a:ext>
          </a:extLst>
        </p:spPr>
      </p:pic>
      <p:pic>
        <p:nvPicPr>
          <p:cNvPr id="284763" name="Picture 91"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02550" y="2906713"/>
            <a:ext cx="1595438" cy="2392362"/>
          </a:xfrm>
          <a:prstGeom prst="rect">
            <a:avLst/>
          </a:prstGeom>
          <a:noFill/>
          <a:extLst>
            <a:ext uri="{909E8E84-426E-40DD-AFC4-6F175D3DCCD1}">
              <a14:hiddenFill xmlns:a14="http://schemas.microsoft.com/office/drawing/2010/main">
                <a:solidFill>
                  <a:srgbClr val="FFFFFF"/>
                </a:solidFill>
              </a14:hiddenFill>
            </a:ext>
          </a:extLst>
        </p:spPr>
      </p:pic>
      <p:pic>
        <p:nvPicPr>
          <p:cNvPr id="284764" name="Picture 92"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48288" y="2906713"/>
            <a:ext cx="1739900" cy="2392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4428877"/>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grpId="0" nodeType="afterEffect">
                                  <p:stCondLst>
                                    <p:cond delay="0"/>
                                  </p:stCondLst>
                                  <p:childTnLst>
                                    <p:anim calcmode="discrete" valueType="str">
                                      <p:cBhvr>
                                        <p:cTn id="6" dur="1000" fill="hold"/>
                                        <p:tgtEl>
                                          <p:spTgt spid="284708"/>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4" presetClass="entr" presetSubtype="32" fill="hold" nodeType="afterEffect">
                                  <p:stCondLst>
                                    <p:cond delay="0"/>
                                  </p:stCondLst>
                                  <p:childTnLst>
                                    <p:set>
                                      <p:cBhvr>
                                        <p:cTn id="9" dur="1" fill="hold">
                                          <p:stCondLst>
                                            <p:cond delay="0"/>
                                          </p:stCondLst>
                                        </p:cTn>
                                        <p:tgtEl>
                                          <p:spTgt spid="284760"/>
                                        </p:tgtEl>
                                        <p:attrNameLst>
                                          <p:attrName>style.visibility</p:attrName>
                                        </p:attrNameLst>
                                      </p:cBhvr>
                                      <p:to>
                                        <p:strVal val="visible"/>
                                      </p:to>
                                    </p:set>
                                    <p:animEffect transition="in" filter="box(out)">
                                      <p:cBhvr>
                                        <p:cTn id="10" dur="500"/>
                                        <p:tgtEl>
                                          <p:spTgt spid="284760"/>
                                        </p:tgtEl>
                                      </p:cBhvr>
                                    </p:animEffect>
                                  </p:childTnLst>
                                </p:cTn>
                              </p:par>
                            </p:childTnLst>
                          </p:cTn>
                        </p:par>
                        <p:par>
                          <p:cTn id="11" fill="hold" nodeType="afterGroup">
                            <p:stCondLst>
                              <p:cond delay="1500"/>
                            </p:stCondLst>
                            <p:childTnLst>
                              <p:par>
                                <p:cTn id="12" presetID="4" presetClass="entr" presetSubtype="32" fill="hold" nodeType="afterEffect">
                                  <p:stCondLst>
                                    <p:cond delay="0"/>
                                  </p:stCondLst>
                                  <p:childTnLst>
                                    <p:set>
                                      <p:cBhvr>
                                        <p:cTn id="13" dur="1" fill="hold">
                                          <p:stCondLst>
                                            <p:cond delay="0"/>
                                          </p:stCondLst>
                                        </p:cTn>
                                        <p:tgtEl>
                                          <p:spTgt spid="284761"/>
                                        </p:tgtEl>
                                        <p:attrNameLst>
                                          <p:attrName>style.visibility</p:attrName>
                                        </p:attrNameLst>
                                      </p:cBhvr>
                                      <p:to>
                                        <p:strVal val="visible"/>
                                      </p:to>
                                    </p:set>
                                    <p:animEffect transition="in" filter="box(out)">
                                      <p:cBhvr>
                                        <p:cTn id="14" dur="500"/>
                                        <p:tgtEl>
                                          <p:spTgt spid="284761"/>
                                        </p:tgtEl>
                                      </p:cBhvr>
                                    </p:animEffect>
                                  </p:childTnLst>
                                </p:cTn>
                              </p:par>
                            </p:childTnLst>
                          </p:cTn>
                        </p:par>
                        <p:par>
                          <p:cTn id="15" fill="hold" nodeType="afterGroup">
                            <p:stCondLst>
                              <p:cond delay="2000"/>
                            </p:stCondLst>
                            <p:childTnLst>
                              <p:par>
                                <p:cTn id="16" presetID="4" presetClass="entr" presetSubtype="32" fill="hold" nodeType="afterEffect">
                                  <p:stCondLst>
                                    <p:cond delay="0"/>
                                  </p:stCondLst>
                                  <p:childTnLst>
                                    <p:set>
                                      <p:cBhvr>
                                        <p:cTn id="17" dur="1" fill="hold">
                                          <p:stCondLst>
                                            <p:cond delay="0"/>
                                          </p:stCondLst>
                                        </p:cTn>
                                        <p:tgtEl>
                                          <p:spTgt spid="284762"/>
                                        </p:tgtEl>
                                        <p:attrNameLst>
                                          <p:attrName>style.visibility</p:attrName>
                                        </p:attrNameLst>
                                      </p:cBhvr>
                                      <p:to>
                                        <p:strVal val="visible"/>
                                      </p:to>
                                    </p:set>
                                    <p:animEffect transition="in" filter="box(out)">
                                      <p:cBhvr>
                                        <p:cTn id="18" dur="500"/>
                                        <p:tgtEl>
                                          <p:spTgt spid="284762"/>
                                        </p:tgtEl>
                                      </p:cBhvr>
                                    </p:animEffect>
                                  </p:childTnLst>
                                </p:cTn>
                              </p:par>
                            </p:childTnLst>
                          </p:cTn>
                        </p:par>
                        <p:par>
                          <p:cTn id="19" fill="hold" nodeType="afterGroup">
                            <p:stCondLst>
                              <p:cond delay="2500"/>
                            </p:stCondLst>
                            <p:childTnLst>
                              <p:par>
                                <p:cTn id="20" presetID="4" presetClass="entr" presetSubtype="32" fill="hold" nodeType="afterEffect">
                                  <p:stCondLst>
                                    <p:cond delay="0"/>
                                  </p:stCondLst>
                                  <p:childTnLst>
                                    <p:set>
                                      <p:cBhvr>
                                        <p:cTn id="21" dur="1" fill="hold">
                                          <p:stCondLst>
                                            <p:cond delay="0"/>
                                          </p:stCondLst>
                                        </p:cTn>
                                        <p:tgtEl>
                                          <p:spTgt spid="284764"/>
                                        </p:tgtEl>
                                        <p:attrNameLst>
                                          <p:attrName>style.visibility</p:attrName>
                                        </p:attrNameLst>
                                      </p:cBhvr>
                                      <p:to>
                                        <p:strVal val="visible"/>
                                      </p:to>
                                    </p:set>
                                    <p:animEffect transition="in" filter="box(out)">
                                      <p:cBhvr>
                                        <p:cTn id="22" dur="500"/>
                                        <p:tgtEl>
                                          <p:spTgt spid="284764"/>
                                        </p:tgtEl>
                                      </p:cBhvr>
                                    </p:animEffect>
                                  </p:childTnLst>
                                </p:cTn>
                              </p:par>
                            </p:childTnLst>
                          </p:cTn>
                        </p:par>
                        <p:par>
                          <p:cTn id="23" fill="hold" nodeType="afterGroup">
                            <p:stCondLst>
                              <p:cond delay="3000"/>
                            </p:stCondLst>
                            <p:childTnLst>
                              <p:par>
                                <p:cTn id="24" presetID="4" presetClass="entr" presetSubtype="32" fill="hold" nodeType="afterEffect">
                                  <p:stCondLst>
                                    <p:cond delay="0"/>
                                  </p:stCondLst>
                                  <p:childTnLst>
                                    <p:set>
                                      <p:cBhvr>
                                        <p:cTn id="25" dur="1" fill="hold">
                                          <p:stCondLst>
                                            <p:cond delay="0"/>
                                          </p:stCondLst>
                                        </p:cTn>
                                        <p:tgtEl>
                                          <p:spTgt spid="284763"/>
                                        </p:tgtEl>
                                        <p:attrNameLst>
                                          <p:attrName>style.visibility</p:attrName>
                                        </p:attrNameLst>
                                      </p:cBhvr>
                                      <p:to>
                                        <p:strVal val="visible"/>
                                      </p:to>
                                    </p:set>
                                    <p:animEffect transition="in" filter="box(out)">
                                      <p:cBhvr>
                                        <p:cTn id="26" dur="500"/>
                                        <p:tgtEl>
                                          <p:spTgt spid="2847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470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3" name="AutoShape 3"/>
          <p:cNvSpPr>
            <a:spLocks noChangeArrowheads="1"/>
          </p:cNvSpPr>
          <p:nvPr/>
        </p:nvSpPr>
        <p:spPr bwMode="auto">
          <a:xfrm>
            <a:off x="4343400" y="304800"/>
            <a:ext cx="6324600" cy="6553200"/>
          </a:xfrm>
          <a:prstGeom prst="roundRect">
            <a:avLst>
              <a:gd name="adj" fmla="val 0"/>
            </a:avLst>
          </a:prstGeom>
          <a:solidFill>
            <a:srgbClr val="1E88E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61226" name="Line 106"/>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61257" name="Group 137"/>
          <p:cNvGrpSpPr>
            <a:grpSpLocks/>
          </p:cNvGrpSpPr>
          <p:nvPr/>
        </p:nvGrpSpPr>
        <p:grpSpPr bwMode="auto">
          <a:xfrm>
            <a:off x="2032000" y="2763838"/>
            <a:ext cx="2387600" cy="1968500"/>
            <a:chOff x="320" y="1741"/>
            <a:chExt cx="1504" cy="1240"/>
          </a:xfrm>
        </p:grpSpPr>
        <p:sp>
          <p:nvSpPr>
            <p:cNvPr id="261203" name="Rectangle 83"/>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61222" name="Rectangle 102"/>
            <p:cNvSpPr>
              <a:spLocks noChangeArrowheads="1"/>
            </p:cNvSpPr>
            <p:nvPr/>
          </p:nvSpPr>
          <p:spPr bwMode="auto">
            <a:xfrm>
              <a:off x="708" y="1741"/>
              <a:ext cx="1116" cy="196"/>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grpSp>
      <p:sp>
        <p:nvSpPr>
          <p:cNvPr id="261124" name="Rectangle 4"/>
          <p:cNvSpPr>
            <a:spLocks noGrp="1" noChangeArrowheads="1"/>
          </p:cNvSpPr>
          <p:nvPr>
            <p:ph type="body" idx="1"/>
          </p:nvPr>
        </p:nvSpPr>
        <p:spPr>
          <a:xfrm>
            <a:off x="4191000" y="255588"/>
            <a:ext cx="6477000" cy="1420812"/>
          </a:xfrm>
          <a:noFill/>
          <a:extLst>
            <a:ext uri="{909E8E84-426E-40DD-AFC4-6F175D3DCCD1}">
              <a14:hiddenFill xmlns:a14="http://schemas.microsoft.com/office/drawing/2010/main">
                <a:solidFill>
                  <a:srgbClr val="1E88E0">
                    <a:alpha val="71001"/>
                  </a:srgbClr>
                </a:solidFill>
              </a14:hiddenFill>
            </a:ext>
          </a:extLst>
        </p:spPr>
        <p:txBody>
          <a:bodyPr/>
          <a:lstStyle/>
          <a:p>
            <a:pPr>
              <a:lnSpc>
                <a:spcPct val="90000"/>
              </a:lnSpc>
              <a:buFontTx/>
              <a:buNone/>
            </a:pPr>
            <a:r>
              <a:rPr lang="sr-Latn-CS" sz="1400" dirty="0">
                <a:solidFill>
                  <a:schemeClr val="bg2"/>
                </a:solidFill>
              </a:rPr>
              <a:t>	</a:t>
            </a:r>
            <a:r>
              <a:rPr lang="sr-Latn-CS" sz="2000" dirty="0">
                <a:solidFill>
                  <a:schemeClr val="bg2"/>
                </a:solidFill>
              </a:rPr>
              <a:t>Struktura svih emisija od ponedeljka do četvrka je ista i čine je foršpan epizode, igrani prilog sa novim saznanjima u istrazi, ankete gledalaca i snimci telefonskih saslušanja. Emisije se razlikuju po vrsti gostiju u studiju.</a:t>
            </a:r>
            <a:endParaRPr lang="en-US" sz="1400" dirty="0">
              <a:solidFill>
                <a:schemeClr val="bg2"/>
              </a:solidFill>
            </a:endParaRPr>
          </a:p>
        </p:txBody>
      </p:sp>
      <p:grpSp>
        <p:nvGrpSpPr>
          <p:cNvPr id="261253" name="Group 133"/>
          <p:cNvGrpSpPr>
            <a:grpSpLocks/>
          </p:cNvGrpSpPr>
          <p:nvPr/>
        </p:nvGrpSpPr>
        <p:grpSpPr bwMode="auto">
          <a:xfrm>
            <a:off x="4419601" y="1676400"/>
            <a:ext cx="6137275" cy="4953000"/>
            <a:chOff x="1824" y="1056"/>
            <a:chExt cx="3866" cy="3120"/>
          </a:xfrm>
        </p:grpSpPr>
        <p:sp>
          <p:nvSpPr>
            <p:cNvPr id="261125" name="AutoShape 5"/>
            <p:cNvSpPr>
              <a:spLocks noChangeArrowheads="1"/>
            </p:cNvSpPr>
            <p:nvPr/>
          </p:nvSpPr>
          <p:spPr bwMode="auto">
            <a:xfrm>
              <a:off x="1824" y="1056"/>
              <a:ext cx="3866" cy="3120"/>
            </a:xfrm>
            <a:prstGeom prst="roundRect">
              <a:avLst>
                <a:gd name="adj" fmla="val 0"/>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61127" name="Text Box 7"/>
            <p:cNvSpPr txBox="1">
              <a:spLocks noChangeArrowheads="1"/>
            </p:cNvSpPr>
            <p:nvPr/>
          </p:nvSpPr>
          <p:spPr bwMode="auto">
            <a:xfrm>
              <a:off x="2112" y="1781"/>
              <a:ext cx="1959" cy="1347"/>
            </a:xfrm>
            <a:prstGeom prst="rect">
              <a:avLst/>
            </a:prstGeom>
            <a:solidFill>
              <a:srgbClr val="FFFFFF">
                <a:alpha val="2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sr-Latn-CS" sz="1400" b="1" u="sng" dirty="0">
                  <a:solidFill>
                    <a:srgbClr val="000000"/>
                  </a:solidFill>
                </a:rPr>
                <a:t>Gosti u studiju</a:t>
              </a:r>
              <a:r>
                <a:rPr lang="sr-Latn-CS" sz="1400" dirty="0">
                  <a:solidFill>
                    <a:srgbClr val="000000"/>
                  </a:solidFill>
                </a:rPr>
                <a:t> su iz usko stručnih kategorija u istražnom postupku (forenzičari, balističari,psiholozi...)</a:t>
              </a:r>
            </a:p>
            <a:p>
              <a:pPr fontAlgn="base">
                <a:spcBef>
                  <a:spcPct val="50000"/>
                </a:spcBef>
                <a:spcAft>
                  <a:spcPct val="0"/>
                </a:spcAft>
              </a:pPr>
              <a:r>
                <a:rPr lang="sr-Latn-CS" sz="1400" dirty="0">
                  <a:solidFill>
                    <a:srgbClr val="000000"/>
                  </a:solidFill>
                </a:rPr>
                <a:t>Pri izboru gostiju treba otvoriti mogućnost za iznošenje suprotstavljenih mišljenja.</a:t>
              </a:r>
              <a:endParaRPr lang="en-US" sz="1400" dirty="0">
                <a:solidFill>
                  <a:srgbClr val="000000"/>
                </a:solidFill>
              </a:endParaRPr>
            </a:p>
            <a:p>
              <a:pPr fontAlgn="base">
                <a:spcBef>
                  <a:spcPct val="50000"/>
                </a:spcBef>
                <a:spcAft>
                  <a:spcPct val="0"/>
                </a:spcAft>
              </a:pPr>
              <a:endParaRPr lang="en-US" sz="1400" dirty="0">
                <a:solidFill>
                  <a:srgbClr val="000000"/>
                </a:solidFill>
              </a:endParaRPr>
            </a:p>
            <a:p>
              <a:pPr fontAlgn="base">
                <a:spcBef>
                  <a:spcPct val="50000"/>
                </a:spcBef>
                <a:spcAft>
                  <a:spcPct val="0"/>
                </a:spcAft>
              </a:pPr>
              <a:endParaRPr lang="en-US" sz="1400" dirty="0">
                <a:solidFill>
                  <a:srgbClr val="000000"/>
                </a:solidFill>
              </a:endParaRPr>
            </a:p>
          </p:txBody>
        </p:sp>
        <p:pic>
          <p:nvPicPr>
            <p:cNvPr id="261128" name="Picture 8" descr="080521_talk_show"/>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160" y="2832"/>
              <a:ext cx="1836" cy="1051"/>
            </a:xfrm>
            <a:prstGeom prst="rect">
              <a:avLst/>
            </a:prstGeom>
            <a:noFill/>
            <a:extLst>
              <a:ext uri="{909E8E84-426E-40DD-AFC4-6F175D3DCCD1}">
                <a14:hiddenFill xmlns:a14="http://schemas.microsoft.com/office/drawing/2010/main">
                  <a:solidFill>
                    <a:srgbClr val="FFFFFF"/>
                  </a:solidFill>
                </a14:hiddenFill>
              </a:ext>
            </a:extLst>
          </p:spPr>
        </p:pic>
        <p:sp>
          <p:nvSpPr>
            <p:cNvPr id="261129" name="Text Box 9"/>
            <p:cNvSpPr txBox="1">
              <a:spLocks noChangeArrowheads="1"/>
            </p:cNvSpPr>
            <p:nvPr/>
          </p:nvSpPr>
          <p:spPr bwMode="auto">
            <a:xfrm>
              <a:off x="2064" y="1104"/>
              <a:ext cx="3544" cy="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sr-Latn-CS" sz="2400" b="1" u="sng" dirty="0">
                  <a:solidFill>
                    <a:srgbClr val="000066"/>
                  </a:solidFill>
                </a:rPr>
                <a:t>PONEDELJAK </a:t>
              </a:r>
            </a:p>
            <a:p>
              <a:pPr fontAlgn="base">
                <a:spcBef>
                  <a:spcPct val="50000"/>
                </a:spcBef>
                <a:spcAft>
                  <a:spcPct val="0"/>
                </a:spcAft>
              </a:pPr>
              <a:r>
                <a:rPr lang="sr-Latn-CS" sz="2400" b="1" u="sng" dirty="0">
                  <a:solidFill>
                    <a:srgbClr val="000066"/>
                  </a:solidFill>
                </a:rPr>
                <a:t>– VEČE EKSPERATA </a:t>
              </a:r>
              <a:r>
                <a:rPr lang="sr-Latn-CS" sz="1600" b="1" dirty="0">
                  <a:solidFill>
                    <a:srgbClr val="000000"/>
                  </a:solidFill>
                </a:rPr>
                <a:t>– 23 00h (30 min.)</a:t>
              </a:r>
              <a:endParaRPr lang="en-US" sz="1600" b="1" dirty="0">
                <a:solidFill>
                  <a:srgbClr val="000000"/>
                </a:solidFill>
              </a:endParaRPr>
            </a:p>
          </p:txBody>
        </p:sp>
      </p:grpSp>
      <p:grpSp>
        <p:nvGrpSpPr>
          <p:cNvPr id="261254" name="Group 134"/>
          <p:cNvGrpSpPr>
            <a:grpSpLocks/>
          </p:cNvGrpSpPr>
          <p:nvPr/>
        </p:nvGrpSpPr>
        <p:grpSpPr bwMode="auto">
          <a:xfrm>
            <a:off x="8174039" y="4006850"/>
            <a:ext cx="2033587" cy="2160588"/>
            <a:chOff x="4189" y="2524"/>
            <a:chExt cx="1281" cy="1361"/>
          </a:xfrm>
        </p:grpSpPr>
        <p:pic>
          <p:nvPicPr>
            <p:cNvPr id="261130" name="Picture 10" descr="Overlay#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28" y="2784"/>
              <a:ext cx="1196" cy="1101"/>
            </a:xfrm>
            <a:prstGeom prst="rect">
              <a:avLst/>
            </a:prstGeom>
            <a:noFill/>
            <a:extLst>
              <a:ext uri="{909E8E84-426E-40DD-AFC4-6F175D3DCCD1}">
                <a14:hiddenFill xmlns:a14="http://schemas.microsoft.com/office/drawing/2010/main">
                  <a:solidFill>
                    <a:srgbClr val="FFFFFF"/>
                  </a:solidFill>
                </a14:hiddenFill>
              </a:ext>
            </a:extLst>
          </p:spPr>
        </p:pic>
        <p:pic>
          <p:nvPicPr>
            <p:cNvPr id="261131" name="Picture 11" descr="l,'km"/>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72" y="2976"/>
              <a:ext cx="1153" cy="725"/>
            </a:xfrm>
            <a:prstGeom prst="rect">
              <a:avLst/>
            </a:prstGeom>
            <a:noFill/>
            <a:extLst>
              <a:ext uri="{909E8E84-426E-40DD-AFC4-6F175D3DCCD1}">
                <a14:hiddenFill xmlns:a14="http://schemas.microsoft.com/office/drawing/2010/main">
                  <a:solidFill>
                    <a:srgbClr val="FFFFFF"/>
                  </a:solidFill>
                </a14:hiddenFill>
              </a:ext>
            </a:extLst>
          </p:spPr>
        </p:pic>
        <p:sp>
          <p:nvSpPr>
            <p:cNvPr id="261132" name="Text Box 12"/>
            <p:cNvSpPr txBox="1">
              <a:spLocks noChangeArrowheads="1"/>
            </p:cNvSpPr>
            <p:nvPr/>
          </p:nvSpPr>
          <p:spPr bwMode="auto">
            <a:xfrm>
              <a:off x="4189" y="2524"/>
              <a:ext cx="1281"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600" b="1" u="sng">
                  <a:solidFill>
                    <a:srgbClr val="000000"/>
                  </a:solidFill>
                </a:rPr>
                <a:t>Igrani prilog</a:t>
              </a:r>
              <a:r>
                <a:rPr lang="sr-Latn-CS" sz="1600" b="1" u="sng">
                  <a:solidFill>
                    <a:srgbClr val="000000"/>
                  </a:solidFill>
                </a:rPr>
                <a:t>.</a:t>
              </a:r>
              <a:endParaRPr lang="en-US" sz="1600" b="1" u="sng">
                <a:solidFill>
                  <a:srgbClr val="000000"/>
                </a:solidFill>
              </a:endParaRPr>
            </a:p>
          </p:txBody>
        </p:sp>
      </p:grpSp>
      <p:sp>
        <p:nvSpPr>
          <p:cNvPr id="261180" name="Rectangle 60"/>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61181" name="Rectangle 61"/>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61182" name="Rectangle 62"/>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61183" name="Rectangle 63"/>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61184" name="Rectangle 64"/>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61185" name="Rectangle 65"/>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61186" name="Rectangle 66"/>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61187" name="Line 67"/>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88" name="Line 68"/>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89" name="Line 69"/>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0" name="Line 70"/>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1" name="Line 71"/>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2" name="Line 72"/>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3" name="Line 73"/>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4" name="Line 74"/>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5" name="Line 75"/>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6" name="Line 76"/>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7" name="Line 77"/>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8" name="Line 78"/>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199" name="Line 79"/>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00" name="Line 80"/>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01" name="Line 81"/>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02" name="Line 82"/>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04" name="Text Box 84"/>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61205" name="Line 85"/>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06" name="Line 86"/>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07" name="Rectangle 87"/>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61208" name="Rectangle 88"/>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61209" name="Rectangle 89"/>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1210" name="Line 90"/>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1" name="Line 91"/>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2" name="Line 92"/>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3" name="Line 93"/>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4" name="Line 94"/>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61215" name="Line 95"/>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6" name="Line 96"/>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7" name="Line 97"/>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18" name="Rectangle 98"/>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61219" name="Rectangle 99"/>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1220" name="Rectangle 100"/>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1223" name="Rectangle 103"/>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1224" name="Rectangle 104"/>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1225" name="Line 105"/>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27" name="Line 107"/>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28" name="Line 108"/>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29" name="Rectangle 109"/>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61230" name="Rectangle 110"/>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1231" name="Rectangle 111"/>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1232" name="Line 112"/>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61233" name="Line 113"/>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34" name="Line 114"/>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35" name="Rectangle 115"/>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261236" name="Rectangle 116"/>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1237" name="Rectangle 117"/>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1238" name="Line 118"/>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39" name="Line 119"/>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61240" name="Group 120"/>
          <p:cNvGrpSpPr>
            <a:grpSpLocks/>
          </p:cNvGrpSpPr>
          <p:nvPr/>
        </p:nvGrpSpPr>
        <p:grpSpPr bwMode="auto">
          <a:xfrm>
            <a:off x="2032000" y="4797426"/>
            <a:ext cx="274638" cy="307975"/>
            <a:chOff x="816" y="3642"/>
            <a:chExt cx="1118" cy="428"/>
          </a:xfrm>
        </p:grpSpPr>
        <p:sp>
          <p:nvSpPr>
            <p:cNvPr id="261241" name="Rectangle 121"/>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61242" name="Rectangle 122"/>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61243" name="Rectangle 123"/>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61244" name="Rectangle 124"/>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1245" name="Rectangle 125"/>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61247" name="Line 127"/>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48" name="Line 128"/>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49" name="Line 129"/>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50" name="Line 130"/>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51" name="Line 131"/>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1252" name="Rectangle 132"/>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Tree>
    <p:extLst>
      <p:ext uri="{BB962C8B-B14F-4D97-AF65-F5344CB8AC3E}">
        <p14:creationId xmlns:p14="http://schemas.microsoft.com/office/powerpoint/2010/main" val="356366480"/>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nodeType="afterEffect">
                                  <p:stCondLst>
                                    <p:cond delay="0"/>
                                  </p:stCondLst>
                                  <p:childTnLst>
                                    <p:anim calcmode="discrete" valueType="str">
                                      <p:cBhvr>
                                        <p:cTn id="6" dur="1000" fill="hold"/>
                                        <p:tgtEl>
                                          <p:spTgt spid="261257"/>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4" presetClass="entr" presetSubtype="32" fill="hold" nodeType="afterEffect">
                                  <p:stCondLst>
                                    <p:cond delay="0"/>
                                  </p:stCondLst>
                                  <p:childTnLst>
                                    <p:set>
                                      <p:cBhvr>
                                        <p:cTn id="9" dur="1" fill="hold">
                                          <p:stCondLst>
                                            <p:cond delay="0"/>
                                          </p:stCondLst>
                                        </p:cTn>
                                        <p:tgtEl>
                                          <p:spTgt spid="261253"/>
                                        </p:tgtEl>
                                        <p:attrNameLst>
                                          <p:attrName>style.visibility</p:attrName>
                                        </p:attrNameLst>
                                      </p:cBhvr>
                                      <p:to>
                                        <p:strVal val="visible"/>
                                      </p:to>
                                    </p:set>
                                    <p:animEffect transition="in" filter="box(out)">
                                      <p:cBhvr>
                                        <p:cTn id="10" dur="500"/>
                                        <p:tgtEl>
                                          <p:spTgt spid="261253"/>
                                        </p:tgtEl>
                                      </p:cBhvr>
                                    </p:animEffect>
                                  </p:childTnLst>
                                </p:cTn>
                              </p:par>
                            </p:childTnLst>
                          </p:cTn>
                        </p:par>
                        <p:par>
                          <p:cTn id="11" fill="hold" nodeType="afterGroup">
                            <p:stCondLst>
                              <p:cond delay="1500"/>
                            </p:stCondLst>
                            <p:childTnLst>
                              <p:par>
                                <p:cTn id="12" presetID="55" presetClass="entr" presetSubtype="0" fill="hold" nodeType="afterEffect">
                                  <p:stCondLst>
                                    <p:cond delay="0"/>
                                  </p:stCondLst>
                                  <p:childTnLst>
                                    <p:set>
                                      <p:cBhvr>
                                        <p:cTn id="13" dur="1" fill="hold">
                                          <p:stCondLst>
                                            <p:cond delay="0"/>
                                          </p:stCondLst>
                                        </p:cTn>
                                        <p:tgtEl>
                                          <p:spTgt spid="261254"/>
                                        </p:tgtEl>
                                        <p:attrNameLst>
                                          <p:attrName>style.visibility</p:attrName>
                                        </p:attrNameLst>
                                      </p:cBhvr>
                                      <p:to>
                                        <p:strVal val="visible"/>
                                      </p:to>
                                    </p:set>
                                    <p:anim calcmode="lin" valueType="num">
                                      <p:cBhvr>
                                        <p:cTn id="14" dur="1000" fill="hold"/>
                                        <p:tgtEl>
                                          <p:spTgt spid="261254"/>
                                        </p:tgtEl>
                                        <p:attrNameLst>
                                          <p:attrName>ppt_w</p:attrName>
                                        </p:attrNameLst>
                                      </p:cBhvr>
                                      <p:tavLst>
                                        <p:tav tm="0">
                                          <p:val>
                                            <p:strVal val="#ppt_w*0.70"/>
                                          </p:val>
                                        </p:tav>
                                        <p:tav tm="100000">
                                          <p:val>
                                            <p:strVal val="#ppt_w"/>
                                          </p:val>
                                        </p:tav>
                                      </p:tavLst>
                                    </p:anim>
                                    <p:anim calcmode="lin" valueType="num">
                                      <p:cBhvr>
                                        <p:cTn id="15" dur="1000" fill="hold"/>
                                        <p:tgtEl>
                                          <p:spTgt spid="261254"/>
                                        </p:tgtEl>
                                        <p:attrNameLst>
                                          <p:attrName>ppt_h</p:attrName>
                                        </p:attrNameLst>
                                      </p:cBhvr>
                                      <p:tavLst>
                                        <p:tav tm="0">
                                          <p:val>
                                            <p:strVal val="#ppt_h"/>
                                          </p:val>
                                        </p:tav>
                                        <p:tav tm="100000">
                                          <p:val>
                                            <p:strVal val="#ppt_h"/>
                                          </p:val>
                                        </p:tav>
                                      </p:tavLst>
                                    </p:anim>
                                    <p:animEffect transition="in" filter="fade">
                                      <p:cBhvr>
                                        <p:cTn id="16" dur="1000"/>
                                        <p:tgtEl>
                                          <p:spTgt spid="261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3" name="Rectangle 3"/>
          <p:cNvSpPr>
            <a:spLocks noChangeArrowheads="1"/>
          </p:cNvSpPr>
          <p:nvPr/>
        </p:nvSpPr>
        <p:spPr bwMode="auto">
          <a:xfrm>
            <a:off x="4343401" y="228600"/>
            <a:ext cx="6316663" cy="662940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194729" name="Group 169"/>
          <p:cNvGrpSpPr>
            <a:grpSpLocks/>
          </p:cNvGrpSpPr>
          <p:nvPr/>
        </p:nvGrpSpPr>
        <p:grpSpPr bwMode="auto">
          <a:xfrm>
            <a:off x="2032000" y="2763838"/>
            <a:ext cx="2387600" cy="1968500"/>
            <a:chOff x="320" y="1741"/>
            <a:chExt cx="1504" cy="1240"/>
          </a:xfrm>
        </p:grpSpPr>
        <p:sp>
          <p:nvSpPr>
            <p:cNvPr id="194676" name="Rectangle 116"/>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194702" name="Rectangle 142"/>
            <p:cNvSpPr>
              <a:spLocks noChangeArrowheads="1"/>
            </p:cNvSpPr>
            <p:nvPr/>
          </p:nvSpPr>
          <p:spPr bwMode="auto">
            <a:xfrm>
              <a:off x="708" y="2002"/>
              <a:ext cx="1116" cy="196"/>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grpSp>
      <p:sp>
        <p:nvSpPr>
          <p:cNvPr id="194564" name="Rectangle 4"/>
          <p:cNvSpPr>
            <a:spLocks noGrp="1" noChangeArrowheads="1"/>
          </p:cNvSpPr>
          <p:nvPr>
            <p:ph type="body" idx="1"/>
          </p:nvPr>
        </p:nvSpPr>
        <p:spPr>
          <a:xfrm>
            <a:off x="4021139" y="214312"/>
            <a:ext cx="6875461" cy="1317625"/>
          </a:xfrm>
          <a:noFill/>
          <a:ln/>
          <a:extLst>
            <a:ext uri="{909E8E84-426E-40DD-AFC4-6F175D3DCCD1}">
              <a14:hiddenFill xmlns:a14="http://schemas.microsoft.com/office/drawing/2010/main">
                <a:solidFill>
                  <a:srgbClr val="003399">
                    <a:alpha val="71001"/>
                  </a:srgbClr>
                </a:solidFill>
              </a14:hiddenFill>
            </a:ext>
          </a:extLst>
        </p:spPr>
        <p:txBody>
          <a:bodyPr/>
          <a:lstStyle/>
          <a:p>
            <a:pPr>
              <a:lnSpc>
                <a:spcPct val="90000"/>
              </a:lnSpc>
              <a:buFontTx/>
              <a:buNone/>
            </a:pPr>
            <a:r>
              <a:rPr lang="sr-Latn-CS" sz="1400" dirty="0">
                <a:solidFill>
                  <a:schemeClr val="bg2"/>
                </a:solidFill>
              </a:rPr>
              <a:t>	</a:t>
            </a:r>
            <a:r>
              <a:rPr lang="sr-Latn-CS" sz="2000" dirty="0">
                <a:solidFill>
                  <a:schemeClr val="bg2"/>
                </a:solidFill>
              </a:rPr>
              <a:t>Struktura svih emisija od ponedeljka do četvrka je ista i čine je foršpan epizode, igrani prilog sa novim saznanjima u istrazi, ankete gledalaca i snimci telefonskih saslušanja. Emisije se razlikuju po vrsti gostiju u studiju.</a:t>
            </a:r>
            <a:endParaRPr lang="en-US" sz="1400" dirty="0">
              <a:solidFill>
                <a:schemeClr val="bg2"/>
              </a:solidFill>
            </a:endParaRPr>
          </a:p>
        </p:txBody>
      </p:sp>
      <p:sp>
        <p:nvSpPr>
          <p:cNvPr id="194582" name="AutoShape 22"/>
          <p:cNvSpPr>
            <a:spLocks noChangeArrowheads="1"/>
          </p:cNvSpPr>
          <p:nvPr/>
        </p:nvSpPr>
        <p:spPr bwMode="auto">
          <a:xfrm>
            <a:off x="4800600" y="1647825"/>
            <a:ext cx="5715000" cy="4981575"/>
          </a:xfrm>
          <a:prstGeom prst="roundRect">
            <a:avLst>
              <a:gd name="adj" fmla="val 0"/>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94574" name="Text Box 14"/>
          <p:cNvSpPr txBox="1">
            <a:spLocks noChangeArrowheads="1"/>
          </p:cNvSpPr>
          <p:nvPr/>
        </p:nvSpPr>
        <p:spPr bwMode="auto">
          <a:xfrm>
            <a:off x="5029200" y="3106738"/>
            <a:ext cx="3138488" cy="1477328"/>
          </a:xfrm>
          <a:prstGeom prst="rect">
            <a:avLst/>
          </a:prstGeom>
          <a:solidFill>
            <a:srgbClr val="FFFFFF">
              <a:alpha val="2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200" b="1" u="sng">
                <a:solidFill>
                  <a:srgbClr val="000000"/>
                </a:solidFill>
              </a:rPr>
              <a:t>Gosti u sudiju</a:t>
            </a:r>
            <a:r>
              <a:rPr lang="en-US" sz="1200">
                <a:solidFill>
                  <a:srgbClr val="000000"/>
                </a:solidFill>
              </a:rPr>
              <a:t> su </a:t>
            </a:r>
            <a:r>
              <a:rPr lang="sr-Latn-CS" sz="1200">
                <a:solidFill>
                  <a:srgbClr val="000000"/>
                </a:solidFill>
              </a:rPr>
              <a:t>najveće regionalne zvezde-sportisti, estradne ličnosti, umetnici koji nakon što suprotstave svoja mišljenja biti u prilici i da ispitaju osumnjičene.</a:t>
            </a:r>
          </a:p>
          <a:p>
            <a:pPr fontAlgn="base">
              <a:spcBef>
                <a:spcPct val="50000"/>
              </a:spcBef>
              <a:spcAft>
                <a:spcPct val="0"/>
              </a:spcAft>
            </a:pPr>
            <a:r>
              <a:rPr lang="sr-Latn-CS" sz="1200">
                <a:solidFill>
                  <a:srgbClr val="000000"/>
                </a:solidFill>
              </a:rPr>
              <a:t>Emisija se završava oslobadjanjem jednog osumnjičenog na osnovu operativnih saznanja do kojih smo došli.</a:t>
            </a:r>
          </a:p>
        </p:txBody>
      </p:sp>
      <p:grpSp>
        <p:nvGrpSpPr>
          <p:cNvPr id="194727" name="Group 167"/>
          <p:cNvGrpSpPr>
            <a:grpSpLocks/>
          </p:cNvGrpSpPr>
          <p:nvPr/>
        </p:nvGrpSpPr>
        <p:grpSpPr bwMode="auto">
          <a:xfrm>
            <a:off x="8555039" y="3182938"/>
            <a:ext cx="1984375" cy="3294062"/>
            <a:chOff x="4429" y="1861"/>
            <a:chExt cx="1250" cy="2075"/>
          </a:xfrm>
        </p:grpSpPr>
        <p:pic>
          <p:nvPicPr>
            <p:cNvPr id="194586" name="Picture 26" descr="Overlay#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69" y="3019"/>
              <a:ext cx="1164" cy="917"/>
            </a:xfrm>
            <a:prstGeom prst="rect">
              <a:avLst/>
            </a:prstGeom>
            <a:noFill/>
            <a:extLst>
              <a:ext uri="{909E8E84-426E-40DD-AFC4-6F175D3DCCD1}">
                <a14:hiddenFill xmlns:a14="http://schemas.microsoft.com/office/drawing/2010/main">
                  <a:solidFill>
                    <a:srgbClr val="FFFFFF"/>
                  </a:solidFill>
                </a14:hiddenFill>
              </a:ext>
            </a:extLst>
          </p:spPr>
        </p:pic>
        <p:pic>
          <p:nvPicPr>
            <p:cNvPr id="194587" name="Picture 27" descr="jbhg;oihj;"/>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11" y="3139"/>
              <a:ext cx="1080" cy="640"/>
            </a:xfrm>
            <a:prstGeom prst="rect">
              <a:avLst/>
            </a:prstGeom>
            <a:noFill/>
            <a:extLst>
              <a:ext uri="{909E8E84-426E-40DD-AFC4-6F175D3DCCD1}">
                <a14:hiddenFill xmlns:a14="http://schemas.microsoft.com/office/drawing/2010/main">
                  <a:solidFill>
                    <a:srgbClr val="FFFFFF"/>
                  </a:solidFill>
                </a14:hiddenFill>
              </a:ext>
            </a:extLst>
          </p:spPr>
        </p:pic>
        <p:sp>
          <p:nvSpPr>
            <p:cNvPr id="194589" name="Text Box 29"/>
            <p:cNvSpPr txBox="1">
              <a:spLocks noChangeArrowheads="1"/>
            </p:cNvSpPr>
            <p:nvPr/>
          </p:nvSpPr>
          <p:spPr bwMode="auto">
            <a:xfrm>
              <a:off x="4429" y="1861"/>
              <a:ext cx="1250" cy="989"/>
            </a:xfrm>
            <a:prstGeom prst="rect">
              <a:avLst/>
            </a:prstGeom>
            <a:solidFill>
              <a:srgbClr val="FFFFFF">
                <a:alpha val="2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200" b="1" u="sng">
                  <a:solidFill>
                    <a:srgbClr val="000000"/>
                  </a:solidFill>
                </a:rPr>
                <a:t>Igrani prilog:</a:t>
              </a:r>
              <a:r>
                <a:rPr lang="en-US" sz="1200">
                  <a:solidFill>
                    <a:srgbClr val="000000"/>
                  </a:solidFill>
                </a:rPr>
                <a:t> </a:t>
              </a:r>
            </a:p>
            <a:p>
              <a:pPr fontAlgn="base">
                <a:spcBef>
                  <a:spcPct val="50000"/>
                </a:spcBef>
                <a:spcAft>
                  <a:spcPct val="0"/>
                </a:spcAft>
              </a:pPr>
              <a:r>
                <a:rPr lang="sr-Latn-CS" sz="1200">
                  <a:solidFill>
                    <a:srgbClr val="000000"/>
                  </a:solidFill>
                </a:rPr>
                <a:t>Emisija se završava oslobadjanjem jednog osumnjičenog na osnovu operativnih saznanja do kojih smo došli.</a:t>
              </a:r>
            </a:p>
            <a:p>
              <a:pPr fontAlgn="base">
                <a:spcBef>
                  <a:spcPct val="50000"/>
                </a:spcBef>
                <a:spcAft>
                  <a:spcPct val="0"/>
                </a:spcAft>
              </a:pPr>
              <a:endParaRPr lang="sr-Latn-CS" sz="1200">
                <a:solidFill>
                  <a:srgbClr val="000000"/>
                </a:solidFill>
              </a:endParaRPr>
            </a:p>
          </p:txBody>
        </p:sp>
      </p:grpSp>
      <p:sp>
        <p:nvSpPr>
          <p:cNvPr id="194591" name="Text Box 31"/>
          <p:cNvSpPr txBox="1">
            <a:spLocks noChangeArrowheads="1"/>
          </p:cNvSpPr>
          <p:nvPr/>
        </p:nvSpPr>
        <p:spPr bwMode="auto">
          <a:xfrm>
            <a:off x="4953000" y="1905001"/>
            <a:ext cx="54864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sr-Latn-CS" sz="2400" b="1" u="sng" dirty="0">
                <a:solidFill>
                  <a:srgbClr val="104876"/>
                </a:solidFill>
              </a:rPr>
              <a:t>UTORAK – VEČE POZNATIH I PRVO OSLOBAĐANJE</a:t>
            </a:r>
            <a:r>
              <a:rPr lang="sr-Latn-CS" b="1" dirty="0">
                <a:solidFill>
                  <a:srgbClr val="000000"/>
                </a:solidFill>
              </a:rPr>
              <a:t>– 23 00h (30 min.)</a:t>
            </a:r>
            <a:endParaRPr lang="en-US" b="1" dirty="0">
              <a:solidFill>
                <a:srgbClr val="000000"/>
              </a:solidFill>
            </a:endParaRPr>
          </a:p>
          <a:p>
            <a:pPr fontAlgn="base">
              <a:spcBef>
                <a:spcPct val="0"/>
              </a:spcBef>
              <a:spcAft>
                <a:spcPct val="0"/>
              </a:spcAft>
            </a:pPr>
            <a:endParaRPr lang="en-US" sz="2400" b="1" dirty="0">
              <a:solidFill>
                <a:srgbClr val="104876"/>
              </a:solidFill>
            </a:endParaRPr>
          </a:p>
        </p:txBody>
      </p:sp>
      <p:pic>
        <p:nvPicPr>
          <p:cNvPr id="194578" name="Picture 18" descr="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32513" y="5033964"/>
            <a:ext cx="990600" cy="1247775"/>
          </a:xfrm>
          <a:prstGeom prst="rect">
            <a:avLst/>
          </a:prstGeom>
          <a:noFill/>
          <a:extLst>
            <a:ext uri="{909E8E84-426E-40DD-AFC4-6F175D3DCCD1}">
              <a14:hiddenFill xmlns:a14="http://schemas.microsoft.com/office/drawing/2010/main">
                <a:solidFill>
                  <a:srgbClr val="FFFFFF"/>
                </a:solidFill>
              </a14:hiddenFill>
            </a:ext>
          </a:extLst>
        </p:spPr>
      </p:pic>
      <p:pic>
        <p:nvPicPr>
          <p:cNvPr id="194599" name="Picture 3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029201" y="5033963"/>
            <a:ext cx="1082675"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4600" name="Picture 40"/>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145338" y="5033964"/>
            <a:ext cx="1047750" cy="1233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4653" name="Rectangle 93"/>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194654" name="Rectangle 94"/>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194655" name="Rectangle 95"/>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194656" name="Rectangle 96"/>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194657" name="Rectangle 97"/>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194658" name="Rectangle 98"/>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194659" name="Rectangle 99"/>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194660" name="Line 100"/>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1" name="Line 101"/>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2" name="Line 102"/>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3" name="Line 103"/>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4" name="Line 104"/>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5" name="Line 105"/>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6" name="Line 106"/>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7" name="Line 107"/>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8" name="Line 108"/>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69" name="Line 109"/>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0" name="Line 110"/>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1" name="Line 111"/>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2" name="Line 112"/>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3" name="Line 113"/>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4" name="Line 114"/>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5" name="Line 115"/>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7" name="Text Box 117"/>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194678" name="Line 118"/>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79" name="Line 119"/>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80" name="Rectangle 120"/>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194681" name="Rectangle 121"/>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194682" name="Rectangle 122"/>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4683" name="Line 123"/>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84" name="Line 124"/>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85" name="Line 125"/>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86" name="Line 126"/>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87" name="Line 127"/>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94688" name="Line 128"/>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89" name="Line 129"/>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90" name="Line 130"/>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91" name="Rectangle 131"/>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194692" name="Rectangle 132"/>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4693" name="Rectangle 133"/>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4694" name="Line 134"/>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95" name="Rectangle 135"/>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194696" name="Rectangle 136"/>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4697" name="Rectangle 137"/>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4698" name="Line 138"/>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699" name="Line 139"/>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01" name="Line 141"/>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03" name="Rectangle 143"/>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4704" name="Rectangle 144"/>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4705" name="Line 145"/>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94706" name="Line 146"/>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07" name="Line 147"/>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08" name="Rectangle 148"/>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194709" name="Rectangle 149"/>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4710" name="Rectangle 150"/>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4711" name="Line 151"/>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12" name="Line 152"/>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194713" name="Group 153"/>
          <p:cNvGrpSpPr>
            <a:grpSpLocks/>
          </p:cNvGrpSpPr>
          <p:nvPr/>
        </p:nvGrpSpPr>
        <p:grpSpPr bwMode="auto">
          <a:xfrm>
            <a:off x="2032000" y="4797426"/>
            <a:ext cx="274638" cy="307975"/>
            <a:chOff x="816" y="3642"/>
            <a:chExt cx="1118" cy="428"/>
          </a:xfrm>
        </p:grpSpPr>
        <p:sp>
          <p:nvSpPr>
            <p:cNvPr id="194714" name="Rectangle 154"/>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194715" name="Rectangle 155"/>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194716" name="Rectangle 156"/>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194717" name="Rectangle 157"/>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4718" name="Rectangle 158"/>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194719" name="Line 159"/>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20" name="Line 160"/>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21" name="Line 161"/>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22" name="Line 162"/>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23" name="Line 163"/>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24" name="Line 164"/>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4725" name="Rectangle 165"/>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Tree>
    <p:extLst>
      <p:ext uri="{BB962C8B-B14F-4D97-AF65-F5344CB8AC3E}">
        <p14:creationId xmlns:p14="http://schemas.microsoft.com/office/powerpoint/2010/main" val="3791690066"/>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194564">
                                            <p:txEl>
                                              <p:pRg st="0" end="0"/>
                                            </p:txEl>
                                          </p:spTgt>
                                        </p:tgtEl>
                                        <p:attrNameLst>
                                          <p:attrName>style.visibility</p:attrName>
                                        </p:attrNameLst>
                                      </p:cBhvr>
                                      <p:to>
                                        <p:strVal val="visible"/>
                                      </p:to>
                                    </p:set>
                                    <p:animEffect transition="in" filter="box(out)">
                                      <p:cBhvr>
                                        <p:cTn id="7" dur="500"/>
                                        <p:tgtEl>
                                          <p:spTgt spid="194564">
                                            <p:txEl>
                                              <p:pRg st="0" end="0"/>
                                            </p:txEl>
                                          </p:spTgt>
                                        </p:tgtEl>
                                      </p:cBhvr>
                                    </p:animEffect>
                                  </p:childTnLst>
                                </p:cTn>
                              </p:par>
                            </p:childTnLst>
                          </p:cTn>
                        </p:par>
                        <p:par>
                          <p:cTn id="8" fill="hold" nodeType="afterGroup">
                            <p:stCondLst>
                              <p:cond delay="500"/>
                            </p:stCondLst>
                            <p:childTnLst>
                              <p:par>
                                <p:cTn id="9" presetID="35" presetClass="emph" presetSubtype="0" repeatCount="indefinite" fill="hold" nodeType="afterEffect">
                                  <p:stCondLst>
                                    <p:cond delay="0"/>
                                  </p:stCondLst>
                                  <p:childTnLst>
                                    <p:anim calcmode="discrete" valueType="str">
                                      <p:cBhvr>
                                        <p:cTn id="10" dur="1000" fill="hold"/>
                                        <p:tgtEl>
                                          <p:spTgt spid="194729"/>
                                        </p:tgtEl>
                                        <p:attrNameLst>
                                          <p:attrName>style.visibility</p:attrName>
                                        </p:attrNameLst>
                                      </p:cBhvr>
                                      <p:tavLst>
                                        <p:tav tm="0">
                                          <p:val>
                                            <p:strVal val="hidden"/>
                                          </p:val>
                                        </p:tav>
                                        <p:tav tm="50000">
                                          <p:val>
                                            <p:strVal val="visible"/>
                                          </p:val>
                                        </p:tav>
                                      </p:tavLst>
                                    </p:anim>
                                  </p:childTnLst>
                                </p:cTn>
                              </p:par>
                              <p:par>
                                <p:cTn id="11" presetID="4" presetClass="entr" presetSubtype="32" fill="hold" grpId="0" nodeType="withEffect">
                                  <p:stCondLst>
                                    <p:cond delay="0"/>
                                  </p:stCondLst>
                                  <p:childTnLst>
                                    <p:set>
                                      <p:cBhvr>
                                        <p:cTn id="12" dur="1" fill="hold">
                                          <p:stCondLst>
                                            <p:cond delay="0"/>
                                          </p:stCondLst>
                                        </p:cTn>
                                        <p:tgtEl>
                                          <p:spTgt spid="194574"/>
                                        </p:tgtEl>
                                        <p:attrNameLst>
                                          <p:attrName>style.visibility</p:attrName>
                                        </p:attrNameLst>
                                      </p:cBhvr>
                                      <p:to>
                                        <p:strVal val="visible"/>
                                      </p:to>
                                    </p:set>
                                    <p:animEffect transition="in" filter="box(out)">
                                      <p:cBhvr>
                                        <p:cTn id="13" dur="500"/>
                                        <p:tgtEl>
                                          <p:spTgt spid="194574"/>
                                        </p:tgtEl>
                                      </p:cBhvr>
                                    </p:animEffect>
                                  </p:childTnLst>
                                </p:cTn>
                              </p:par>
                              <p:par>
                                <p:cTn id="14" presetID="4" presetClass="entr" presetSubtype="32" fill="hold" grpId="0" nodeType="withEffect">
                                  <p:stCondLst>
                                    <p:cond delay="0"/>
                                  </p:stCondLst>
                                  <p:childTnLst>
                                    <p:set>
                                      <p:cBhvr>
                                        <p:cTn id="15" dur="1" fill="hold">
                                          <p:stCondLst>
                                            <p:cond delay="0"/>
                                          </p:stCondLst>
                                        </p:cTn>
                                        <p:tgtEl>
                                          <p:spTgt spid="194591"/>
                                        </p:tgtEl>
                                        <p:attrNameLst>
                                          <p:attrName>style.visibility</p:attrName>
                                        </p:attrNameLst>
                                      </p:cBhvr>
                                      <p:to>
                                        <p:strVal val="visible"/>
                                      </p:to>
                                    </p:set>
                                    <p:animEffect transition="in" filter="box(out)">
                                      <p:cBhvr>
                                        <p:cTn id="16" dur="500"/>
                                        <p:tgtEl>
                                          <p:spTgt spid="194591"/>
                                        </p:tgtEl>
                                      </p:cBhvr>
                                    </p:animEffect>
                                  </p:childTnLst>
                                </p:cTn>
                              </p:par>
                            </p:childTnLst>
                          </p:cTn>
                        </p:par>
                        <p:par>
                          <p:cTn id="17" fill="hold" nodeType="afterGroup">
                            <p:stCondLst>
                              <p:cond delay="1500"/>
                            </p:stCondLst>
                            <p:childTnLst>
                              <p:par>
                                <p:cTn id="18" presetID="8" presetClass="entr" presetSubtype="32" fill="hold" nodeType="afterEffect">
                                  <p:stCondLst>
                                    <p:cond delay="0"/>
                                  </p:stCondLst>
                                  <p:childTnLst>
                                    <p:set>
                                      <p:cBhvr>
                                        <p:cTn id="19" dur="1" fill="hold">
                                          <p:stCondLst>
                                            <p:cond delay="0"/>
                                          </p:stCondLst>
                                        </p:cTn>
                                        <p:tgtEl>
                                          <p:spTgt spid="194599"/>
                                        </p:tgtEl>
                                        <p:attrNameLst>
                                          <p:attrName>style.visibility</p:attrName>
                                        </p:attrNameLst>
                                      </p:cBhvr>
                                      <p:to>
                                        <p:strVal val="visible"/>
                                      </p:to>
                                    </p:set>
                                    <p:animEffect transition="in" filter="diamond(out)">
                                      <p:cBhvr>
                                        <p:cTn id="20" dur="500"/>
                                        <p:tgtEl>
                                          <p:spTgt spid="194599"/>
                                        </p:tgtEl>
                                      </p:cBhvr>
                                    </p:animEffect>
                                  </p:childTnLst>
                                </p:cTn>
                              </p:par>
                            </p:childTnLst>
                          </p:cTn>
                        </p:par>
                        <p:par>
                          <p:cTn id="21" fill="hold" nodeType="afterGroup">
                            <p:stCondLst>
                              <p:cond delay="2000"/>
                            </p:stCondLst>
                            <p:childTnLst>
                              <p:par>
                                <p:cTn id="22" presetID="8" presetClass="entr" presetSubtype="32" fill="hold" nodeType="afterEffect">
                                  <p:stCondLst>
                                    <p:cond delay="0"/>
                                  </p:stCondLst>
                                  <p:childTnLst>
                                    <p:set>
                                      <p:cBhvr>
                                        <p:cTn id="23" dur="1" fill="hold">
                                          <p:stCondLst>
                                            <p:cond delay="0"/>
                                          </p:stCondLst>
                                        </p:cTn>
                                        <p:tgtEl>
                                          <p:spTgt spid="194578"/>
                                        </p:tgtEl>
                                        <p:attrNameLst>
                                          <p:attrName>style.visibility</p:attrName>
                                        </p:attrNameLst>
                                      </p:cBhvr>
                                      <p:to>
                                        <p:strVal val="visible"/>
                                      </p:to>
                                    </p:set>
                                    <p:animEffect transition="in" filter="diamond(out)">
                                      <p:cBhvr>
                                        <p:cTn id="24" dur="500"/>
                                        <p:tgtEl>
                                          <p:spTgt spid="194578"/>
                                        </p:tgtEl>
                                      </p:cBhvr>
                                    </p:animEffect>
                                  </p:childTnLst>
                                </p:cTn>
                              </p:par>
                            </p:childTnLst>
                          </p:cTn>
                        </p:par>
                        <p:par>
                          <p:cTn id="25" fill="hold" nodeType="afterGroup">
                            <p:stCondLst>
                              <p:cond delay="2500"/>
                            </p:stCondLst>
                            <p:childTnLst>
                              <p:par>
                                <p:cTn id="26" presetID="8" presetClass="entr" presetSubtype="32" fill="hold" nodeType="afterEffect">
                                  <p:stCondLst>
                                    <p:cond delay="0"/>
                                  </p:stCondLst>
                                  <p:childTnLst>
                                    <p:set>
                                      <p:cBhvr>
                                        <p:cTn id="27" dur="1" fill="hold">
                                          <p:stCondLst>
                                            <p:cond delay="0"/>
                                          </p:stCondLst>
                                        </p:cTn>
                                        <p:tgtEl>
                                          <p:spTgt spid="194600"/>
                                        </p:tgtEl>
                                        <p:attrNameLst>
                                          <p:attrName>style.visibility</p:attrName>
                                        </p:attrNameLst>
                                      </p:cBhvr>
                                      <p:to>
                                        <p:strVal val="visible"/>
                                      </p:to>
                                    </p:set>
                                    <p:animEffect transition="in" filter="diamond(out)">
                                      <p:cBhvr>
                                        <p:cTn id="28" dur="500"/>
                                        <p:tgtEl>
                                          <p:spTgt spid="194600"/>
                                        </p:tgtEl>
                                      </p:cBhvr>
                                    </p:animEffect>
                                  </p:childTnLst>
                                </p:cTn>
                              </p:par>
                            </p:childTnLst>
                          </p:cTn>
                        </p:par>
                        <p:par>
                          <p:cTn id="29" fill="hold" nodeType="afterGroup">
                            <p:stCondLst>
                              <p:cond delay="3000"/>
                            </p:stCondLst>
                            <p:childTnLst>
                              <p:par>
                                <p:cTn id="30" presetID="55" presetClass="entr" presetSubtype="0" fill="hold" nodeType="afterEffect">
                                  <p:stCondLst>
                                    <p:cond delay="0"/>
                                  </p:stCondLst>
                                  <p:childTnLst>
                                    <p:set>
                                      <p:cBhvr>
                                        <p:cTn id="31" dur="1" fill="hold">
                                          <p:stCondLst>
                                            <p:cond delay="0"/>
                                          </p:stCondLst>
                                        </p:cTn>
                                        <p:tgtEl>
                                          <p:spTgt spid="194727"/>
                                        </p:tgtEl>
                                        <p:attrNameLst>
                                          <p:attrName>style.visibility</p:attrName>
                                        </p:attrNameLst>
                                      </p:cBhvr>
                                      <p:to>
                                        <p:strVal val="visible"/>
                                      </p:to>
                                    </p:set>
                                    <p:anim calcmode="lin" valueType="num">
                                      <p:cBhvr>
                                        <p:cTn id="32" dur="1000" fill="hold"/>
                                        <p:tgtEl>
                                          <p:spTgt spid="194727"/>
                                        </p:tgtEl>
                                        <p:attrNameLst>
                                          <p:attrName>ppt_w</p:attrName>
                                        </p:attrNameLst>
                                      </p:cBhvr>
                                      <p:tavLst>
                                        <p:tav tm="0">
                                          <p:val>
                                            <p:strVal val="#ppt_w*0.70"/>
                                          </p:val>
                                        </p:tav>
                                        <p:tav tm="100000">
                                          <p:val>
                                            <p:strVal val="#ppt_w"/>
                                          </p:val>
                                        </p:tav>
                                      </p:tavLst>
                                    </p:anim>
                                    <p:anim calcmode="lin" valueType="num">
                                      <p:cBhvr>
                                        <p:cTn id="33" dur="1000" fill="hold"/>
                                        <p:tgtEl>
                                          <p:spTgt spid="194727"/>
                                        </p:tgtEl>
                                        <p:attrNameLst>
                                          <p:attrName>ppt_h</p:attrName>
                                        </p:attrNameLst>
                                      </p:cBhvr>
                                      <p:tavLst>
                                        <p:tav tm="0">
                                          <p:val>
                                            <p:strVal val="#ppt_h"/>
                                          </p:val>
                                        </p:tav>
                                        <p:tav tm="100000">
                                          <p:val>
                                            <p:strVal val="#ppt_h"/>
                                          </p:val>
                                        </p:tav>
                                      </p:tavLst>
                                    </p:anim>
                                    <p:animEffect transition="in" filter="fade">
                                      <p:cBhvr>
                                        <p:cTn id="34" dur="1000"/>
                                        <p:tgtEl>
                                          <p:spTgt spid="1947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4" grpId="0" build="p"/>
      <p:bldP spid="194574" grpId="0" animBg="1"/>
      <p:bldP spid="19459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255" name="Rectangle 111"/>
          <p:cNvSpPr>
            <a:spLocks noChangeArrowheads="1"/>
          </p:cNvSpPr>
          <p:nvPr/>
        </p:nvSpPr>
        <p:spPr bwMode="auto">
          <a:xfrm>
            <a:off x="4335464" y="0"/>
            <a:ext cx="6332537" cy="685800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62414" name="Group 270"/>
          <p:cNvGrpSpPr>
            <a:grpSpLocks/>
          </p:cNvGrpSpPr>
          <p:nvPr/>
        </p:nvGrpSpPr>
        <p:grpSpPr bwMode="auto">
          <a:xfrm>
            <a:off x="2032000" y="2763838"/>
            <a:ext cx="2311400" cy="1968500"/>
            <a:chOff x="320" y="1741"/>
            <a:chExt cx="1456" cy="1240"/>
          </a:xfrm>
        </p:grpSpPr>
        <p:sp>
          <p:nvSpPr>
            <p:cNvPr id="262363" name="Rectangle 219"/>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62389" name="Rectangle 245"/>
            <p:cNvSpPr>
              <a:spLocks noChangeArrowheads="1"/>
            </p:cNvSpPr>
            <p:nvPr/>
          </p:nvSpPr>
          <p:spPr bwMode="auto">
            <a:xfrm>
              <a:off x="708" y="2002"/>
              <a:ext cx="1068" cy="196"/>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grpSp>
      <p:sp>
        <p:nvSpPr>
          <p:cNvPr id="262209" name="Rectangle 65"/>
          <p:cNvSpPr>
            <a:spLocks noGrp="1" noChangeArrowheads="1"/>
          </p:cNvSpPr>
          <p:nvPr>
            <p:ph type="body" idx="1"/>
          </p:nvPr>
        </p:nvSpPr>
        <p:spPr>
          <a:xfrm>
            <a:off x="6192838" y="5410200"/>
            <a:ext cx="4246562" cy="1295400"/>
          </a:xfrm>
          <a:noFill/>
          <a:ln/>
          <a:extLst>
            <a:ext uri="{909E8E84-426E-40DD-AFC4-6F175D3DCCD1}">
              <a14:hiddenFill xmlns:a14="http://schemas.microsoft.com/office/drawing/2010/main">
                <a:solidFill>
                  <a:srgbClr val="FFFFFF"/>
                </a:solidFill>
              </a14:hiddenFill>
            </a:ext>
          </a:extLst>
        </p:spPr>
        <p:txBody>
          <a:bodyPr/>
          <a:lstStyle/>
          <a:p>
            <a:pPr>
              <a:buFontTx/>
              <a:buNone/>
            </a:pPr>
            <a:endParaRPr lang="en-US" sz="2000" dirty="0">
              <a:solidFill>
                <a:schemeClr val="bg2"/>
              </a:solidFill>
            </a:endParaRPr>
          </a:p>
          <a:p>
            <a:pPr>
              <a:buFontTx/>
              <a:buNone/>
            </a:pPr>
            <a:r>
              <a:rPr lang="sr-Latn-CS" sz="2000" dirty="0">
                <a:solidFill>
                  <a:schemeClr val="bg2"/>
                </a:solidFill>
              </a:rPr>
              <a:t>Inspektori BALKANPOLA saznaju podatak koji</a:t>
            </a:r>
            <a:r>
              <a:rPr lang="en-US" sz="2000" dirty="0">
                <a:solidFill>
                  <a:schemeClr val="bg2"/>
                </a:solidFill>
              </a:rPr>
              <a:t> </a:t>
            </a:r>
            <a:r>
              <a:rPr lang="sr-Latn-CS" sz="2000" dirty="0">
                <a:solidFill>
                  <a:schemeClr val="bg2"/>
                </a:solidFill>
              </a:rPr>
              <a:t>definitivno skida sumnju sa Mimine</a:t>
            </a:r>
            <a:r>
              <a:rPr lang="en-US" sz="2000" dirty="0">
                <a:solidFill>
                  <a:schemeClr val="bg2"/>
                </a:solidFill>
              </a:rPr>
              <a:t> </a:t>
            </a:r>
            <a:r>
              <a:rPr lang="sr-Latn-CS" sz="2000" dirty="0">
                <a:solidFill>
                  <a:schemeClr val="bg2"/>
                </a:solidFill>
              </a:rPr>
              <a:t>asistenkinje. </a:t>
            </a:r>
            <a:endParaRPr lang="en-US" sz="2000" dirty="0">
              <a:solidFill>
                <a:schemeClr val="bg2"/>
              </a:solidFill>
            </a:endParaRPr>
          </a:p>
        </p:txBody>
      </p:sp>
      <p:sp>
        <p:nvSpPr>
          <p:cNvPr id="262259" name="Rectangle 115"/>
          <p:cNvSpPr>
            <a:spLocks noChangeArrowheads="1"/>
          </p:cNvSpPr>
          <p:nvPr/>
        </p:nvSpPr>
        <p:spPr bwMode="auto">
          <a:xfrm>
            <a:off x="4419600" y="152400"/>
            <a:ext cx="6096000" cy="54864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62260" name="Picture 116"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03738" y="431800"/>
            <a:ext cx="1439862" cy="2159000"/>
          </a:xfrm>
          <a:prstGeom prst="rect">
            <a:avLst/>
          </a:prstGeom>
          <a:noFill/>
          <a:extLst>
            <a:ext uri="{909E8E84-426E-40DD-AFC4-6F175D3DCCD1}">
              <a14:hiddenFill xmlns:a14="http://schemas.microsoft.com/office/drawing/2010/main">
                <a:solidFill>
                  <a:srgbClr val="FFFFFF"/>
                </a:solidFill>
              </a14:hiddenFill>
            </a:ext>
          </a:extLst>
        </p:spPr>
      </p:pic>
      <p:pic>
        <p:nvPicPr>
          <p:cNvPr id="262261" name="Picture 117"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97638" y="503238"/>
            <a:ext cx="1655762" cy="2087562"/>
          </a:xfrm>
          <a:prstGeom prst="rect">
            <a:avLst/>
          </a:prstGeom>
          <a:noFill/>
          <a:extLst>
            <a:ext uri="{909E8E84-426E-40DD-AFC4-6F175D3DCCD1}">
              <a14:hiddenFill xmlns:a14="http://schemas.microsoft.com/office/drawing/2010/main">
                <a:solidFill>
                  <a:srgbClr val="FFFFFF"/>
                </a:solidFill>
              </a14:hiddenFill>
            </a:ext>
          </a:extLst>
        </p:spPr>
      </p:pic>
      <p:pic>
        <p:nvPicPr>
          <p:cNvPr id="262262" name="Picture 118"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631238" y="431800"/>
            <a:ext cx="1655762" cy="2159000"/>
          </a:xfrm>
          <a:prstGeom prst="rect">
            <a:avLst/>
          </a:prstGeom>
          <a:noFill/>
          <a:extLst>
            <a:ext uri="{909E8E84-426E-40DD-AFC4-6F175D3DCCD1}">
              <a14:hiddenFill xmlns:a14="http://schemas.microsoft.com/office/drawing/2010/main">
                <a:solidFill>
                  <a:srgbClr val="FFFFFF"/>
                </a:solidFill>
              </a14:hiddenFill>
            </a:ext>
          </a:extLst>
        </p:spPr>
      </p:pic>
      <p:pic>
        <p:nvPicPr>
          <p:cNvPr id="262263" name="Picture 119"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13664" y="3035300"/>
            <a:ext cx="1582737" cy="2374900"/>
          </a:xfrm>
          <a:prstGeom prst="rect">
            <a:avLst/>
          </a:prstGeom>
          <a:noFill/>
          <a:extLst>
            <a:ext uri="{909E8E84-426E-40DD-AFC4-6F175D3DCCD1}">
              <a14:hiddenFill xmlns:a14="http://schemas.microsoft.com/office/drawing/2010/main">
                <a:solidFill>
                  <a:srgbClr val="FFFFFF"/>
                </a:solidFill>
              </a14:hiddenFill>
            </a:ext>
          </a:extLst>
        </p:spPr>
      </p:pic>
      <p:pic>
        <p:nvPicPr>
          <p:cNvPr id="262264" name="Picture 120"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359400" y="3035300"/>
            <a:ext cx="1727200" cy="2374900"/>
          </a:xfrm>
          <a:prstGeom prst="rect">
            <a:avLst/>
          </a:prstGeom>
          <a:noFill/>
          <a:extLst>
            <a:ext uri="{909E8E84-426E-40DD-AFC4-6F175D3DCCD1}">
              <a14:hiddenFill xmlns:a14="http://schemas.microsoft.com/office/drawing/2010/main">
                <a:solidFill>
                  <a:srgbClr val="FFFFFF"/>
                </a:solidFill>
              </a14:hiddenFill>
            </a:ext>
          </a:extLst>
        </p:spPr>
      </p:pic>
      <p:sp>
        <p:nvSpPr>
          <p:cNvPr id="262269" name="AutoShape 125"/>
          <p:cNvSpPr>
            <a:spLocks noChangeArrowheads="1"/>
          </p:cNvSpPr>
          <p:nvPr/>
        </p:nvSpPr>
        <p:spPr bwMode="auto">
          <a:xfrm rot="-2700000">
            <a:off x="5457826" y="3124201"/>
            <a:ext cx="1497013" cy="1497013"/>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62206" name="Group 62"/>
          <p:cNvGrpSpPr>
            <a:grpSpLocks/>
          </p:cNvGrpSpPr>
          <p:nvPr/>
        </p:nvGrpSpPr>
        <p:grpSpPr bwMode="auto">
          <a:xfrm rot="624170">
            <a:off x="4151314" y="5224464"/>
            <a:ext cx="1482725" cy="1450975"/>
            <a:chOff x="3252" y="2041"/>
            <a:chExt cx="2191" cy="1905"/>
          </a:xfrm>
        </p:grpSpPr>
        <p:pic>
          <p:nvPicPr>
            <p:cNvPr id="262207" name="Picture 63" descr="Overlay#1"/>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rot="-949650">
              <a:off x="3252" y="2041"/>
              <a:ext cx="2191" cy="1905"/>
            </a:xfrm>
            <a:prstGeom prst="rect">
              <a:avLst/>
            </a:prstGeom>
            <a:noFill/>
            <a:extLst>
              <a:ext uri="{909E8E84-426E-40DD-AFC4-6F175D3DCCD1}">
                <a14:hiddenFill xmlns:a14="http://schemas.microsoft.com/office/drawing/2010/main">
                  <a:solidFill>
                    <a:srgbClr val="FFFFFF"/>
                  </a:solidFill>
                </a14:hiddenFill>
              </a:ext>
            </a:extLst>
          </p:spPr>
        </p:pic>
        <p:pic>
          <p:nvPicPr>
            <p:cNvPr id="262208" name="Picture 64" descr="06"/>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rot="-948617">
              <a:off x="3360" y="2304"/>
              <a:ext cx="1971" cy="1314"/>
            </a:xfrm>
            <a:prstGeom prst="rect">
              <a:avLst/>
            </a:prstGeom>
            <a:noFill/>
            <a:extLst>
              <a:ext uri="{909E8E84-426E-40DD-AFC4-6F175D3DCCD1}">
                <a14:hiddenFill xmlns:a14="http://schemas.microsoft.com/office/drawing/2010/main">
                  <a:solidFill>
                    <a:srgbClr val="FFFFFF"/>
                  </a:solidFill>
                </a14:hiddenFill>
              </a:ext>
            </a:extLst>
          </p:spPr>
        </p:pic>
      </p:grpSp>
      <p:sp>
        <p:nvSpPr>
          <p:cNvPr id="262340" name="Rectangle 196"/>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62341" name="Rectangle 197"/>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62342" name="Rectangle 198"/>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62343" name="Rectangle 199"/>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62344" name="Rectangle 200"/>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62345" name="Rectangle 201"/>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62346" name="Rectangle 202"/>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62347" name="Line 203"/>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48" name="Line 204"/>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49" name="Line 205"/>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0" name="Line 206"/>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1" name="Line 207"/>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2" name="Line 208"/>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3" name="Line 209"/>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4" name="Line 210"/>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5" name="Line 211"/>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6" name="Line 212"/>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7" name="Line 213"/>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8" name="Line 214"/>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59" name="Line 215"/>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60" name="Line 216"/>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61" name="Line 217"/>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62" name="Line 218"/>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64" name="Text Box 220"/>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62365" name="Line 221"/>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66" name="Line 222"/>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67" name="Rectangle 223"/>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62368" name="Rectangle 224"/>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62369" name="Rectangle 225"/>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2370" name="Line 226"/>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1" name="Line 227"/>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2" name="Line 228"/>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3" name="Line 229"/>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4" name="Line 230"/>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62375" name="Line 231"/>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6" name="Line 232"/>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7" name="Line 233"/>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78" name="Rectangle 234"/>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62379" name="Rectangle 235"/>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2380" name="Rectangle 236"/>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2381" name="Line 237"/>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82" name="Rectangle 238"/>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62383" name="Rectangle 239"/>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2384" name="Rectangle 240"/>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2385" name="Line 241"/>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86" name="Line 242"/>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88" name="Line 244"/>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90" name="Rectangle 246"/>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2391" name="Rectangle 247"/>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2392" name="Line 248"/>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62393" name="Line 249"/>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94" name="Line 250"/>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95" name="Rectangle 251"/>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262396" name="Rectangle 252"/>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2397" name="Rectangle 253"/>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2398" name="Line 254"/>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399" name="Line 255"/>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62400" name="Group 256"/>
          <p:cNvGrpSpPr>
            <a:grpSpLocks/>
          </p:cNvGrpSpPr>
          <p:nvPr/>
        </p:nvGrpSpPr>
        <p:grpSpPr bwMode="auto">
          <a:xfrm>
            <a:off x="2032000" y="4797426"/>
            <a:ext cx="274638" cy="307975"/>
            <a:chOff x="816" y="3642"/>
            <a:chExt cx="1118" cy="428"/>
          </a:xfrm>
        </p:grpSpPr>
        <p:sp>
          <p:nvSpPr>
            <p:cNvPr id="262401" name="Rectangle 257"/>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62402" name="Rectangle 258"/>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62403" name="Rectangle 259"/>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62404" name="Rectangle 260"/>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2405" name="Rectangle 261"/>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62407" name="Line 263"/>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408" name="Line 264"/>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409" name="Line 265"/>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410" name="Line 266"/>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411" name="Line 267"/>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2412" name="Rectangle 268"/>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Tree>
    <p:extLst>
      <p:ext uri="{BB962C8B-B14F-4D97-AF65-F5344CB8AC3E}">
        <p14:creationId xmlns:p14="http://schemas.microsoft.com/office/powerpoint/2010/main" val="1000952735"/>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nodeType="afterEffect">
                                  <p:stCondLst>
                                    <p:cond delay="0"/>
                                  </p:stCondLst>
                                  <p:childTnLst>
                                    <p:anim calcmode="discrete" valueType="str">
                                      <p:cBhvr>
                                        <p:cTn id="6" dur="1000" fill="hold"/>
                                        <p:tgtEl>
                                          <p:spTgt spid="262414"/>
                                        </p:tgtEl>
                                        <p:attrNameLst>
                                          <p:attrName>style.visibility</p:attrName>
                                        </p:attrNameLst>
                                      </p:cBhvr>
                                      <p:tavLst>
                                        <p:tav tm="0">
                                          <p:val>
                                            <p:strVal val="hidden"/>
                                          </p:val>
                                        </p:tav>
                                        <p:tav tm="50000">
                                          <p:val>
                                            <p:strVal val="visible"/>
                                          </p:val>
                                        </p:tav>
                                      </p:tavLst>
                                    </p:anim>
                                  </p:childTnLst>
                                </p:cTn>
                              </p:par>
                              <p:par>
                                <p:cTn id="7" presetID="10" presetClass="entr" presetSubtype="0" fill="hold" nodeType="withEffect">
                                  <p:stCondLst>
                                    <p:cond delay="1500"/>
                                  </p:stCondLst>
                                  <p:childTnLst>
                                    <p:set>
                                      <p:cBhvr>
                                        <p:cTn id="8" dur="1" fill="hold">
                                          <p:stCondLst>
                                            <p:cond delay="0"/>
                                          </p:stCondLst>
                                        </p:cTn>
                                        <p:tgtEl>
                                          <p:spTgt spid="262206"/>
                                        </p:tgtEl>
                                        <p:attrNameLst>
                                          <p:attrName>style.visibility</p:attrName>
                                        </p:attrNameLst>
                                      </p:cBhvr>
                                      <p:to>
                                        <p:strVal val="visible"/>
                                      </p:to>
                                    </p:set>
                                    <p:animEffect transition="in" filter="fade">
                                      <p:cBhvr>
                                        <p:cTn id="9" dur="2000"/>
                                        <p:tgtEl>
                                          <p:spTgt spid="262206"/>
                                        </p:tgtEl>
                                      </p:cBhvr>
                                    </p:animEffect>
                                  </p:childTnLst>
                                </p:cTn>
                              </p:par>
                              <p:par>
                                <p:cTn id="10" presetID="4" presetClass="entr" presetSubtype="32" fill="hold" nodeType="withEffect">
                                  <p:stCondLst>
                                    <p:cond delay="0"/>
                                  </p:stCondLst>
                                  <p:childTnLst>
                                    <p:set>
                                      <p:cBhvr>
                                        <p:cTn id="11" dur="1" fill="hold">
                                          <p:stCondLst>
                                            <p:cond delay="0"/>
                                          </p:stCondLst>
                                        </p:cTn>
                                        <p:tgtEl>
                                          <p:spTgt spid="262260"/>
                                        </p:tgtEl>
                                        <p:attrNameLst>
                                          <p:attrName>style.visibility</p:attrName>
                                        </p:attrNameLst>
                                      </p:cBhvr>
                                      <p:to>
                                        <p:strVal val="visible"/>
                                      </p:to>
                                    </p:set>
                                    <p:animEffect transition="in" filter="box(out)">
                                      <p:cBhvr>
                                        <p:cTn id="12" dur="500"/>
                                        <p:tgtEl>
                                          <p:spTgt spid="262260"/>
                                        </p:tgtEl>
                                      </p:cBhvr>
                                    </p:animEffect>
                                  </p:childTnLst>
                                </p:cTn>
                              </p:par>
                              <p:par>
                                <p:cTn id="13" presetID="4" presetClass="entr" presetSubtype="32" fill="hold" nodeType="withEffect">
                                  <p:stCondLst>
                                    <p:cond delay="0"/>
                                  </p:stCondLst>
                                  <p:childTnLst>
                                    <p:set>
                                      <p:cBhvr>
                                        <p:cTn id="14" dur="1" fill="hold">
                                          <p:stCondLst>
                                            <p:cond delay="0"/>
                                          </p:stCondLst>
                                        </p:cTn>
                                        <p:tgtEl>
                                          <p:spTgt spid="262261"/>
                                        </p:tgtEl>
                                        <p:attrNameLst>
                                          <p:attrName>style.visibility</p:attrName>
                                        </p:attrNameLst>
                                      </p:cBhvr>
                                      <p:to>
                                        <p:strVal val="visible"/>
                                      </p:to>
                                    </p:set>
                                    <p:animEffect transition="in" filter="box(out)">
                                      <p:cBhvr>
                                        <p:cTn id="15" dur="500"/>
                                        <p:tgtEl>
                                          <p:spTgt spid="262261"/>
                                        </p:tgtEl>
                                      </p:cBhvr>
                                    </p:animEffect>
                                  </p:childTnLst>
                                </p:cTn>
                              </p:par>
                              <p:par>
                                <p:cTn id="16" presetID="4" presetClass="entr" presetSubtype="32" fill="hold" nodeType="withEffect">
                                  <p:stCondLst>
                                    <p:cond delay="0"/>
                                  </p:stCondLst>
                                  <p:childTnLst>
                                    <p:set>
                                      <p:cBhvr>
                                        <p:cTn id="17" dur="1" fill="hold">
                                          <p:stCondLst>
                                            <p:cond delay="0"/>
                                          </p:stCondLst>
                                        </p:cTn>
                                        <p:tgtEl>
                                          <p:spTgt spid="262262"/>
                                        </p:tgtEl>
                                        <p:attrNameLst>
                                          <p:attrName>style.visibility</p:attrName>
                                        </p:attrNameLst>
                                      </p:cBhvr>
                                      <p:to>
                                        <p:strVal val="visible"/>
                                      </p:to>
                                    </p:set>
                                    <p:animEffect transition="in" filter="box(out)">
                                      <p:cBhvr>
                                        <p:cTn id="18" dur="500"/>
                                        <p:tgtEl>
                                          <p:spTgt spid="262262"/>
                                        </p:tgtEl>
                                      </p:cBhvr>
                                    </p:animEffect>
                                  </p:childTnLst>
                                </p:cTn>
                              </p:par>
                              <p:par>
                                <p:cTn id="19" presetID="4" presetClass="entr" presetSubtype="32" fill="hold" nodeType="withEffect">
                                  <p:stCondLst>
                                    <p:cond delay="0"/>
                                  </p:stCondLst>
                                  <p:childTnLst>
                                    <p:set>
                                      <p:cBhvr>
                                        <p:cTn id="20" dur="1" fill="hold">
                                          <p:stCondLst>
                                            <p:cond delay="0"/>
                                          </p:stCondLst>
                                        </p:cTn>
                                        <p:tgtEl>
                                          <p:spTgt spid="262264"/>
                                        </p:tgtEl>
                                        <p:attrNameLst>
                                          <p:attrName>style.visibility</p:attrName>
                                        </p:attrNameLst>
                                      </p:cBhvr>
                                      <p:to>
                                        <p:strVal val="visible"/>
                                      </p:to>
                                    </p:set>
                                    <p:animEffect transition="in" filter="box(out)">
                                      <p:cBhvr>
                                        <p:cTn id="21" dur="500"/>
                                        <p:tgtEl>
                                          <p:spTgt spid="262264"/>
                                        </p:tgtEl>
                                      </p:cBhvr>
                                    </p:animEffect>
                                  </p:childTnLst>
                                </p:cTn>
                              </p:par>
                              <p:par>
                                <p:cTn id="22" presetID="4" presetClass="entr" presetSubtype="32" fill="hold" nodeType="withEffect">
                                  <p:stCondLst>
                                    <p:cond delay="0"/>
                                  </p:stCondLst>
                                  <p:childTnLst>
                                    <p:set>
                                      <p:cBhvr>
                                        <p:cTn id="23" dur="1" fill="hold">
                                          <p:stCondLst>
                                            <p:cond delay="0"/>
                                          </p:stCondLst>
                                        </p:cTn>
                                        <p:tgtEl>
                                          <p:spTgt spid="262263"/>
                                        </p:tgtEl>
                                        <p:attrNameLst>
                                          <p:attrName>style.visibility</p:attrName>
                                        </p:attrNameLst>
                                      </p:cBhvr>
                                      <p:to>
                                        <p:strVal val="visible"/>
                                      </p:to>
                                    </p:set>
                                    <p:animEffect transition="in" filter="box(out)">
                                      <p:cBhvr>
                                        <p:cTn id="24" dur="500"/>
                                        <p:tgtEl>
                                          <p:spTgt spid="262263"/>
                                        </p:tgtEl>
                                      </p:cBhvr>
                                    </p:animEffect>
                                  </p:childTnLst>
                                </p:cTn>
                              </p:par>
                              <p:par>
                                <p:cTn id="25" presetID="10" presetClass="entr" presetSubtype="0" fill="hold" grpId="0" nodeType="withEffect">
                                  <p:stCondLst>
                                    <p:cond delay="1500"/>
                                  </p:stCondLst>
                                  <p:childTnLst>
                                    <p:set>
                                      <p:cBhvr>
                                        <p:cTn id="26" dur="1" fill="hold">
                                          <p:stCondLst>
                                            <p:cond delay="0"/>
                                          </p:stCondLst>
                                        </p:cTn>
                                        <p:tgtEl>
                                          <p:spTgt spid="262209">
                                            <p:txEl>
                                              <p:pRg st="1" end="1"/>
                                            </p:txEl>
                                          </p:spTgt>
                                        </p:tgtEl>
                                        <p:attrNameLst>
                                          <p:attrName>style.visibility</p:attrName>
                                        </p:attrNameLst>
                                      </p:cBhvr>
                                      <p:to>
                                        <p:strVal val="visible"/>
                                      </p:to>
                                    </p:set>
                                    <p:animEffect transition="in" filter="fade">
                                      <p:cBhvr>
                                        <p:cTn id="27" dur="2000"/>
                                        <p:tgtEl>
                                          <p:spTgt spid="262209">
                                            <p:txEl>
                                              <p:pRg st="1" end="1"/>
                                            </p:txEl>
                                          </p:spTgt>
                                        </p:tgtEl>
                                      </p:cBhvr>
                                    </p:animEffect>
                                  </p:childTnLst>
                                </p:cTn>
                              </p:par>
                              <p:par>
                                <p:cTn id="28" presetID="3" presetClass="entr" presetSubtype="10" fill="hold" grpId="0" nodeType="withEffect">
                                  <p:stCondLst>
                                    <p:cond delay="1500"/>
                                  </p:stCondLst>
                                  <p:childTnLst>
                                    <p:set>
                                      <p:cBhvr>
                                        <p:cTn id="29" dur="1" fill="hold">
                                          <p:stCondLst>
                                            <p:cond delay="0"/>
                                          </p:stCondLst>
                                        </p:cTn>
                                        <p:tgtEl>
                                          <p:spTgt spid="262269"/>
                                        </p:tgtEl>
                                        <p:attrNameLst>
                                          <p:attrName>style.visibility</p:attrName>
                                        </p:attrNameLst>
                                      </p:cBhvr>
                                      <p:to>
                                        <p:strVal val="visible"/>
                                      </p:to>
                                    </p:set>
                                    <p:animEffect transition="in" filter="blinds(horizontal)">
                                      <p:cBhvr>
                                        <p:cTn id="30" dur="500"/>
                                        <p:tgtEl>
                                          <p:spTgt spid="262269"/>
                                        </p:tgtEl>
                                      </p:cBhvr>
                                    </p:animEffect>
                                  </p:childTnLst>
                                </p:cTn>
                              </p:par>
                            </p:childTnLst>
                          </p:cTn>
                        </p:par>
                        <p:par>
                          <p:cTn id="31" fill="hold" nodeType="afterGroup">
                            <p:stCondLst>
                              <p:cond delay="3500"/>
                            </p:stCondLst>
                            <p:childTnLst>
                              <p:par>
                                <p:cTn id="32" presetID="63" presetClass="path" presetSubtype="0" accel="50000" decel="50000" fill="hold" nodeType="afterEffect">
                                  <p:stCondLst>
                                    <p:cond delay="0"/>
                                  </p:stCondLst>
                                  <p:childTnLst>
                                    <p:animMotion origin="layout" path="M -0.01667 -0.00926 L 0.10182 -0.01296 " pathEditMode="relative" rAng="0" ptsTypes="AA">
                                      <p:cBhvr>
                                        <p:cTn id="33" dur="2000" fill="hold"/>
                                        <p:tgtEl>
                                          <p:spTgt spid="262263"/>
                                        </p:tgtEl>
                                        <p:attrNameLst>
                                          <p:attrName>ppt_x</p:attrName>
                                          <p:attrName>ppt_y</p:attrName>
                                        </p:attrNameLst>
                                      </p:cBhvr>
                                      <p:rCtr x="5924" y="-185"/>
                                    </p:animMotion>
                                  </p:childTnLst>
                                </p:cTn>
                              </p:par>
                            </p:childTnLst>
                          </p:cTn>
                        </p:par>
                        <p:par>
                          <p:cTn id="34" fill="hold" nodeType="afterGroup">
                            <p:stCondLst>
                              <p:cond delay="5500"/>
                            </p:stCondLst>
                            <p:childTnLst>
                              <p:par>
                                <p:cTn id="35" presetID="49" presetClass="path" presetSubtype="0" accel="50000" decel="50000" fill="hold" nodeType="afterEffect">
                                  <p:stCondLst>
                                    <p:cond delay="0"/>
                                  </p:stCondLst>
                                  <p:childTnLst>
                                    <p:animMotion origin="layout" path="M 0.01216 -0.02222 L -0.00451 0.34444 " pathEditMode="relative" rAng="0" ptsTypes="AA">
                                      <p:cBhvr>
                                        <p:cTn id="36" dur="2000" fill="hold"/>
                                        <p:tgtEl>
                                          <p:spTgt spid="262260"/>
                                        </p:tgtEl>
                                        <p:attrNameLst>
                                          <p:attrName>ppt_x</p:attrName>
                                          <p:attrName>ppt_y</p:attrName>
                                        </p:attrNameLst>
                                      </p:cBhvr>
                                      <p:rCtr x="-833" y="18333"/>
                                    </p:animMotion>
                                  </p:childTnLst>
                                </p:cTn>
                              </p:par>
                              <p:par>
                                <p:cTn id="37" presetID="49" presetClass="path" presetSubtype="0" accel="50000" decel="50000" fill="hold" nodeType="withEffect">
                                  <p:stCondLst>
                                    <p:cond delay="0"/>
                                  </p:stCondLst>
                                  <p:childTnLst>
                                    <p:animMotion origin="layout" path="M -0.00937 -2.96296E-6 L -0.05937 0.35232 " pathEditMode="relative" rAng="0" ptsTypes="AA">
                                      <p:cBhvr>
                                        <p:cTn id="38" dur="2000" fill="hold"/>
                                        <p:tgtEl>
                                          <p:spTgt spid="262261"/>
                                        </p:tgtEl>
                                        <p:attrNameLst>
                                          <p:attrName>ppt_x</p:attrName>
                                          <p:attrName>ppt_y</p:attrName>
                                        </p:attrNameLst>
                                      </p:cBhvr>
                                      <p:rCtr x="-2500" y="17616"/>
                                    </p:animMotion>
                                  </p:childTnLst>
                                </p:cTn>
                              </p:par>
                              <p:par>
                                <p:cTn id="39" presetID="49" presetClass="path" presetSubtype="0" accel="50000" decel="50000" fill="hold" nodeType="withEffect">
                                  <p:stCondLst>
                                    <p:cond delay="0"/>
                                  </p:stCondLst>
                                  <p:childTnLst>
                                    <p:animMotion origin="layout" path="M -0.00938 -0.00926 L -0.12188 0.3463 " pathEditMode="relative" rAng="0" ptsTypes="AA">
                                      <p:cBhvr>
                                        <p:cTn id="40" dur="2000" fill="hold"/>
                                        <p:tgtEl>
                                          <p:spTgt spid="262262"/>
                                        </p:tgtEl>
                                        <p:attrNameLst>
                                          <p:attrName>ppt_x</p:attrName>
                                          <p:attrName>ppt_y</p:attrName>
                                        </p:attrNameLst>
                                      </p:cBhvr>
                                      <p:rCtr x="-5625" y="17778"/>
                                    </p:animMotion>
                                  </p:childTnLst>
                                </p:cTn>
                              </p:par>
                              <p:par>
                                <p:cTn id="41" presetID="56" presetClass="path" presetSubtype="0" accel="50000" decel="50000" fill="hold" grpId="1" nodeType="withEffect">
                                  <p:stCondLst>
                                    <p:cond delay="0"/>
                                  </p:stCondLst>
                                  <p:childTnLst>
                                    <p:animMotion origin="layout" path="M -0.01667 0.01667 L -0.09584 -0.38889 " pathEditMode="relative" rAng="0" ptsTypes="AA">
                                      <p:cBhvr>
                                        <p:cTn id="42" dur="2000" fill="hold"/>
                                        <p:tgtEl>
                                          <p:spTgt spid="262269"/>
                                        </p:tgtEl>
                                        <p:attrNameLst>
                                          <p:attrName>ppt_x</p:attrName>
                                          <p:attrName>ppt_y</p:attrName>
                                        </p:attrNameLst>
                                      </p:cBhvr>
                                      <p:rCtr x="-3958" y="-20278"/>
                                    </p:animMotion>
                                  </p:childTnLst>
                                </p:cTn>
                              </p:par>
                              <p:par>
                                <p:cTn id="43" presetID="56" presetClass="path" presetSubtype="0" accel="50000" decel="50000" fill="hold" nodeType="withEffect">
                                  <p:stCondLst>
                                    <p:cond delay="0"/>
                                  </p:stCondLst>
                                  <p:childTnLst>
                                    <p:animMotion origin="layout" path="M -0.00833 0.01666 L -0.1 -0.4 " pathEditMode="relative" rAng="0" ptsTypes="AA">
                                      <p:cBhvr>
                                        <p:cTn id="44" dur="2000" fill="hold"/>
                                        <p:tgtEl>
                                          <p:spTgt spid="262264"/>
                                        </p:tgtEl>
                                        <p:attrNameLst>
                                          <p:attrName>ppt_x</p:attrName>
                                          <p:attrName>ppt_y</p:attrName>
                                        </p:attrNameLst>
                                      </p:cBhvr>
                                      <p:rCtr x="-4583" y="-20833"/>
                                    </p:animMotion>
                                  </p:childTnLst>
                                </p:cTn>
                              </p:par>
                              <p:par>
                                <p:cTn id="45" presetID="6" presetClass="emph" presetSubtype="0" fill="hold" grpId="2" nodeType="withEffect">
                                  <p:stCondLst>
                                    <p:cond delay="0"/>
                                  </p:stCondLst>
                                  <p:childTnLst>
                                    <p:animScale>
                                      <p:cBhvr>
                                        <p:cTn id="46" dur="2000" fill="hold"/>
                                        <p:tgtEl>
                                          <p:spTgt spid="262269"/>
                                        </p:tgtEl>
                                      </p:cBhvr>
                                      <p:by x="75000" y="75000"/>
                                    </p:animScale>
                                  </p:childTnLst>
                                </p:cTn>
                              </p:par>
                              <p:par>
                                <p:cTn id="47" presetID="6" presetClass="emph" presetSubtype="0" fill="hold" nodeType="withEffect">
                                  <p:stCondLst>
                                    <p:cond delay="0"/>
                                  </p:stCondLst>
                                  <p:childTnLst>
                                    <p:animScale>
                                      <p:cBhvr>
                                        <p:cTn id="48" dur="2000" fill="hold"/>
                                        <p:tgtEl>
                                          <p:spTgt spid="262264"/>
                                        </p:tgtEl>
                                      </p:cBhvr>
                                      <p:by x="75000" y="7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2209" grpId="0" build="p"/>
      <p:bldP spid="262269" grpId="0" animBg="1"/>
      <p:bldP spid="262269" grpId="1" animBg="1"/>
      <p:bldP spid="262269" grpId="2"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7" name="Rectangle 3"/>
          <p:cNvSpPr>
            <a:spLocks noChangeArrowheads="1"/>
          </p:cNvSpPr>
          <p:nvPr/>
        </p:nvSpPr>
        <p:spPr bwMode="auto">
          <a:xfrm>
            <a:off x="4343400" y="228600"/>
            <a:ext cx="6324600" cy="632460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195739" name="Group 155"/>
          <p:cNvGrpSpPr>
            <a:grpSpLocks/>
          </p:cNvGrpSpPr>
          <p:nvPr/>
        </p:nvGrpSpPr>
        <p:grpSpPr bwMode="auto">
          <a:xfrm>
            <a:off x="2032000" y="2763838"/>
            <a:ext cx="2387600" cy="1968500"/>
            <a:chOff x="320" y="1741"/>
            <a:chExt cx="1504" cy="1240"/>
          </a:xfrm>
        </p:grpSpPr>
        <p:sp>
          <p:nvSpPr>
            <p:cNvPr id="195688" name="Rectangle 104"/>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195703" name="Rectangle 119"/>
            <p:cNvSpPr>
              <a:spLocks noChangeArrowheads="1"/>
            </p:cNvSpPr>
            <p:nvPr/>
          </p:nvSpPr>
          <p:spPr bwMode="auto">
            <a:xfrm>
              <a:off x="708" y="2263"/>
              <a:ext cx="1116" cy="196"/>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grpSp>
      <p:sp>
        <p:nvSpPr>
          <p:cNvPr id="195588" name="Rectangle 4"/>
          <p:cNvSpPr>
            <a:spLocks noGrp="1" noChangeArrowheads="1"/>
          </p:cNvSpPr>
          <p:nvPr>
            <p:ph type="body" idx="1"/>
          </p:nvPr>
        </p:nvSpPr>
        <p:spPr>
          <a:xfrm>
            <a:off x="4070350" y="268070"/>
            <a:ext cx="6597650" cy="920750"/>
          </a:xfrm>
          <a:noFill/>
          <a:ln/>
          <a:extLst>
            <a:ext uri="{909E8E84-426E-40DD-AFC4-6F175D3DCCD1}">
              <a14:hiddenFill xmlns:a14="http://schemas.microsoft.com/office/drawing/2010/main">
                <a:solidFill>
                  <a:srgbClr val="0000CC">
                    <a:alpha val="71001"/>
                  </a:srgbClr>
                </a:solidFill>
              </a14:hiddenFill>
            </a:ext>
          </a:extLst>
        </p:spPr>
        <p:txBody>
          <a:bodyPr/>
          <a:lstStyle/>
          <a:p>
            <a:pPr>
              <a:lnSpc>
                <a:spcPct val="90000"/>
              </a:lnSpc>
              <a:buFontTx/>
              <a:buNone/>
            </a:pPr>
            <a:r>
              <a:rPr lang="sr-Latn-CS" sz="2000" dirty="0">
                <a:solidFill>
                  <a:schemeClr val="bg2"/>
                </a:solidFill>
              </a:rPr>
              <a:t>	Struktura svih emisija od ponedeljka do četvrka je ista i čine je foršpan epizode, igrani prilog sa novim saznanjima u istrazi, ankete gledalaca i snimci telefonskih saslušanja. Emisije se razlikuju po vrsti gostiju u studiju.</a:t>
            </a:r>
            <a:endParaRPr lang="en-US" sz="2000" dirty="0">
              <a:solidFill>
                <a:schemeClr val="bg2"/>
              </a:solidFill>
            </a:endParaRPr>
          </a:p>
        </p:txBody>
      </p:sp>
      <p:sp>
        <p:nvSpPr>
          <p:cNvPr id="195603" name="AutoShape 19"/>
          <p:cNvSpPr>
            <a:spLocks noChangeArrowheads="1"/>
          </p:cNvSpPr>
          <p:nvPr/>
        </p:nvSpPr>
        <p:spPr bwMode="auto">
          <a:xfrm>
            <a:off x="4572001" y="1752600"/>
            <a:ext cx="6035675" cy="4741863"/>
          </a:xfrm>
          <a:prstGeom prst="roundRect">
            <a:avLst>
              <a:gd name="adj" fmla="val 0"/>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95598" name="Text Box 14"/>
          <p:cNvSpPr txBox="1">
            <a:spLocks noChangeArrowheads="1"/>
          </p:cNvSpPr>
          <p:nvPr/>
        </p:nvSpPr>
        <p:spPr bwMode="auto">
          <a:xfrm>
            <a:off x="4800600" y="2743200"/>
            <a:ext cx="2979738" cy="1846659"/>
          </a:xfrm>
          <a:prstGeom prst="rect">
            <a:avLst/>
          </a:prstGeom>
          <a:solidFill>
            <a:srgbClr val="FFFFFF">
              <a:alpha val="30000"/>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200" b="1" u="sng">
                <a:solidFill>
                  <a:srgbClr val="000000"/>
                </a:solidFill>
              </a:rPr>
              <a:t>Gosti u studiju</a:t>
            </a:r>
            <a:r>
              <a:rPr lang="en-US" sz="1200">
                <a:solidFill>
                  <a:srgbClr val="000000"/>
                </a:solidFill>
              </a:rPr>
              <a:t> su </a:t>
            </a:r>
            <a:r>
              <a:rPr lang="sr-Latn-CS" sz="1200">
                <a:solidFill>
                  <a:srgbClr val="000000"/>
                </a:solidFill>
              </a:rPr>
              <a:t>VIP agenti </a:t>
            </a:r>
            <a:r>
              <a:rPr lang="en-US" sz="1200">
                <a:solidFill>
                  <a:srgbClr val="000000"/>
                </a:solidFill>
              </a:rPr>
              <a:t>koji </a:t>
            </a:r>
            <a:r>
              <a:rPr lang="sr-Latn-CS" sz="1200">
                <a:solidFill>
                  <a:srgbClr val="000000"/>
                </a:solidFill>
              </a:rPr>
              <a:t>se biraju iz kruga onih gledalaca koji su poslali 10 ili više tačnih odgovora za prethodnu epizodu  sa jednog broja telefona.  Troje najsrećnijih koji budu izvučeni u subotu biće gosti u studiju i u prilici da javno iznesu svoje mišljenje i ispitaju preostale optužene.</a:t>
            </a:r>
          </a:p>
          <a:p>
            <a:pPr fontAlgn="base">
              <a:spcBef>
                <a:spcPct val="50000"/>
              </a:spcBef>
              <a:spcAft>
                <a:spcPct val="0"/>
              </a:spcAft>
            </a:pPr>
            <a:endParaRPr lang="sr-Latn-CS" sz="1200">
              <a:solidFill>
                <a:srgbClr val="000000"/>
              </a:solidFill>
            </a:endParaRPr>
          </a:p>
        </p:txBody>
      </p:sp>
      <p:pic>
        <p:nvPicPr>
          <p:cNvPr id="195602" name="Picture 18" descr="slika_3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76800" y="4571999"/>
            <a:ext cx="2184400" cy="1517650"/>
          </a:xfrm>
          <a:prstGeom prst="rect">
            <a:avLst/>
          </a:prstGeom>
          <a:noFill/>
          <a:extLst>
            <a:ext uri="{909E8E84-426E-40DD-AFC4-6F175D3DCCD1}">
              <a14:hiddenFill xmlns:a14="http://schemas.microsoft.com/office/drawing/2010/main">
                <a:solidFill>
                  <a:srgbClr val="FFFFFF"/>
                </a:solidFill>
              </a14:hiddenFill>
            </a:ext>
          </a:extLst>
        </p:spPr>
      </p:pic>
      <p:sp>
        <p:nvSpPr>
          <p:cNvPr id="195607" name="Text Box 23"/>
          <p:cNvSpPr txBox="1">
            <a:spLocks noChangeArrowheads="1"/>
          </p:cNvSpPr>
          <p:nvPr/>
        </p:nvSpPr>
        <p:spPr bwMode="auto">
          <a:xfrm>
            <a:off x="4800600" y="1828800"/>
            <a:ext cx="56388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sr-Latn-CS" sz="2400" b="1" u="sng">
                <a:solidFill>
                  <a:srgbClr val="104876"/>
                </a:solidFill>
              </a:rPr>
              <a:t>SREDA </a:t>
            </a:r>
          </a:p>
          <a:p>
            <a:pPr fontAlgn="base">
              <a:spcBef>
                <a:spcPct val="0"/>
              </a:spcBef>
              <a:spcAft>
                <a:spcPct val="0"/>
              </a:spcAft>
            </a:pPr>
            <a:r>
              <a:rPr lang="sr-Latn-CS" sz="2400" b="1" u="sng">
                <a:solidFill>
                  <a:srgbClr val="104876"/>
                </a:solidFill>
              </a:rPr>
              <a:t>– VEČE VIP AGENATA</a:t>
            </a:r>
            <a:r>
              <a:rPr lang="sr-Latn-CS" b="1">
                <a:solidFill>
                  <a:srgbClr val="000000"/>
                </a:solidFill>
              </a:rPr>
              <a:t>– 23 00h (30 min.)</a:t>
            </a:r>
            <a:endParaRPr lang="en-US" b="1">
              <a:solidFill>
                <a:srgbClr val="000000"/>
              </a:solidFill>
            </a:endParaRPr>
          </a:p>
          <a:p>
            <a:pPr fontAlgn="base">
              <a:spcBef>
                <a:spcPct val="0"/>
              </a:spcBef>
              <a:spcAft>
                <a:spcPct val="0"/>
              </a:spcAft>
            </a:pPr>
            <a:endParaRPr lang="en-US" sz="2400" b="1" u="sng">
              <a:solidFill>
                <a:srgbClr val="E71903"/>
              </a:solidFill>
            </a:endParaRPr>
          </a:p>
        </p:txBody>
      </p:sp>
      <p:grpSp>
        <p:nvGrpSpPr>
          <p:cNvPr id="195606" name="Group 22"/>
          <p:cNvGrpSpPr>
            <a:grpSpLocks/>
          </p:cNvGrpSpPr>
          <p:nvPr/>
        </p:nvGrpSpPr>
        <p:grpSpPr bwMode="auto">
          <a:xfrm>
            <a:off x="8153400" y="4495800"/>
            <a:ext cx="2051050" cy="1795463"/>
            <a:chOff x="4224" y="2496"/>
            <a:chExt cx="1344" cy="1101"/>
          </a:xfrm>
        </p:grpSpPr>
        <p:pic>
          <p:nvPicPr>
            <p:cNvPr id="195604" name="Picture 20" descr="Overlay#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24" y="2496"/>
              <a:ext cx="1344" cy="1101"/>
            </a:xfrm>
            <a:prstGeom prst="rect">
              <a:avLst/>
            </a:prstGeom>
            <a:noFill/>
            <a:extLst>
              <a:ext uri="{909E8E84-426E-40DD-AFC4-6F175D3DCCD1}">
                <a14:hiddenFill xmlns:a14="http://schemas.microsoft.com/office/drawing/2010/main">
                  <a:solidFill>
                    <a:srgbClr val="FFFFFF"/>
                  </a:solidFill>
                </a14:hiddenFill>
              </a:ext>
            </a:extLst>
          </p:spPr>
        </p:pic>
        <p:pic>
          <p:nvPicPr>
            <p:cNvPr id="195605" name="Picture 21" descr="2396785446_0fe2c11d5d"/>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272" y="2640"/>
              <a:ext cx="1232" cy="757"/>
            </a:xfrm>
            <a:prstGeom prst="rect">
              <a:avLst/>
            </a:prstGeom>
            <a:noFill/>
            <a:extLst>
              <a:ext uri="{909E8E84-426E-40DD-AFC4-6F175D3DCCD1}">
                <a14:hiddenFill xmlns:a14="http://schemas.microsoft.com/office/drawing/2010/main">
                  <a:solidFill>
                    <a:srgbClr val="FFFFFF"/>
                  </a:solidFill>
                </a14:hiddenFill>
              </a:ext>
            </a:extLst>
          </p:spPr>
        </p:pic>
      </p:grpSp>
      <p:sp>
        <p:nvSpPr>
          <p:cNvPr id="195608" name="Text Box 24"/>
          <p:cNvSpPr txBox="1">
            <a:spLocks noChangeArrowheads="1"/>
          </p:cNvSpPr>
          <p:nvPr/>
        </p:nvSpPr>
        <p:spPr bwMode="auto">
          <a:xfrm>
            <a:off x="8501063" y="3962399"/>
            <a:ext cx="1854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en-US" sz="1600" b="1" u="sng">
                <a:solidFill>
                  <a:srgbClr val="000000"/>
                </a:solidFill>
              </a:rPr>
              <a:t>Igrani prilog</a:t>
            </a:r>
            <a:r>
              <a:rPr lang="sr-Latn-CS" sz="1600" b="1" u="sng">
                <a:solidFill>
                  <a:srgbClr val="000000"/>
                </a:solidFill>
              </a:rPr>
              <a:t>.</a:t>
            </a:r>
            <a:endParaRPr lang="en-US" sz="1600" b="1" u="sng">
              <a:solidFill>
                <a:srgbClr val="000000"/>
              </a:solidFill>
            </a:endParaRPr>
          </a:p>
        </p:txBody>
      </p:sp>
      <p:sp>
        <p:nvSpPr>
          <p:cNvPr id="195665" name="Rectangle 81"/>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195666" name="Rectangle 82"/>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195667" name="Rectangle 83"/>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195668" name="Rectangle 84"/>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195669" name="Rectangle 85"/>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195670" name="Rectangle 86"/>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195671" name="Rectangle 87"/>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195672" name="Line 88"/>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3" name="Line 89"/>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4" name="Line 90"/>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5" name="Line 91"/>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6" name="Line 92"/>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7" name="Line 93"/>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8" name="Line 94"/>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79" name="Line 95"/>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0" name="Line 96"/>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1" name="Line 97"/>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2" name="Line 98"/>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3" name="Line 99"/>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4" name="Line 100"/>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5" name="Line 101"/>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6" name="Line 102"/>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7" name="Line 103"/>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89" name="Text Box 105"/>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195690" name="Line 106"/>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91" name="Line 107"/>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92" name="Rectangle 108"/>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195693" name="Rectangle 109"/>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195694" name="Rectangle 110"/>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5695" name="Line 111"/>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96" name="Line 112"/>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97" name="Line 113"/>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98" name="Line 114"/>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699" name="Line 115"/>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95701" name="Line 117"/>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02" name="Line 118"/>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04" name="Rectangle 120"/>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5705" name="Rectangle 121"/>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5706" name="Line 122"/>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07" name="Rectangle 123"/>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195708" name="Rectangle 124"/>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5709" name="Rectangle 125"/>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5710" name="Line 126"/>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11" name="Line 127"/>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12" name="Line 128"/>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13" name="Line 129"/>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14" name="Rectangle 130"/>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195715" name="Rectangle 131"/>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5716" name="Rectangle 132"/>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5717" name="Line 133"/>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95718" name="Line 134"/>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19" name="Line 135"/>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20" name="Rectangle 136"/>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ISTAGE</a:t>
            </a:r>
            <a:endParaRPr lang="en-GB" sz="1000" b="1">
              <a:solidFill>
                <a:srgbClr val="FFFFFF"/>
              </a:solidFill>
            </a:endParaRPr>
          </a:p>
        </p:txBody>
      </p:sp>
      <p:sp>
        <p:nvSpPr>
          <p:cNvPr id="195721" name="Rectangle 137"/>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5722" name="Rectangle 138"/>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5723" name="Line 139"/>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24" name="Line 140"/>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195725" name="Group 141"/>
          <p:cNvGrpSpPr>
            <a:grpSpLocks/>
          </p:cNvGrpSpPr>
          <p:nvPr/>
        </p:nvGrpSpPr>
        <p:grpSpPr bwMode="auto">
          <a:xfrm>
            <a:off x="2032000" y="4797426"/>
            <a:ext cx="274638" cy="307975"/>
            <a:chOff x="816" y="3642"/>
            <a:chExt cx="1118" cy="428"/>
          </a:xfrm>
        </p:grpSpPr>
        <p:sp>
          <p:nvSpPr>
            <p:cNvPr id="195726" name="Rectangle 142"/>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195727" name="Rectangle 143"/>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195728" name="Rectangle 144"/>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195729" name="Rectangle 145"/>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5730" name="Rectangle 146"/>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195731" name="Line 147"/>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32" name="Line 148"/>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33" name="Line 149"/>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34" name="Line 150"/>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35" name="Line 151"/>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36" name="Line 152"/>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5737" name="Rectangle 153"/>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Tree>
    <p:extLst>
      <p:ext uri="{BB962C8B-B14F-4D97-AF65-F5344CB8AC3E}">
        <p14:creationId xmlns:p14="http://schemas.microsoft.com/office/powerpoint/2010/main" val="2846311589"/>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nodeType="afterEffect">
                                  <p:stCondLst>
                                    <p:cond delay="0"/>
                                  </p:stCondLst>
                                  <p:childTnLst>
                                    <p:anim calcmode="discrete" valueType="str">
                                      <p:cBhvr>
                                        <p:cTn id="6" dur="1000" fill="hold"/>
                                        <p:tgtEl>
                                          <p:spTgt spid="195739"/>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4" presetClass="entr" presetSubtype="32" fill="hold" grpId="0" nodeType="afterEffect">
                                  <p:stCondLst>
                                    <p:cond delay="0"/>
                                  </p:stCondLst>
                                  <p:childTnLst>
                                    <p:set>
                                      <p:cBhvr>
                                        <p:cTn id="9" dur="1" fill="hold">
                                          <p:stCondLst>
                                            <p:cond delay="0"/>
                                          </p:stCondLst>
                                        </p:cTn>
                                        <p:tgtEl>
                                          <p:spTgt spid="195598"/>
                                        </p:tgtEl>
                                        <p:attrNameLst>
                                          <p:attrName>style.visibility</p:attrName>
                                        </p:attrNameLst>
                                      </p:cBhvr>
                                      <p:to>
                                        <p:strVal val="visible"/>
                                      </p:to>
                                    </p:set>
                                    <p:animEffect transition="in" filter="box(out)">
                                      <p:cBhvr>
                                        <p:cTn id="10" dur="500"/>
                                        <p:tgtEl>
                                          <p:spTgt spid="195598"/>
                                        </p:tgtEl>
                                      </p:cBhvr>
                                    </p:animEffect>
                                  </p:childTnLst>
                                </p:cTn>
                              </p:par>
                            </p:childTnLst>
                          </p:cTn>
                        </p:par>
                        <p:par>
                          <p:cTn id="11" fill="hold" nodeType="afterGroup">
                            <p:stCondLst>
                              <p:cond delay="1500"/>
                            </p:stCondLst>
                            <p:childTnLst>
                              <p:par>
                                <p:cTn id="12" presetID="4" presetClass="entr" presetSubtype="32" fill="hold" nodeType="afterEffect">
                                  <p:stCondLst>
                                    <p:cond delay="0"/>
                                  </p:stCondLst>
                                  <p:childTnLst>
                                    <p:set>
                                      <p:cBhvr>
                                        <p:cTn id="13" dur="1" fill="hold">
                                          <p:stCondLst>
                                            <p:cond delay="0"/>
                                          </p:stCondLst>
                                        </p:cTn>
                                        <p:tgtEl>
                                          <p:spTgt spid="195602"/>
                                        </p:tgtEl>
                                        <p:attrNameLst>
                                          <p:attrName>style.visibility</p:attrName>
                                        </p:attrNameLst>
                                      </p:cBhvr>
                                      <p:to>
                                        <p:strVal val="visible"/>
                                      </p:to>
                                    </p:set>
                                    <p:animEffect transition="in" filter="box(out)">
                                      <p:cBhvr>
                                        <p:cTn id="14" dur="500"/>
                                        <p:tgtEl>
                                          <p:spTgt spid="195602"/>
                                        </p:tgtEl>
                                      </p:cBhvr>
                                    </p:animEffect>
                                  </p:childTnLst>
                                </p:cTn>
                              </p:par>
                            </p:childTnLst>
                          </p:cTn>
                        </p:par>
                        <p:par>
                          <p:cTn id="15" fill="hold" nodeType="afterGroup">
                            <p:stCondLst>
                              <p:cond delay="2000"/>
                            </p:stCondLst>
                            <p:childTnLst>
                              <p:par>
                                <p:cTn id="16" presetID="4" presetClass="entr" presetSubtype="32" fill="hold" grpId="0" nodeType="afterEffect">
                                  <p:stCondLst>
                                    <p:cond delay="0"/>
                                  </p:stCondLst>
                                  <p:childTnLst>
                                    <p:set>
                                      <p:cBhvr>
                                        <p:cTn id="17" dur="1" fill="hold">
                                          <p:stCondLst>
                                            <p:cond delay="0"/>
                                          </p:stCondLst>
                                        </p:cTn>
                                        <p:tgtEl>
                                          <p:spTgt spid="195607"/>
                                        </p:tgtEl>
                                        <p:attrNameLst>
                                          <p:attrName>style.visibility</p:attrName>
                                        </p:attrNameLst>
                                      </p:cBhvr>
                                      <p:to>
                                        <p:strVal val="visible"/>
                                      </p:to>
                                    </p:set>
                                    <p:animEffect transition="in" filter="box(out)">
                                      <p:cBhvr>
                                        <p:cTn id="18" dur="500"/>
                                        <p:tgtEl>
                                          <p:spTgt spid="195607"/>
                                        </p:tgtEl>
                                      </p:cBhvr>
                                    </p:animEffect>
                                  </p:childTnLst>
                                </p:cTn>
                              </p:par>
                            </p:childTnLst>
                          </p:cTn>
                        </p:par>
                        <p:par>
                          <p:cTn id="19" fill="hold" nodeType="afterGroup">
                            <p:stCondLst>
                              <p:cond delay="2500"/>
                            </p:stCondLst>
                            <p:childTnLst>
                              <p:par>
                                <p:cTn id="20" presetID="55" presetClass="entr" presetSubtype="0" fill="hold" nodeType="afterEffect">
                                  <p:stCondLst>
                                    <p:cond delay="0"/>
                                  </p:stCondLst>
                                  <p:childTnLst>
                                    <p:set>
                                      <p:cBhvr>
                                        <p:cTn id="21" dur="1" fill="hold">
                                          <p:stCondLst>
                                            <p:cond delay="0"/>
                                          </p:stCondLst>
                                        </p:cTn>
                                        <p:tgtEl>
                                          <p:spTgt spid="195606"/>
                                        </p:tgtEl>
                                        <p:attrNameLst>
                                          <p:attrName>style.visibility</p:attrName>
                                        </p:attrNameLst>
                                      </p:cBhvr>
                                      <p:to>
                                        <p:strVal val="visible"/>
                                      </p:to>
                                    </p:set>
                                    <p:anim calcmode="lin" valueType="num">
                                      <p:cBhvr>
                                        <p:cTn id="22" dur="1000" fill="hold"/>
                                        <p:tgtEl>
                                          <p:spTgt spid="195606"/>
                                        </p:tgtEl>
                                        <p:attrNameLst>
                                          <p:attrName>ppt_w</p:attrName>
                                        </p:attrNameLst>
                                      </p:cBhvr>
                                      <p:tavLst>
                                        <p:tav tm="0">
                                          <p:val>
                                            <p:strVal val="#ppt_w*0.70"/>
                                          </p:val>
                                        </p:tav>
                                        <p:tav tm="100000">
                                          <p:val>
                                            <p:strVal val="#ppt_w"/>
                                          </p:val>
                                        </p:tav>
                                      </p:tavLst>
                                    </p:anim>
                                    <p:anim calcmode="lin" valueType="num">
                                      <p:cBhvr>
                                        <p:cTn id="23" dur="1000" fill="hold"/>
                                        <p:tgtEl>
                                          <p:spTgt spid="195606"/>
                                        </p:tgtEl>
                                        <p:attrNameLst>
                                          <p:attrName>ppt_h</p:attrName>
                                        </p:attrNameLst>
                                      </p:cBhvr>
                                      <p:tavLst>
                                        <p:tav tm="0">
                                          <p:val>
                                            <p:strVal val="#ppt_h"/>
                                          </p:val>
                                        </p:tav>
                                        <p:tav tm="100000">
                                          <p:val>
                                            <p:strVal val="#ppt_h"/>
                                          </p:val>
                                        </p:tav>
                                      </p:tavLst>
                                    </p:anim>
                                    <p:animEffect transition="in" filter="fade">
                                      <p:cBhvr>
                                        <p:cTn id="24" dur="1000"/>
                                        <p:tgtEl>
                                          <p:spTgt spid="195606"/>
                                        </p:tgtEl>
                                      </p:cBhvr>
                                    </p:animEffect>
                                  </p:childTnLst>
                                </p:cTn>
                              </p:par>
                            </p:childTnLst>
                          </p:cTn>
                        </p:par>
                        <p:par>
                          <p:cTn id="25" fill="hold" nodeType="afterGroup">
                            <p:stCondLst>
                              <p:cond delay="3500"/>
                            </p:stCondLst>
                            <p:childTnLst>
                              <p:par>
                                <p:cTn id="26" presetID="55" presetClass="entr" presetSubtype="0" fill="hold" grpId="0" nodeType="afterEffect">
                                  <p:stCondLst>
                                    <p:cond delay="0"/>
                                  </p:stCondLst>
                                  <p:childTnLst>
                                    <p:set>
                                      <p:cBhvr>
                                        <p:cTn id="27" dur="1" fill="hold">
                                          <p:stCondLst>
                                            <p:cond delay="0"/>
                                          </p:stCondLst>
                                        </p:cTn>
                                        <p:tgtEl>
                                          <p:spTgt spid="195608"/>
                                        </p:tgtEl>
                                        <p:attrNameLst>
                                          <p:attrName>style.visibility</p:attrName>
                                        </p:attrNameLst>
                                      </p:cBhvr>
                                      <p:to>
                                        <p:strVal val="visible"/>
                                      </p:to>
                                    </p:set>
                                    <p:anim calcmode="lin" valueType="num">
                                      <p:cBhvr>
                                        <p:cTn id="28" dur="1000" fill="hold"/>
                                        <p:tgtEl>
                                          <p:spTgt spid="195608"/>
                                        </p:tgtEl>
                                        <p:attrNameLst>
                                          <p:attrName>ppt_w</p:attrName>
                                        </p:attrNameLst>
                                      </p:cBhvr>
                                      <p:tavLst>
                                        <p:tav tm="0">
                                          <p:val>
                                            <p:strVal val="#ppt_w*0.70"/>
                                          </p:val>
                                        </p:tav>
                                        <p:tav tm="100000">
                                          <p:val>
                                            <p:strVal val="#ppt_w"/>
                                          </p:val>
                                        </p:tav>
                                      </p:tavLst>
                                    </p:anim>
                                    <p:anim calcmode="lin" valueType="num">
                                      <p:cBhvr>
                                        <p:cTn id="29" dur="1000" fill="hold"/>
                                        <p:tgtEl>
                                          <p:spTgt spid="195608"/>
                                        </p:tgtEl>
                                        <p:attrNameLst>
                                          <p:attrName>ppt_h</p:attrName>
                                        </p:attrNameLst>
                                      </p:cBhvr>
                                      <p:tavLst>
                                        <p:tav tm="0">
                                          <p:val>
                                            <p:strVal val="#ppt_h"/>
                                          </p:val>
                                        </p:tav>
                                        <p:tav tm="100000">
                                          <p:val>
                                            <p:strVal val="#ppt_h"/>
                                          </p:val>
                                        </p:tav>
                                      </p:tavLst>
                                    </p:anim>
                                    <p:animEffect transition="in" filter="fade">
                                      <p:cBhvr>
                                        <p:cTn id="30" dur="1000"/>
                                        <p:tgtEl>
                                          <p:spTgt spid="1956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98" grpId="0" animBg="1"/>
      <p:bldP spid="195607" grpId="0"/>
      <p:bldP spid="19560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1" name="Rectangle 3"/>
          <p:cNvSpPr>
            <a:spLocks noChangeArrowheads="1"/>
          </p:cNvSpPr>
          <p:nvPr/>
        </p:nvSpPr>
        <p:spPr bwMode="auto">
          <a:xfrm>
            <a:off x="4343400" y="304800"/>
            <a:ext cx="6324600" cy="632460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196779" name="Group 171"/>
          <p:cNvGrpSpPr>
            <a:grpSpLocks/>
          </p:cNvGrpSpPr>
          <p:nvPr/>
        </p:nvGrpSpPr>
        <p:grpSpPr bwMode="auto">
          <a:xfrm>
            <a:off x="2032000" y="2763838"/>
            <a:ext cx="2387600" cy="1968500"/>
            <a:chOff x="320" y="1741"/>
            <a:chExt cx="1504" cy="1240"/>
          </a:xfrm>
        </p:grpSpPr>
        <p:sp>
          <p:nvSpPr>
            <p:cNvPr id="196728" name="Rectangle 120"/>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196732" name="Rectangle 124"/>
            <p:cNvSpPr>
              <a:spLocks noChangeArrowheads="1"/>
            </p:cNvSpPr>
            <p:nvPr/>
          </p:nvSpPr>
          <p:spPr bwMode="auto">
            <a:xfrm>
              <a:off x="708" y="2524"/>
              <a:ext cx="1116" cy="196"/>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grpSp>
      <p:sp>
        <p:nvSpPr>
          <p:cNvPr id="196612" name="Rectangle 4"/>
          <p:cNvSpPr>
            <a:spLocks noGrp="1" noChangeArrowheads="1"/>
          </p:cNvSpPr>
          <p:nvPr>
            <p:ph type="body" idx="1"/>
          </p:nvPr>
        </p:nvSpPr>
        <p:spPr>
          <a:xfrm>
            <a:off x="4029075" y="355601"/>
            <a:ext cx="6638925" cy="1015999"/>
          </a:xfrm>
          <a:noFill/>
          <a:extLst>
            <a:ext uri="{909E8E84-426E-40DD-AFC4-6F175D3DCCD1}">
              <a14:hiddenFill xmlns:a14="http://schemas.microsoft.com/office/drawing/2010/main">
                <a:solidFill>
                  <a:srgbClr val="3333FF">
                    <a:alpha val="71001"/>
                  </a:srgbClr>
                </a:solidFill>
              </a14:hiddenFill>
            </a:ext>
          </a:extLst>
        </p:spPr>
        <p:txBody>
          <a:bodyPr/>
          <a:lstStyle/>
          <a:p>
            <a:pPr>
              <a:lnSpc>
                <a:spcPct val="80000"/>
              </a:lnSpc>
              <a:buFontTx/>
              <a:buNone/>
            </a:pPr>
            <a:r>
              <a:rPr lang="sr-Latn-CS" sz="1400" dirty="0">
                <a:solidFill>
                  <a:schemeClr val="bg2"/>
                </a:solidFill>
              </a:rPr>
              <a:t>	</a:t>
            </a:r>
            <a:r>
              <a:rPr lang="sr-Latn-CS" sz="2000" dirty="0">
                <a:solidFill>
                  <a:schemeClr val="bg2"/>
                </a:solidFill>
              </a:rPr>
              <a:t>Struktura svih emisija od ponedeljka do četvrka je ista i čine je foršpan epizode, igrani prilog sa novim saznanjima u istrazi, ankete gledalaca i snimci telefonskih saslušanja. Emisije se razlikuju po vrsti gostiju u studiju.</a:t>
            </a:r>
            <a:endParaRPr lang="en-US" sz="1400" dirty="0">
              <a:solidFill>
                <a:schemeClr val="bg2"/>
              </a:solidFill>
            </a:endParaRPr>
          </a:p>
        </p:txBody>
      </p:sp>
      <p:sp>
        <p:nvSpPr>
          <p:cNvPr id="196632" name="AutoShape 24"/>
          <p:cNvSpPr>
            <a:spLocks noChangeArrowheads="1"/>
          </p:cNvSpPr>
          <p:nvPr/>
        </p:nvSpPr>
        <p:spPr bwMode="auto">
          <a:xfrm>
            <a:off x="4495800" y="1670050"/>
            <a:ext cx="5962650" cy="5035550"/>
          </a:xfrm>
          <a:prstGeom prst="roundRect">
            <a:avLst>
              <a:gd name="adj" fmla="val 0"/>
            </a:avLst>
          </a:prstGeom>
          <a:solidFill>
            <a:schemeClr val="bg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96640" name="Text Box 32"/>
          <p:cNvSpPr txBox="1">
            <a:spLocks noChangeArrowheads="1"/>
          </p:cNvSpPr>
          <p:nvPr/>
        </p:nvSpPr>
        <p:spPr bwMode="auto">
          <a:xfrm>
            <a:off x="4800601" y="2813050"/>
            <a:ext cx="3013075"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sr-Latn-CS" sz="1200" b="1" u="sng">
                <a:solidFill>
                  <a:srgbClr val="000000"/>
                </a:solidFill>
              </a:rPr>
              <a:t>Gosti u studiju</a:t>
            </a:r>
            <a:r>
              <a:rPr lang="sr-Latn-CS" sz="1200">
                <a:solidFill>
                  <a:srgbClr val="000000"/>
                </a:solidFill>
              </a:rPr>
              <a:t> su jedan advokat, jedan tužilac i sudija. Pokušaćemo da ceo slučaj pogledamo EX JURE. Nakon pokušaja da usklade svoja mišljenja i oni dobijaju priliku da ispitaju osumnjičene.</a:t>
            </a:r>
          </a:p>
          <a:p>
            <a:pPr fontAlgn="base">
              <a:spcBef>
                <a:spcPct val="0"/>
              </a:spcBef>
              <a:spcAft>
                <a:spcPct val="0"/>
              </a:spcAft>
            </a:pPr>
            <a:endParaRPr lang="sr-Latn-CS" sz="1200">
              <a:solidFill>
                <a:srgbClr val="000000"/>
              </a:solidFill>
            </a:endParaRPr>
          </a:p>
          <a:p>
            <a:pPr fontAlgn="base">
              <a:spcBef>
                <a:spcPct val="50000"/>
              </a:spcBef>
              <a:spcAft>
                <a:spcPct val="0"/>
              </a:spcAft>
            </a:pPr>
            <a:endParaRPr lang="en-US" sz="1200" b="1">
              <a:solidFill>
                <a:srgbClr val="000000"/>
              </a:solidFill>
            </a:endParaRPr>
          </a:p>
        </p:txBody>
      </p:sp>
      <p:pic>
        <p:nvPicPr>
          <p:cNvPr id="196641" name="Picture 33" descr="situation"/>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76800" y="4260851"/>
            <a:ext cx="2211388" cy="1660525"/>
          </a:xfrm>
          <a:prstGeom prst="rect">
            <a:avLst/>
          </a:prstGeom>
          <a:noFill/>
          <a:extLst>
            <a:ext uri="{909E8E84-426E-40DD-AFC4-6F175D3DCCD1}">
              <a14:hiddenFill xmlns:a14="http://schemas.microsoft.com/office/drawing/2010/main">
                <a:solidFill>
                  <a:srgbClr val="FFFFFF"/>
                </a:solidFill>
              </a14:hiddenFill>
            </a:ext>
          </a:extLst>
        </p:spPr>
      </p:pic>
      <p:grpSp>
        <p:nvGrpSpPr>
          <p:cNvPr id="196645" name="Group 37"/>
          <p:cNvGrpSpPr>
            <a:grpSpLocks/>
          </p:cNvGrpSpPr>
          <p:nvPr/>
        </p:nvGrpSpPr>
        <p:grpSpPr bwMode="auto">
          <a:xfrm>
            <a:off x="8001000" y="4184651"/>
            <a:ext cx="2101850" cy="1751013"/>
            <a:chOff x="3835" y="2401"/>
            <a:chExt cx="1190" cy="975"/>
          </a:xfrm>
        </p:grpSpPr>
        <p:pic>
          <p:nvPicPr>
            <p:cNvPr id="196639" name="Picture 31" descr="Overlay#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835" y="2401"/>
              <a:ext cx="1190" cy="975"/>
            </a:xfrm>
            <a:prstGeom prst="rect">
              <a:avLst/>
            </a:prstGeom>
            <a:noFill/>
            <a:extLst>
              <a:ext uri="{909E8E84-426E-40DD-AFC4-6F175D3DCCD1}">
                <a14:hiddenFill xmlns:a14="http://schemas.microsoft.com/office/drawing/2010/main">
                  <a:solidFill>
                    <a:srgbClr val="FFFFFF"/>
                  </a:solidFill>
                </a14:hiddenFill>
              </a:ext>
            </a:extLst>
          </p:spPr>
        </p:pic>
        <p:pic>
          <p:nvPicPr>
            <p:cNvPr id="196642" name="Picture 34" descr="Evidence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888" y="2496"/>
              <a:ext cx="1106" cy="691"/>
            </a:xfrm>
            <a:prstGeom prst="rect">
              <a:avLst/>
            </a:prstGeom>
            <a:noFill/>
            <a:extLst>
              <a:ext uri="{909E8E84-426E-40DD-AFC4-6F175D3DCCD1}">
                <a14:hiddenFill xmlns:a14="http://schemas.microsoft.com/office/drawing/2010/main">
                  <a:solidFill>
                    <a:srgbClr val="FFFFFF"/>
                  </a:solidFill>
                </a14:hiddenFill>
              </a:ext>
            </a:extLst>
          </p:spPr>
        </p:pic>
      </p:grpSp>
      <p:sp>
        <p:nvSpPr>
          <p:cNvPr id="196643" name="Text Box 35"/>
          <p:cNvSpPr txBox="1">
            <a:spLocks noChangeArrowheads="1"/>
          </p:cNvSpPr>
          <p:nvPr/>
        </p:nvSpPr>
        <p:spPr bwMode="auto">
          <a:xfrm>
            <a:off x="4724401" y="1822450"/>
            <a:ext cx="5510213"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sr-Latn-CS" sz="2400" b="1" u="sng">
                <a:solidFill>
                  <a:srgbClr val="13558B"/>
                </a:solidFill>
              </a:rPr>
              <a:t>ČETVRTAK – </a:t>
            </a:r>
            <a:r>
              <a:rPr lang="sr-Latn-CS" sz="2000" b="1" u="sng">
                <a:solidFill>
                  <a:srgbClr val="13558B"/>
                </a:solidFill>
              </a:rPr>
              <a:t>PRED LICEM PRAVDE</a:t>
            </a:r>
            <a:r>
              <a:rPr lang="en-US" sz="2000" b="1" u="sng">
                <a:solidFill>
                  <a:srgbClr val="13558B"/>
                </a:solidFill>
              </a:rPr>
              <a:t> </a:t>
            </a:r>
            <a:r>
              <a:rPr lang="sr-Latn-CS" sz="2000" b="1" u="sng">
                <a:solidFill>
                  <a:srgbClr val="13558B"/>
                </a:solidFill>
              </a:rPr>
              <a:t>I DRUGO OSLOBAĐANJE</a:t>
            </a:r>
            <a:r>
              <a:rPr lang="sr-Latn-CS" sz="1600" b="1">
                <a:solidFill>
                  <a:srgbClr val="000000"/>
                </a:solidFill>
              </a:rPr>
              <a:t>– 23 00h (30 min.)</a:t>
            </a:r>
            <a:endParaRPr lang="en-US" sz="1600" b="1">
              <a:solidFill>
                <a:srgbClr val="000000"/>
              </a:solidFill>
            </a:endParaRPr>
          </a:p>
          <a:p>
            <a:pPr fontAlgn="base">
              <a:spcBef>
                <a:spcPct val="0"/>
              </a:spcBef>
              <a:spcAft>
                <a:spcPct val="0"/>
              </a:spcAft>
            </a:pPr>
            <a:endParaRPr lang="en-US" sz="2000" b="1" u="sng">
              <a:solidFill>
                <a:srgbClr val="3333FF"/>
              </a:solidFill>
            </a:endParaRPr>
          </a:p>
        </p:txBody>
      </p:sp>
      <p:sp>
        <p:nvSpPr>
          <p:cNvPr id="196644" name="Text Box 36"/>
          <p:cNvSpPr txBox="1">
            <a:spLocks noChangeArrowheads="1"/>
          </p:cNvSpPr>
          <p:nvPr/>
        </p:nvSpPr>
        <p:spPr bwMode="auto">
          <a:xfrm>
            <a:off x="7924800" y="2813050"/>
            <a:ext cx="2476500" cy="1292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sr-Latn-CS" sz="1200">
                <a:solidFill>
                  <a:srgbClr val="000000"/>
                </a:solidFill>
              </a:rPr>
              <a:t>Emisija se završava oslobadjanjem još jednog osumnjičenog na osnovu emitovanja dekriminišuće igrane scene iz nedeljne epizode.</a:t>
            </a:r>
          </a:p>
          <a:p>
            <a:pPr fontAlgn="base">
              <a:spcBef>
                <a:spcPct val="50000"/>
              </a:spcBef>
              <a:spcAft>
                <a:spcPct val="0"/>
              </a:spcAft>
            </a:pPr>
            <a:endParaRPr lang="en-US" sz="1200" b="1">
              <a:solidFill>
                <a:srgbClr val="000000"/>
              </a:solidFill>
            </a:endParaRPr>
          </a:p>
        </p:txBody>
      </p:sp>
      <p:sp>
        <p:nvSpPr>
          <p:cNvPr id="196705" name="Rectangle 97"/>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196706" name="Rectangle 98"/>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196707" name="Rectangle 99"/>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196708" name="Rectangle 100"/>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196709" name="Rectangle 101"/>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196710" name="Rectangle 102"/>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196711" name="Rectangle 103"/>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196712" name="Line 104"/>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3" name="Line 105"/>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4" name="Line 106"/>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5" name="Line 107"/>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6" name="Line 108"/>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7" name="Line 109"/>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8" name="Line 110"/>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19" name="Line 111"/>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0" name="Line 112"/>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1" name="Line 113"/>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2" name="Line 114"/>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3" name="Line 115"/>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4" name="Line 116"/>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5" name="Line 117"/>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6" name="Line 118"/>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7" name="Line 119"/>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29" name="Text Box 121"/>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196731" name="Line 123"/>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33" name="Rectangle 125"/>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196734" name="Rectangle 126"/>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6735" name="Line 127"/>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36" name="Line 128"/>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37" name="Line 129"/>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38" name="Line 130"/>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39" name="Line 131"/>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96740" name="Line 132"/>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41" name="Line 133"/>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42" name="Line 134"/>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43" name="Rectangle 135"/>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196744" name="Rectangle 136"/>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6745" name="Rectangle 137"/>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6746" name="Line 138"/>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47" name="Rectangle 139"/>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196748" name="Rectangle 140"/>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6749" name="Rectangle 141"/>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6750" name="Line 142"/>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51" name="Line 143"/>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52" name="Line 144"/>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53" name="Line 145"/>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54" name="Rectangle 146"/>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196755" name="Rectangle 147"/>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6756" name="Rectangle 148"/>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6757" name="Line 149"/>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96758" name="Line 150"/>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59" name="Line 151"/>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60" name="Rectangle 152"/>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ISTAGE</a:t>
            </a:r>
            <a:endParaRPr lang="en-GB" sz="1000" b="1">
              <a:solidFill>
                <a:srgbClr val="FFFFFF"/>
              </a:solidFill>
            </a:endParaRPr>
          </a:p>
        </p:txBody>
      </p:sp>
      <p:sp>
        <p:nvSpPr>
          <p:cNvPr id="196761" name="Rectangle 153"/>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6762" name="Rectangle 154"/>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96763" name="Line 155"/>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64" name="Line 156"/>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196765" name="Group 157"/>
          <p:cNvGrpSpPr>
            <a:grpSpLocks/>
          </p:cNvGrpSpPr>
          <p:nvPr/>
        </p:nvGrpSpPr>
        <p:grpSpPr bwMode="auto">
          <a:xfrm>
            <a:off x="2032000" y="4797426"/>
            <a:ext cx="274638" cy="307975"/>
            <a:chOff x="816" y="3642"/>
            <a:chExt cx="1118" cy="428"/>
          </a:xfrm>
        </p:grpSpPr>
        <p:sp>
          <p:nvSpPr>
            <p:cNvPr id="196766" name="Rectangle 158"/>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196767" name="Rectangle 159"/>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196768" name="Rectangle 160"/>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196769" name="Rectangle 161"/>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96770" name="Rectangle 162"/>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196771" name="Line 163"/>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72" name="Line 164"/>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73" name="Line 165"/>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74" name="Line 166"/>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75" name="Line 167"/>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76" name="Line 168"/>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96777" name="Rectangle 169"/>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Tree>
    <p:extLst>
      <p:ext uri="{BB962C8B-B14F-4D97-AF65-F5344CB8AC3E}">
        <p14:creationId xmlns:p14="http://schemas.microsoft.com/office/powerpoint/2010/main" val="2538982031"/>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nodeType="afterEffect">
                                  <p:stCondLst>
                                    <p:cond delay="0"/>
                                  </p:stCondLst>
                                  <p:childTnLst>
                                    <p:anim calcmode="discrete" valueType="str">
                                      <p:cBhvr>
                                        <p:cTn id="6" dur="1000" fill="hold"/>
                                        <p:tgtEl>
                                          <p:spTgt spid="196779"/>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4" presetClass="entr" presetSubtype="32" fill="hold" grpId="0" nodeType="afterEffect">
                                  <p:stCondLst>
                                    <p:cond delay="0"/>
                                  </p:stCondLst>
                                  <p:childTnLst>
                                    <p:set>
                                      <p:cBhvr>
                                        <p:cTn id="9" dur="1" fill="hold">
                                          <p:stCondLst>
                                            <p:cond delay="0"/>
                                          </p:stCondLst>
                                        </p:cTn>
                                        <p:tgtEl>
                                          <p:spTgt spid="196643"/>
                                        </p:tgtEl>
                                        <p:attrNameLst>
                                          <p:attrName>style.visibility</p:attrName>
                                        </p:attrNameLst>
                                      </p:cBhvr>
                                      <p:to>
                                        <p:strVal val="visible"/>
                                      </p:to>
                                    </p:set>
                                    <p:animEffect transition="in" filter="box(out)">
                                      <p:cBhvr>
                                        <p:cTn id="10" dur="500"/>
                                        <p:tgtEl>
                                          <p:spTgt spid="196643"/>
                                        </p:tgtEl>
                                      </p:cBhvr>
                                    </p:animEffect>
                                  </p:childTnLst>
                                </p:cTn>
                              </p:par>
                            </p:childTnLst>
                          </p:cTn>
                        </p:par>
                        <p:par>
                          <p:cTn id="11" fill="hold" nodeType="afterGroup">
                            <p:stCondLst>
                              <p:cond delay="1500"/>
                            </p:stCondLst>
                            <p:childTnLst>
                              <p:par>
                                <p:cTn id="12" presetID="4" presetClass="entr" presetSubtype="32" fill="hold" grpId="0" nodeType="afterEffect">
                                  <p:stCondLst>
                                    <p:cond delay="0"/>
                                  </p:stCondLst>
                                  <p:childTnLst>
                                    <p:set>
                                      <p:cBhvr>
                                        <p:cTn id="13" dur="1" fill="hold">
                                          <p:stCondLst>
                                            <p:cond delay="0"/>
                                          </p:stCondLst>
                                        </p:cTn>
                                        <p:tgtEl>
                                          <p:spTgt spid="196640"/>
                                        </p:tgtEl>
                                        <p:attrNameLst>
                                          <p:attrName>style.visibility</p:attrName>
                                        </p:attrNameLst>
                                      </p:cBhvr>
                                      <p:to>
                                        <p:strVal val="visible"/>
                                      </p:to>
                                    </p:set>
                                    <p:animEffect transition="in" filter="box(out)">
                                      <p:cBhvr>
                                        <p:cTn id="14" dur="500"/>
                                        <p:tgtEl>
                                          <p:spTgt spid="196640"/>
                                        </p:tgtEl>
                                      </p:cBhvr>
                                    </p:animEffect>
                                  </p:childTnLst>
                                </p:cTn>
                              </p:par>
                            </p:childTnLst>
                          </p:cTn>
                        </p:par>
                        <p:par>
                          <p:cTn id="15" fill="hold" nodeType="afterGroup">
                            <p:stCondLst>
                              <p:cond delay="2000"/>
                            </p:stCondLst>
                            <p:childTnLst>
                              <p:par>
                                <p:cTn id="16" presetID="4" presetClass="entr" presetSubtype="32" fill="hold" nodeType="afterEffect">
                                  <p:stCondLst>
                                    <p:cond delay="0"/>
                                  </p:stCondLst>
                                  <p:childTnLst>
                                    <p:set>
                                      <p:cBhvr>
                                        <p:cTn id="17" dur="1" fill="hold">
                                          <p:stCondLst>
                                            <p:cond delay="0"/>
                                          </p:stCondLst>
                                        </p:cTn>
                                        <p:tgtEl>
                                          <p:spTgt spid="196641"/>
                                        </p:tgtEl>
                                        <p:attrNameLst>
                                          <p:attrName>style.visibility</p:attrName>
                                        </p:attrNameLst>
                                      </p:cBhvr>
                                      <p:to>
                                        <p:strVal val="visible"/>
                                      </p:to>
                                    </p:set>
                                    <p:animEffect transition="in" filter="box(out)">
                                      <p:cBhvr>
                                        <p:cTn id="18" dur="500"/>
                                        <p:tgtEl>
                                          <p:spTgt spid="196641"/>
                                        </p:tgtEl>
                                      </p:cBhvr>
                                    </p:animEffect>
                                  </p:childTnLst>
                                </p:cTn>
                              </p:par>
                            </p:childTnLst>
                          </p:cTn>
                        </p:par>
                        <p:par>
                          <p:cTn id="19" fill="hold" nodeType="afterGroup">
                            <p:stCondLst>
                              <p:cond delay="2500"/>
                            </p:stCondLst>
                            <p:childTnLst>
                              <p:par>
                                <p:cTn id="20" presetID="55" presetClass="entr" presetSubtype="0" fill="hold" grpId="0" nodeType="afterEffect">
                                  <p:stCondLst>
                                    <p:cond delay="1000"/>
                                  </p:stCondLst>
                                  <p:childTnLst>
                                    <p:set>
                                      <p:cBhvr>
                                        <p:cTn id="21" dur="1" fill="hold">
                                          <p:stCondLst>
                                            <p:cond delay="0"/>
                                          </p:stCondLst>
                                        </p:cTn>
                                        <p:tgtEl>
                                          <p:spTgt spid="196644"/>
                                        </p:tgtEl>
                                        <p:attrNameLst>
                                          <p:attrName>style.visibility</p:attrName>
                                        </p:attrNameLst>
                                      </p:cBhvr>
                                      <p:to>
                                        <p:strVal val="visible"/>
                                      </p:to>
                                    </p:set>
                                    <p:anim calcmode="lin" valueType="num">
                                      <p:cBhvr>
                                        <p:cTn id="22" dur="1000" fill="hold"/>
                                        <p:tgtEl>
                                          <p:spTgt spid="196644"/>
                                        </p:tgtEl>
                                        <p:attrNameLst>
                                          <p:attrName>ppt_w</p:attrName>
                                        </p:attrNameLst>
                                      </p:cBhvr>
                                      <p:tavLst>
                                        <p:tav tm="0">
                                          <p:val>
                                            <p:strVal val="#ppt_w*0.70"/>
                                          </p:val>
                                        </p:tav>
                                        <p:tav tm="100000">
                                          <p:val>
                                            <p:strVal val="#ppt_w"/>
                                          </p:val>
                                        </p:tav>
                                      </p:tavLst>
                                    </p:anim>
                                    <p:anim calcmode="lin" valueType="num">
                                      <p:cBhvr>
                                        <p:cTn id="23" dur="1000" fill="hold"/>
                                        <p:tgtEl>
                                          <p:spTgt spid="196644"/>
                                        </p:tgtEl>
                                        <p:attrNameLst>
                                          <p:attrName>ppt_h</p:attrName>
                                        </p:attrNameLst>
                                      </p:cBhvr>
                                      <p:tavLst>
                                        <p:tav tm="0">
                                          <p:val>
                                            <p:strVal val="#ppt_h"/>
                                          </p:val>
                                        </p:tav>
                                        <p:tav tm="100000">
                                          <p:val>
                                            <p:strVal val="#ppt_h"/>
                                          </p:val>
                                        </p:tav>
                                      </p:tavLst>
                                    </p:anim>
                                    <p:animEffect transition="in" filter="fade">
                                      <p:cBhvr>
                                        <p:cTn id="24" dur="1000"/>
                                        <p:tgtEl>
                                          <p:spTgt spid="196644"/>
                                        </p:tgtEl>
                                      </p:cBhvr>
                                    </p:animEffect>
                                  </p:childTnLst>
                                </p:cTn>
                              </p:par>
                            </p:childTnLst>
                          </p:cTn>
                        </p:par>
                        <p:par>
                          <p:cTn id="25" fill="hold" nodeType="afterGroup">
                            <p:stCondLst>
                              <p:cond delay="4500"/>
                            </p:stCondLst>
                            <p:childTnLst>
                              <p:par>
                                <p:cTn id="26" presetID="55" presetClass="entr" presetSubtype="0" fill="hold" nodeType="afterEffect">
                                  <p:stCondLst>
                                    <p:cond delay="0"/>
                                  </p:stCondLst>
                                  <p:childTnLst>
                                    <p:set>
                                      <p:cBhvr>
                                        <p:cTn id="27" dur="1" fill="hold">
                                          <p:stCondLst>
                                            <p:cond delay="0"/>
                                          </p:stCondLst>
                                        </p:cTn>
                                        <p:tgtEl>
                                          <p:spTgt spid="196645"/>
                                        </p:tgtEl>
                                        <p:attrNameLst>
                                          <p:attrName>style.visibility</p:attrName>
                                        </p:attrNameLst>
                                      </p:cBhvr>
                                      <p:to>
                                        <p:strVal val="visible"/>
                                      </p:to>
                                    </p:set>
                                    <p:anim calcmode="lin" valueType="num">
                                      <p:cBhvr>
                                        <p:cTn id="28" dur="1000" fill="hold"/>
                                        <p:tgtEl>
                                          <p:spTgt spid="196645"/>
                                        </p:tgtEl>
                                        <p:attrNameLst>
                                          <p:attrName>ppt_w</p:attrName>
                                        </p:attrNameLst>
                                      </p:cBhvr>
                                      <p:tavLst>
                                        <p:tav tm="0">
                                          <p:val>
                                            <p:strVal val="#ppt_w*0.70"/>
                                          </p:val>
                                        </p:tav>
                                        <p:tav tm="100000">
                                          <p:val>
                                            <p:strVal val="#ppt_w"/>
                                          </p:val>
                                        </p:tav>
                                      </p:tavLst>
                                    </p:anim>
                                    <p:anim calcmode="lin" valueType="num">
                                      <p:cBhvr>
                                        <p:cTn id="29" dur="1000" fill="hold"/>
                                        <p:tgtEl>
                                          <p:spTgt spid="196645"/>
                                        </p:tgtEl>
                                        <p:attrNameLst>
                                          <p:attrName>ppt_h</p:attrName>
                                        </p:attrNameLst>
                                      </p:cBhvr>
                                      <p:tavLst>
                                        <p:tav tm="0">
                                          <p:val>
                                            <p:strVal val="#ppt_h"/>
                                          </p:val>
                                        </p:tav>
                                        <p:tav tm="100000">
                                          <p:val>
                                            <p:strVal val="#ppt_h"/>
                                          </p:val>
                                        </p:tav>
                                      </p:tavLst>
                                    </p:anim>
                                    <p:animEffect transition="in" filter="fade">
                                      <p:cBhvr>
                                        <p:cTn id="30" dur="1000"/>
                                        <p:tgtEl>
                                          <p:spTgt spid="1966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40" grpId="0"/>
      <p:bldP spid="196643" grpId="0"/>
      <p:bldP spid="19664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3" name="Rectangle 3"/>
          <p:cNvSpPr>
            <a:spLocks noChangeArrowheads="1"/>
          </p:cNvSpPr>
          <p:nvPr/>
        </p:nvSpPr>
        <p:spPr bwMode="auto">
          <a:xfrm>
            <a:off x="4343400" y="304800"/>
            <a:ext cx="6324600" cy="632460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86824" name="Group 104"/>
          <p:cNvGrpSpPr>
            <a:grpSpLocks/>
          </p:cNvGrpSpPr>
          <p:nvPr/>
        </p:nvGrpSpPr>
        <p:grpSpPr bwMode="auto">
          <a:xfrm>
            <a:off x="2032000" y="2763838"/>
            <a:ext cx="2387600" cy="1968500"/>
            <a:chOff x="320" y="1741"/>
            <a:chExt cx="1504" cy="1240"/>
          </a:xfrm>
        </p:grpSpPr>
        <p:sp>
          <p:nvSpPr>
            <p:cNvPr id="286724" name="Rectangle 4"/>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86725" name="Rectangle 5"/>
            <p:cNvSpPr>
              <a:spLocks noChangeArrowheads="1"/>
            </p:cNvSpPr>
            <p:nvPr/>
          </p:nvSpPr>
          <p:spPr bwMode="auto">
            <a:xfrm>
              <a:off x="708" y="2524"/>
              <a:ext cx="1116" cy="196"/>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grpSp>
      <p:sp>
        <p:nvSpPr>
          <p:cNvPr id="286735" name="Rectangle 15"/>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86736" name="Rectangle 16"/>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86737" name="Rectangle 17"/>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86738" name="Rectangle 18"/>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86739" name="Rectangle 19"/>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86740" name="Rectangle 20"/>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86741" name="Rectangle 21"/>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86742" name="Line 22"/>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3" name="Line 23"/>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4" name="Line 24"/>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5" name="Line 25"/>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6" name="Line 26"/>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7" name="Line 27"/>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8" name="Line 28"/>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49" name="Line 29"/>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0" name="Line 30"/>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1" name="Line 31"/>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2" name="Line 32"/>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3" name="Line 33"/>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4" name="Line 34"/>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5" name="Line 35"/>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6" name="Line 36"/>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7" name="Line 37"/>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58" name="Text Box 38"/>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86759" name="Line 39"/>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0" name="Rectangle 40"/>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86761" name="Rectangle 41"/>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6762" name="Line 42"/>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3" name="Line 43"/>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4" name="Line 44"/>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5" name="Line 45"/>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6" name="Line 46"/>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6767" name="Line 47"/>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8" name="Line 48"/>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69" name="Line 49"/>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70" name="Rectangle 50"/>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86771" name="Rectangle 51"/>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6772" name="Rectangle 52"/>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6773" name="Line 53"/>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74" name="Rectangle 54"/>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86775" name="Rectangle 55"/>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6776" name="Rectangle 56"/>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6777" name="Line 57"/>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78" name="Line 58"/>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79" name="Line 59"/>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80" name="Line 60"/>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81" name="Rectangle 61"/>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86782" name="Rectangle 62"/>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6783" name="Rectangle 63"/>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6784" name="Line 64"/>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6785" name="Line 65"/>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86" name="Line 66"/>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87" name="Rectangle 67"/>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ISTAGE</a:t>
            </a:r>
            <a:endParaRPr lang="en-GB" sz="1000" b="1">
              <a:solidFill>
                <a:srgbClr val="FFFFFF"/>
              </a:solidFill>
            </a:endParaRPr>
          </a:p>
        </p:txBody>
      </p:sp>
      <p:sp>
        <p:nvSpPr>
          <p:cNvPr id="286788" name="Rectangle 68"/>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6789" name="Rectangle 69"/>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6790" name="Line 70"/>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91" name="Line 71"/>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86792" name="Group 72"/>
          <p:cNvGrpSpPr>
            <a:grpSpLocks/>
          </p:cNvGrpSpPr>
          <p:nvPr/>
        </p:nvGrpSpPr>
        <p:grpSpPr bwMode="auto">
          <a:xfrm>
            <a:off x="2032000" y="4797426"/>
            <a:ext cx="274638" cy="307975"/>
            <a:chOff x="816" y="3642"/>
            <a:chExt cx="1118" cy="428"/>
          </a:xfrm>
        </p:grpSpPr>
        <p:sp>
          <p:nvSpPr>
            <p:cNvPr id="286793" name="Rectangle 73"/>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86794" name="Rectangle 74"/>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86795" name="Rectangle 75"/>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86796" name="Rectangle 76"/>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6797" name="Rectangle 77"/>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86798" name="Line 78"/>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799" name="Line 79"/>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800" name="Line 80"/>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801" name="Line 81"/>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802" name="Line 82"/>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803" name="Line 83"/>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6804" name="Rectangle 84"/>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286816" name="Rectangle 96"/>
          <p:cNvSpPr>
            <a:spLocks noChangeArrowheads="1"/>
          </p:cNvSpPr>
          <p:nvPr/>
        </p:nvSpPr>
        <p:spPr bwMode="auto">
          <a:xfrm>
            <a:off x="4462464" y="434976"/>
            <a:ext cx="5943600" cy="49530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86811" name="Picture 91"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0" y="2743201"/>
            <a:ext cx="1479550" cy="2219325"/>
          </a:xfrm>
          <a:prstGeom prst="rect">
            <a:avLst/>
          </a:prstGeom>
          <a:noFill/>
          <a:extLst>
            <a:ext uri="{909E8E84-426E-40DD-AFC4-6F175D3DCCD1}">
              <a14:hiddenFill xmlns:a14="http://schemas.microsoft.com/office/drawing/2010/main">
                <a:solidFill>
                  <a:srgbClr val="FFFFFF"/>
                </a:solidFill>
              </a14:hiddenFill>
            </a:ext>
          </a:extLst>
        </p:spPr>
      </p:pic>
      <p:pic>
        <p:nvPicPr>
          <p:cNvPr id="286812" name="Picture 92"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932488" y="2819401"/>
            <a:ext cx="1687512" cy="2130425"/>
          </a:xfrm>
          <a:prstGeom prst="rect">
            <a:avLst/>
          </a:prstGeom>
          <a:noFill/>
          <a:extLst>
            <a:ext uri="{909E8E84-426E-40DD-AFC4-6F175D3DCCD1}">
              <a14:hiddenFill xmlns:a14="http://schemas.microsoft.com/office/drawing/2010/main">
                <a:solidFill>
                  <a:srgbClr val="FFFFFF"/>
                </a:solidFill>
              </a14:hiddenFill>
            </a:ext>
          </a:extLst>
        </p:spPr>
      </p:pic>
      <p:pic>
        <p:nvPicPr>
          <p:cNvPr id="286813" name="Picture 93"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48550" y="2743201"/>
            <a:ext cx="1703388" cy="2219325"/>
          </a:xfrm>
          <a:prstGeom prst="rect">
            <a:avLst/>
          </a:prstGeom>
          <a:noFill/>
          <a:extLst>
            <a:ext uri="{909E8E84-426E-40DD-AFC4-6F175D3DCCD1}">
              <a14:hiddenFill xmlns:a14="http://schemas.microsoft.com/office/drawing/2010/main">
                <a:solidFill>
                  <a:srgbClr val="FFFFFF"/>
                </a:solidFill>
              </a14:hiddenFill>
            </a:ext>
          </a:extLst>
        </p:spPr>
      </p:pic>
      <p:pic>
        <p:nvPicPr>
          <p:cNvPr id="286814" name="Picture 94"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991600" y="2819400"/>
            <a:ext cx="1454150" cy="2209800"/>
          </a:xfrm>
          <a:prstGeom prst="rect">
            <a:avLst/>
          </a:prstGeom>
          <a:noFill/>
          <a:extLst>
            <a:ext uri="{909E8E84-426E-40DD-AFC4-6F175D3DCCD1}">
              <a14:hiddenFill xmlns:a14="http://schemas.microsoft.com/office/drawing/2010/main">
                <a:solidFill>
                  <a:srgbClr val="FFFFFF"/>
                </a:solidFill>
              </a14:hiddenFill>
            </a:ext>
          </a:extLst>
        </p:spPr>
      </p:pic>
      <p:grpSp>
        <p:nvGrpSpPr>
          <p:cNvPr id="286825" name="Group 105"/>
          <p:cNvGrpSpPr>
            <a:grpSpLocks/>
          </p:cNvGrpSpPr>
          <p:nvPr/>
        </p:nvGrpSpPr>
        <p:grpSpPr bwMode="auto">
          <a:xfrm>
            <a:off x="4648201" y="609600"/>
            <a:ext cx="1274763" cy="1752600"/>
            <a:chOff x="1968" y="384"/>
            <a:chExt cx="803" cy="1104"/>
          </a:xfrm>
        </p:grpSpPr>
        <p:pic>
          <p:nvPicPr>
            <p:cNvPr id="286815" name="Picture 95"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968" y="384"/>
              <a:ext cx="803" cy="1104"/>
            </a:xfrm>
            <a:prstGeom prst="rect">
              <a:avLst/>
            </a:prstGeom>
            <a:noFill/>
            <a:extLst>
              <a:ext uri="{909E8E84-426E-40DD-AFC4-6F175D3DCCD1}">
                <a14:hiddenFill xmlns:a14="http://schemas.microsoft.com/office/drawing/2010/main">
                  <a:solidFill>
                    <a:srgbClr val="FFFFFF"/>
                  </a:solidFill>
                </a14:hiddenFill>
              </a:ext>
            </a:extLst>
          </p:spPr>
        </p:pic>
        <p:sp>
          <p:nvSpPr>
            <p:cNvPr id="286807" name="AutoShape 87"/>
            <p:cNvSpPr>
              <a:spLocks noChangeArrowheads="1"/>
            </p:cNvSpPr>
            <p:nvPr/>
          </p:nvSpPr>
          <p:spPr bwMode="auto">
            <a:xfrm rot="-2700000">
              <a:off x="2016" y="432"/>
              <a:ext cx="688" cy="688"/>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sp>
        <p:nvSpPr>
          <p:cNvPr id="286819" name="AutoShape 99"/>
          <p:cNvSpPr>
            <a:spLocks noChangeArrowheads="1"/>
          </p:cNvSpPr>
          <p:nvPr/>
        </p:nvSpPr>
        <p:spPr bwMode="auto">
          <a:xfrm rot="-2700000">
            <a:off x="7543800" y="2895600"/>
            <a:ext cx="1371600" cy="1371600"/>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6821" name="Text Box 101"/>
          <p:cNvSpPr txBox="1">
            <a:spLocks noChangeArrowheads="1"/>
          </p:cNvSpPr>
          <p:nvPr/>
        </p:nvSpPr>
        <p:spPr bwMode="auto">
          <a:xfrm>
            <a:off x="5638800" y="5486401"/>
            <a:ext cx="26670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2" algn="ctr" fontAlgn="base">
              <a:spcBef>
                <a:spcPct val="0"/>
              </a:spcBef>
              <a:spcAft>
                <a:spcPct val="0"/>
              </a:spcAft>
            </a:pPr>
            <a:r>
              <a:rPr lang="sr-Latn-CS" sz="6000" b="1">
                <a:solidFill>
                  <a:srgbClr val="FFFFFF"/>
                </a:solidFill>
              </a:rPr>
              <a:t>48h</a:t>
            </a:r>
            <a:endParaRPr lang="en-US" sz="6000" b="1">
              <a:solidFill>
                <a:srgbClr val="FFFFFF"/>
              </a:solidFill>
            </a:endParaRPr>
          </a:p>
        </p:txBody>
      </p:sp>
      <p:grpSp>
        <p:nvGrpSpPr>
          <p:cNvPr id="286823" name="Group 103"/>
          <p:cNvGrpSpPr>
            <a:grpSpLocks/>
          </p:cNvGrpSpPr>
          <p:nvPr/>
        </p:nvGrpSpPr>
        <p:grpSpPr bwMode="auto">
          <a:xfrm>
            <a:off x="4267200" y="5486400"/>
            <a:ext cx="6096000" cy="958850"/>
            <a:chOff x="1728" y="3456"/>
            <a:chExt cx="3840" cy="604"/>
          </a:xfrm>
        </p:grpSpPr>
        <p:sp>
          <p:nvSpPr>
            <p:cNvPr id="286809" name="Text Box 89"/>
            <p:cNvSpPr txBox="1">
              <a:spLocks noChangeArrowheads="1"/>
            </p:cNvSpPr>
            <p:nvPr/>
          </p:nvSpPr>
          <p:spPr bwMode="auto">
            <a:xfrm>
              <a:off x="1728" y="3464"/>
              <a:ext cx="1488"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2" algn="r" fontAlgn="base">
                <a:spcBef>
                  <a:spcPct val="0"/>
                </a:spcBef>
                <a:spcAft>
                  <a:spcPct val="0"/>
                </a:spcAft>
              </a:pPr>
              <a:r>
                <a:rPr lang="sr-Latn-CS" sz="2800" b="1">
                  <a:solidFill>
                    <a:srgbClr val="FFFFFF"/>
                  </a:solidFill>
                </a:rPr>
                <a:t>JOŠ</a:t>
              </a:r>
              <a:endParaRPr lang="en-US" sz="2800" b="1">
                <a:solidFill>
                  <a:srgbClr val="FFFFFF"/>
                </a:solidFill>
              </a:endParaRPr>
            </a:p>
            <a:p>
              <a:pPr lvl="2" algn="r" fontAlgn="base">
                <a:spcBef>
                  <a:spcPct val="0"/>
                </a:spcBef>
                <a:spcAft>
                  <a:spcPct val="0"/>
                </a:spcAft>
              </a:pPr>
              <a:r>
                <a:rPr lang="sr-Latn-CS" sz="2800" b="1">
                  <a:solidFill>
                    <a:srgbClr val="FFFFFF"/>
                  </a:solidFill>
                </a:rPr>
                <a:t> SAMO</a:t>
              </a:r>
              <a:endParaRPr lang="en-US" sz="2800" b="1">
                <a:solidFill>
                  <a:srgbClr val="FFFFFF"/>
                </a:solidFill>
              </a:endParaRPr>
            </a:p>
          </p:txBody>
        </p:sp>
        <p:sp>
          <p:nvSpPr>
            <p:cNvPr id="286822" name="Text Box 102"/>
            <p:cNvSpPr txBox="1">
              <a:spLocks noChangeArrowheads="1"/>
            </p:cNvSpPr>
            <p:nvPr/>
          </p:nvSpPr>
          <p:spPr bwMode="auto">
            <a:xfrm>
              <a:off x="3552" y="3456"/>
              <a:ext cx="2016"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2" fontAlgn="base">
                <a:spcBef>
                  <a:spcPct val="0"/>
                </a:spcBef>
                <a:spcAft>
                  <a:spcPct val="0"/>
                </a:spcAft>
              </a:pPr>
              <a:r>
                <a:rPr lang="en-US" sz="2800" b="1">
                  <a:solidFill>
                    <a:srgbClr val="FFFFFF"/>
                  </a:solidFill>
                </a:rPr>
                <a:t>ZA</a:t>
              </a:r>
            </a:p>
            <a:p>
              <a:pPr lvl="2" fontAlgn="base">
                <a:spcBef>
                  <a:spcPct val="0"/>
                </a:spcBef>
                <a:spcAft>
                  <a:spcPct val="0"/>
                </a:spcAft>
              </a:pPr>
              <a:r>
                <a:rPr lang="en-US" sz="2800" b="1">
                  <a:solidFill>
                    <a:srgbClr val="FFFFFF"/>
                  </a:solidFill>
                </a:rPr>
                <a:t>GLASANJE</a:t>
              </a:r>
              <a:r>
                <a:rPr lang="sr-Latn-CS" sz="2800" b="1">
                  <a:solidFill>
                    <a:srgbClr val="FFFFFF"/>
                  </a:solidFill>
                </a:rPr>
                <a:t>!</a:t>
              </a:r>
              <a:endParaRPr lang="en-US" sz="2800" b="1">
                <a:solidFill>
                  <a:srgbClr val="FFFFFF"/>
                </a:solidFill>
              </a:endParaRPr>
            </a:p>
          </p:txBody>
        </p:sp>
      </p:grpSp>
    </p:spTree>
    <p:extLst>
      <p:ext uri="{BB962C8B-B14F-4D97-AF65-F5344CB8AC3E}">
        <p14:creationId xmlns:p14="http://schemas.microsoft.com/office/powerpoint/2010/main" val="3263478670"/>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500"/>
                            </p:stCondLst>
                            <p:childTnLst>
                              <p:par>
                                <p:cTn id="5" presetID="35" presetClass="emph" presetSubtype="0" repeatCount="indefinite" fill="hold" nodeType="afterEffect">
                                  <p:stCondLst>
                                    <p:cond delay="0"/>
                                  </p:stCondLst>
                                  <p:childTnLst>
                                    <p:anim calcmode="discrete" valueType="str">
                                      <p:cBhvr>
                                        <p:cTn id="6" dur="1000" fill="hold"/>
                                        <p:tgtEl>
                                          <p:spTgt spid="286824"/>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500"/>
                            </p:stCondLst>
                            <p:childTnLst>
                              <p:par>
                                <p:cTn id="8" presetID="4" presetClass="entr" presetSubtype="32" fill="hold" nodeType="afterEffect">
                                  <p:stCondLst>
                                    <p:cond delay="0"/>
                                  </p:stCondLst>
                                  <p:childTnLst>
                                    <p:set>
                                      <p:cBhvr>
                                        <p:cTn id="9" dur="1" fill="hold">
                                          <p:stCondLst>
                                            <p:cond delay="0"/>
                                          </p:stCondLst>
                                        </p:cTn>
                                        <p:tgtEl>
                                          <p:spTgt spid="286825"/>
                                        </p:tgtEl>
                                        <p:attrNameLst>
                                          <p:attrName>style.visibility</p:attrName>
                                        </p:attrNameLst>
                                      </p:cBhvr>
                                      <p:to>
                                        <p:strVal val="visible"/>
                                      </p:to>
                                    </p:set>
                                    <p:animEffect transition="in" filter="box(out)">
                                      <p:cBhvr>
                                        <p:cTn id="10" dur="500"/>
                                        <p:tgtEl>
                                          <p:spTgt spid="286825"/>
                                        </p:tgtEl>
                                      </p:cBhvr>
                                    </p:animEffect>
                                  </p:childTnLst>
                                </p:cTn>
                              </p:par>
                            </p:childTnLst>
                          </p:cTn>
                        </p:par>
                        <p:par>
                          <p:cTn id="11" fill="hold" nodeType="afterGroup">
                            <p:stCondLst>
                              <p:cond delay="2000"/>
                            </p:stCondLst>
                            <p:childTnLst>
                              <p:par>
                                <p:cTn id="12" presetID="4" presetClass="entr" presetSubtype="32" fill="hold" nodeType="afterEffect">
                                  <p:stCondLst>
                                    <p:cond delay="0"/>
                                  </p:stCondLst>
                                  <p:childTnLst>
                                    <p:set>
                                      <p:cBhvr>
                                        <p:cTn id="13" dur="1" fill="hold">
                                          <p:stCondLst>
                                            <p:cond delay="0"/>
                                          </p:stCondLst>
                                        </p:cTn>
                                        <p:tgtEl>
                                          <p:spTgt spid="286811"/>
                                        </p:tgtEl>
                                        <p:attrNameLst>
                                          <p:attrName>style.visibility</p:attrName>
                                        </p:attrNameLst>
                                      </p:cBhvr>
                                      <p:to>
                                        <p:strVal val="visible"/>
                                      </p:to>
                                    </p:set>
                                    <p:animEffect transition="in" filter="box(out)">
                                      <p:cBhvr>
                                        <p:cTn id="14" dur="500"/>
                                        <p:tgtEl>
                                          <p:spTgt spid="286811"/>
                                        </p:tgtEl>
                                      </p:cBhvr>
                                    </p:animEffect>
                                  </p:childTnLst>
                                </p:cTn>
                              </p:par>
                            </p:childTnLst>
                          </p:cTn>
                        </p:par>
                        <p:par>
                          <p:cTn id="15" fill="hold" nodeType="afterGroup">
                            <p:stCondLst>
                              <p:cond delay="2500"/>
                            </p:stCondLst>
                            <p:childTnLst>
                              <p:par>
                                <p:cTn id="16" presetID="4" presetClass="entr" presetSubtype="32" fill="hold" nodeType="afterEffect">
                                  <p:stCondLst>
                                    <p:cond delay="0"/>
                                  </p:stCondLst>
                                  <p:childTnLst>
                                    <p:set>
                                      <p:cBhvr>
                                        <p:cTn id="17" dur="1" fill="hold">
                                          <p:stCondLst>
                                            <p:cond delay="0"/>
                                          </p:stCondLst>
                                        </p:cTn>
                                        <p:tgtEl>
                                          <p:spTgt spid="286812"/>
                                        </p:tgtEl>
                                        <p:attrNameLst>
                                          <p:attrName>style.visibility</p:attrName>
                                        </p:attrNameLst>
                                      </p:cBhvr>
                                      <p:to>
                                        <p:strVal val="visible"/>
                                      </p:to>
                                    </p:set>
                                    <p:animEffect transition="in" filter="box(out)">
                                      <p:cBhvr>
                                        <p:cTn id="18" dur="500"/>
                                        <p:tgtEl>
                                          <p:spTgt spid="286812"/>
                                        </p:tgtEl>
                                      </p:cBhvr>
                                    </p:animEffect>
                                  </p:childTnLst>
                                </p:cTn>
                              </p:par>
                            </p:childTnLst>
                          </p:cTn>
                        </p:par>
                        <p:par>
                          <p:cTn id="19" fill="hold" nodeType="afterGroup">
                            <p:stCondLst>
                              <p:cond delay="3000"/>
                            </p:stCondLst>
                            <p:childTnLst>
                              <p:par>
                                <p:cTn id="20" presetID="4" presetClass="entr" presetSubtype="32" fill="hold" nodeType="afterEffect">
                                  <p:stCondLst>
                                    <p:cond delay="0"/>
                                  </p:stCondLst>
                                  <p:childTnLst>
                                    <p:set>
                                      <p:cBhvr>
                                        <p:cTn id="21" dur="1" fill="hold">
                                          <p:stCondLst>
                                            <p:cond delay="0"/>
                                          </p:stCondLst>
                                        </p:cTn>
                                        <p:tgtEl>
                                          <p:spTgt spid="286813"/>
                                        </p:tgtEl>
                                        <p:attrNameLst>
                                          <p:attrName>style.visibility</p:attrName>
                                        </p:attrNameLst>
                                      </p:cBhvr>
                                      <p:to>
                                        <p:strVal val="visible"/>
                                      </p:to>
                                    </p:set>
                                    <p:animEffect transition="in" filter="box(out)">
                                      <p:cBhvr>
                                        <p:cTn id="22" dur="500"/>
                                        <p:tgtEl>
                                          <p:spTgt spid="286813"/>
                                        </p:tgtEl>
                                      </p:cBhvr>
                                    </p:animEffect>
                                  </p:childTnLst>
                                </p:cTn>
                              </p:par>
                            </p:childTnLst>
                          </p:cTn>
                        </p:par>
                        <p:par>
                          <p:cTn id="23" fill="hold" nodeType="afterGroup">
                            <p:stCondLst>
                              <p:cond delay="3500"/>
                            </p:stCondLst>
                            <p:childTnLst>
                              <p:par>
                                <p:cTn id="24" presetID="4" presetClass="entr" presetSubtype="32" fill="hold" nodeType="afterEffect">
                                  <p:stCondLst>
                                    <p:cond delay="0"/>
                                  </p:stCondLst>
                                  <p:childTnLst>
                                    <p:set>
                                      <p:cBhvr>
                                        <p:cTn id="25" dur="1" fill="hold">
                                          <p:stCondLst>
                                            <p:cond delay="0"/>
                                          </p:stCondLst>
                                        </p:cTn>
                                        <p:tgtEl>
                                          <p:spTgt spid="286814"/>
                                        </p:tgtEl>
                                        <p:attrNameLst>
                                          <p:attrName>style.visibility</p:attrName>
                                        </p:attrNameLst>
                                      </p:cBhvr>
                                      <p:to>
                                        <p:strVal val="visible"/>
                                      </p:to>
                                    </p:set>
                                    <p:animEffect transition="in" filter="box(out)">
                                      <p:cBhvr>
                                        <p:cTn id="26" dur="500"/>
                                        <p:tgtEl>
                                          <p:spTgt spid="286814"/>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286819"/>
                                        </p:tgtEl>
                                        <p:attrNameLst>
                                          <p:attrName>style.visibility</p:attrName>
                                        </p:attrNameLst>
                                      </p:cBhvr>
                                      <p:to>
                                        <p:strVal val="visible"/>
                                      </p:to>
                                    </p:set>
                                    <p:animEffect transition="in" filter="blinds(horizontal)">
                                      <p:cBhvr>
                                        <p:cTn id="29" dur="500"/>
                                        <p:tgtEl>
                                          <p:spTgt spid="286819"/>
                                        </p:tgtEl>
                                      </p:cBhvr>
                                    </p:animEffect>
                                  </p:childTnLst>
                                </p:cTn>
                              </p:par>
                            </p:childTnLst>
                          </p:cTn>
                        </p:par>
                        <p:par>
                          <p:cTn id="30" fill="hold" nodeType="afterGroup">
                            <p:stCondLst>
                              <p:cond delay="4000"/>
                            </p:stCondLst>
                            <p:childTnLst>
                              <p:par>
                                <p:cTn id="31" presetID="56" presetClass="path" presetSubtype="0" accel="50000" decel="50000" fill="hold" nodeType="afterEffect">
                                  <p:stCondLst>
                                    <p:cond delay="2000"/>
                                  </p:stCondLst>
                                  <p:childTnLst>
                                    <p:animMotion origin="layout" path="M 0.03776 0.06157 L -0.14115 -0.33959 " pathEditMode="relative" rAng="0" ptsTypes="AA">
                                      <p:cBhvr>
                                        <p:cTn id="32" dur="2000" fill="hold"/>
                                        <p:tgtEl>
                                          <p:spTgt spid="286813"/>
                                        </p:tgtEl>
                                        <p:attrNameLst>
                                          <p:attrName>ppt_x</p:attrName>
                                          <p:attrName>ppt_y</p:attrName>
                                        </p:attrNameLst>
                                      </p:cBhvr>
                                      <p:rCtr x="-8945" y="-20069"/>
                                    </p:animMotion>
                                  </p:childTnLst>
                                </p:cTn>
                              </p:par>
                              <p:par>
                                <p:cTn id="33" presetID="56" presetClass="path" presetSubtype="0" accel="50000" decel="50000" fill="hold" grpId="1" nodeType="withEffect">
                                  <p:stCondLst>
                                    <p:cond delay="2000"/>
                                  </p:stCondLst>
                                  <p:childTnLst>
                                    <p:animMotion origin="layout" path="M 0.06042 0.02222 L -0.14792 -0.35555 " pathEditMode="relative" rAng="0" ptsTypes="AA">
                                      <p:cBhvr>
                                        <p:cTn id="34" dur="2000" fill="hold"/>
                                        <p:tgtEl>
                                          <p:spTgt spid="286819"/>
                                        </p:tgtEl>
                                        <p:attrNameLst>
                                          <p:attrName>ppt_x</p:attrName>
                                          <p:attrName>ppt_y</p:attrName>
                                        </p:attrNameLst>
                                      </p:cBhvr>
                                      <p:rCtr x="-10417" y="-18889"/>
                                    </p:animMotion>
                                  </p:childTnLst>
                                </p:cTn>
                              </p:par>
                              <p:par>
                                <p:cTn id="35" presetID="6" presetClass="emph" presetSubtype="0" fill="hold" grpId="2" nodeType="withEffect">
                                  <p:stCondLst>
                                    <p:cond delay="2000"/>
                                  </p:stCondLst>
                                  <p:childTnLst>
                                    <p:animScale>
                                      <p:cBhvr>
                                        <p:cTn id="36" dur="2000" fill="hold"/>
                                        <p:tgtEl>
                                          <p:spTgt spid="286819"/>
                                        </p:tgtEl>
                                      </p:cBhvr>
                                      <p:by x="75000" y="75000"/>
                                    </p:animScale>
                                  </p:childTnLst>
                                </p:cTn>
                              </p:par>
                              <p:par>
                                <p:cTn id="37" presetID="6" presetClass="emph" presetSubtype="0" fill="hold" nodeType="withEffect">
                                  <p:stCondLst>
                                    <p:cond delay="0"/>
                                  </p:stCondLst>
                                  <p:childTnLst>
                                    <p:animScale>
                                      <p:cBhvr>
                                        <p:cTn id="38" dur="2000" fill="hold"/>
                                        <p:tgtEl>
                                          <p:spTgt spid="286813"/>
                                        </p:tgtEl>
                                      </p:cBhvr>
                                      <p:by x="75000" y="75000"/>
                                    </p:animScale>
                                  </p:childTnLst>
                                </p:cTn>
                              </p:par>
                            </p:childTnLst>
                          </p:cTn>
                        </p:par>
                        <p:par>
                          <p:cTn id="39" fill="hold" nodeType="afterGroup">
                            <p:stCondLst>
                              <p:cond delay="8000"/>
                            </p:stCondLst>
                            <p:childTnLst>
                              <p:par>
                                <p:cTn id="40" presetID="63" presetClass="path" presetSubtype="0" accel="50000" decel="50000" fill="hold" nodeType="afterEffect">
                                  <p:stCondLst>
                                    <p:cond delay="0"/>
                                  </p:stCondLst>
                                  <p:childTnLst>
                                    <p:animMotion origin="layout" path="M 0.00069 4.81481E-6 L 0.10069 4.81481E-6 " pathEditMode="relative" rAng="0" ptsTypes="AA">
                                      <p:cBhvr>
                                        <p:cTn id="41" dur="2000" fill="hold"/>
                                        <p:tgtEl>
                                          <p:spTgt spid="286812"/>
                                        </p:tgtEl>
                                        <p:attrNameLst>
                                          <p:attrName>ppt_x</p:attrName>
                                          <p:attrName>ppt_y</p:attrName>
                                        </p:attrNameLst>
                                      </p:cBhvr>
                                      <p:rCtr x="5000" y="0"/>
                                    </p:animMotion>
                                  </p:childTnLst>
                                </p:cTn>
                              </p:par>
                              <p:par>
                                <p:cTn id="42" presetID="35" presetClass="path" presetSubtype="0" accel="50000" decel="50000" fill="hold" nodeType="withEffect">
                                  <p:stCondLst>
                                    <p:cond delay="0"/>
                                  </p:stCondLst>
                                  <p:childTnLst>
                                    <p:animMotion origin="layout" path="M 0.04549 -2.22222E-6 L -0.01059 -2.22222E-6 " pathEditMode="relative" rAng="0" ptsTypes="AA">
                                      <p:cBhvr>
                                        <p:cTn id="43" dur="2000" fill="hold"/>
                                        <p:tgtEl>
                                          <p:spTgt spid="286814"/>
                                        </p:tgtEl>
                                        <p:attrNameLst>
                                          <p:attrName>ppt_x</p:attrName>
                                          <p:attrName>ppt_y</p:attrName>
                                        </p:attrNameLst>
                                      </p:cBhvr>
                                      <p:rCtr x="-2812" y="0"/>
                                    </p:animMotion>
                                  </p:childTnLst>
                                </p:cTn>
                              </p:par>
                              <p:par>
                                <p:cTn id="44" presetID="63" presetClass="path" presetSubtype="0" accel="50000" decel="50000" fill="hold" nodeType="withEffect">
                                  <p:stCondLst>
                                    <p:cond delay="0"/>
                                  </p:stCondLst>
                                  <p:childTnLst>
                                    <p:animMotion origin="layout" path="M 3.88889E-6 2.22222E-6 L 0.03576 -0.0007 " pathEditMode="relative" rAng="0" ptsTypes="AA">
                                      <p:cBhvr>
                                        <p:cTn id="45" dur="2000" fill="hold"/>
                                        <p:tgtEl>
                                          <p:spTgt spid="286811"/>
                                        </p:tgtEl>
                                        <p:attrNameLst>
                                          <p:attrName>ppt_x</p:attrName>
                                          <p:attrName>ppt_y</p:attrName>
                                        </p:attrNameLst>
                                      </p:cBhvr>
                                      <p:rCtr x="1788" y="-46"/>
                                    </p:animMotion>
                                  </p:childTnLst>
                                </p:cTn>
                              </p:par>
                            </p:childTnLst>
                          </p:cTn>
                        </p:par>
                        <p:par>
                          <p:cTn id="46" fill="hold" nodeType="afterGroup">
                            <p:stCondLst>
                              <p:cond delay="10000"/>
                            </p:stCondLst>
                            <p:childTnLst>
                              <p:par>
                                <p:cTn id="47" presetID="6" presetClass="emph" presetSubtype="0" fill="hold" nodeType="afterEffect">
                                  <p:stCondLst>
                                    <p:cond delay="0"/>
                                  </p:stCondLst>
                                  <p:childTnLst>
                                    <p:animScale>
                                      <p:cBhvr>
                                        <p:cTn id="48" dur="2000" fill="hold"/>
                                        <p:tgtEl>
                                          <p:spTgt spid="286811"/>
                                        </p:tgtEl>
                                      </p:cBhvr>
                                      <p:by x="125000" y="125000"/>
                                    </p:animScale>
                                  </p:childTnLst>
                                </p:cTn>
                              </p:par>
                              <p:par>
                                <p:cTn id="49" presetID="6" presetClass="emph" presetSubtype="0" fill="hold" nodeType="withEffect">
                                  <p:stCondLst>
                                    <p:cond delay="0"/>
                                  </p:stCondLst>
                                  <p:childTnLst>
                                    <p:animScale>
                                      <p:cBhvr>
                                        <p:cTn id="50" dur="2000" fill="hold"/>
                                        <p:tgtEl>
                                          <p:spTgt spid="286812"/>
                                        </p:tgtEl>
                                      </p:cBhvr>
                                      <p:by x="125000" y="125000"/>
                                    </p:animScale>
                                  </p:childTnLst>
                                </p:cTn>
                              </p:par>
                              <p:par>
                                <p:cTn id="51" presetID="6" presetClass="emph" presetSubtype="0" fill="hold" nodeType="withEffect">
                                  <p:stCondLst>
                                    <p:cond delay="0"/>
                                  </p:stCondLst>
                                  <p:childTnLst>
                                    <p:animScale>
                                      <p:cBhvr>
                                        <p:cTn id="52" dur="2000" fill="hold"/>
                                        <p:tgtEl>
                                          <p:spTgt spid="286814"/>
                                        </p:tgtEl>
                                      </p:cBhvr>
                                      <p:by x="125000" y="125000"/>
                                    </p:animScale>
                                  </p:childTnLst>
                                </p:cTn>
                              </p:par>
                            </p:childTnLst>
                          </p:cTn>
                        </p:par>
                        <p:par>
                          <p:cTn id="53" fill="hold" nodeType="afterGroup">
                            <p:stCondLst>
                              <p:cond delay="12000"/>
                            </p:stCondLst>
                            <p:childTnLst>
                              <p:par>
                                <p:cTn id="54" presetID="4" presetClass="entr" presetSubtype="32" fill="hold" nodeType="afterEffect">
                                  <p:stCondLst>
                                    <p:cond delay="0"/>
                                  </p:stCondLst>
                                  <p:childTnLst>
                                    <p:set>
                                      <p:cBhvr>
                                        <p:cTn id="55" dur="1" fill="hold">
                                          <p:stCondLst>
                                            <p:cond delay="0"/>
                                          </p:stCondLst>
                                        </p:cTn>
                                        <p:tgtEl>
                                          <p:spTgt spid="286823"/>
                                        </p:tgtEl>
                                        <p:attrNameLst>
                                          <p:attrName>style.visibility</p:attrName>
                                        </p:attrNameLst>
                                      </p:cBhvr>
                                      <p:to>
                                        <p:strVal val="visible"/>
                                      </p:to>
                                    </p:set>
                                    <p:animEffect transition="in" filter="box(out)">
                                      <p:cBhvr>
                                        <p:cTn id="56" dur="500"/>
                                        <p:tgtEl>
                                          <p:spTgt spid="286823"/>
                                        </p:tgtEl>
                                      </p:cBhvr>
                                    </p:animEffect>
                                  </p:childTnLst>
                                </p:cTn>
                              </p:par>
                            </p:childTnLst>
                          </p:cTn>
                        </p:par>
                        <p:par>
                          <p:cTn id="57" fill="hold" nodeType="afterGroup">
                            <p:stCondLst>
                              <p:cond delay="12500"/>
                            </p:stCondLst>
                            <p:childTnLst>
                              <p:par>
                                <p:cTn id="58" presetID="10" presetClass="entr" presetSubtype="0" repeatCount="indefinite" fill="hold" grpId="0" nodeType="afterEffect">
                                  <p:stCondLst>
                                    <p:cond delay="0"/>
                                  </p:stCondLst>
                                  <p:childTnLst>
                                    <p:set>
                                      <p:cBhvr>
                                        <p:cTn id="59" dur="1" fill="hold">
                                          <p:stCondLst>
                                            <p:cond delay="0"/>
                                          </p:stCondLst>
                                        </p:cTn>
                                        <p:tgtEl>
                                          <p:spTgt spid="286821"/>
                                        </p:tgtEl>
                                        <p:attrNameLst>
                                          <p:attrName>style.visibility</p:attrName>
                                        </p:attrNameLst>
                                      </p:cBhvr>
                                      <p:to>
                                        <p:strVal val="visible"/>
                                      </p:to>
                                    </p:set>
                                    <p:animEffect transition="in" filter="fade">
                                      <p:cBhvr>
                                        <p:cTn id="60" dur="500"/>
                                        <p:tgtEl>
                                          <p:spTgt spid="286821"/>
                                        </p:tgtEl>
                                      </p:cBhvr>
                                    </p:animEffect>
                                  </p:childTnLst>
                                </p:cTn>
                              </p:par>
                            </p:childTnLst>
                          </p:cTn>
                        </p:par>
                        <p:par>
                          <p:cTn id="61" fill="hold" nodeType="afterGroup">
                            <p:stCondLst>
                              <p:cond delay="13000"/>
                            </p:stCondLst>
                            <p:childTnLst>
                              <p:par>
                                <p:cTn id="62" presetID="35" presetClass="emph" presetSubtype="0" repeatCount="indefinite" fill="hold" nodeType="afterEffect">
                                  <p:stCondLst>
                                    <p:cond delay="0"/>
                                  </p:stCondLst>
                                  <p:childTnLst>
                                    <p:anim calcmode="discrete" valueType="str">
                                      <p:cBhvr>
                                        <p:cTn id="63" dur="1000" fill="hold"/>
                                        <p:tgtEl>
                                          <p:spTgt spid="286821"/>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19" grpId="0" animBg="1"/>
      <p:bldP spid="286819" grpId="1" animBg="1"/>
      <p:bldP spid="286819" grpId="2" animBg="1"/>
      <p:bldP spid="2868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520" name="Line 104"/>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9" name="Line 103"/>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7" name="Line 101"/>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8" name="Line 102"/>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26" name="Line 110"/>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54" name="Line 138"/>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419" name="Rectangle 3"/>
          <p:cNvSpPr>
            <a:spLocks noChangeArrowheads="1"/>
          </p:cNvSpPr>
          <p:nvPr/>
        </p:nvSpPr>
        <p:spPr bwMode="auto">
          <a:xfrm>
            <a:off x="4343400" y="0"/>
            <a:ext cx="6324600" cy="6858000"/>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188576" name="Group 160"/>
          <p:cNvGrpSpPr>
            <a:grpSpLocks/>
          </p:cNvGrpSpPr>
          <p:nvPr/>
        </p:nvGrpSpPr>
        <p:grpSpPr bwMode="auto">
          <a:xfrm>
            <a:off x="2032000" y="2743200"/>
            <a:ext cx="2387600" cy="1981200"/>
            <a:chOff x="320" y="1741"/>
            <a:chExt cx="1504" cy="1248"/>
          </a:xfrm>
        </p:grpSpPr>
        <p:sp>
          <p:nvSpPr>
            <p:cNvPr id="188523" name="Rectangle 107"/>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188555" name="Rectangle 139"/>
            <p:cNvSpPr>
              <a:spLocks noChangeArrowheads="1"/>
            </p:cNvSpPr>
            <p:nvPr/>
          </p:nvSpPr>
          <p:spPr bwMode="auto">
            <a:xfrm>
              <a:off x="704" y="2784"/>
              <a:ext cx="1120" cy="205"/>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grpSp>
      <p:sp>
        <p:nvSpPr>
          <p:cNvPr id="188435" name="Rectangle 19"/>
          <p:cNvSpPr>
            <a:spLocks noChangeArrowheads="1"/>
          </p:cNvSpPr>
          <p:nvPr/>
        </p:nvSpPr>
        <p:spPr bwMode="auto">
          <a:xfrm>
            <a:off x="4525964" y="250826"/>
            <a:ext cx="6072187" cy="6454775"/>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88430" name="Text Box 14"/>
          <p:cNvSpPr txBox="1">
            <a:spLocks noChangeArrowheads="1"/>
          </p:cNvSpPr>
          <p:nvPr/>
        </p:nvSpPr>
        <p:spPr bwMode="auto">
          <a:xfrm>
            <a:off x="5638800" y="1905001"/>
            <a:ext cx="4724400" cy="436721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endParaRPr lang="sr-Latn-CS" sz="2000" b="1">
              <a:solidFill>
                <a:srgbClr val="0066FF"/>
              </a:solidFill>
            </a:endParaRPr>
          </a:p>
          <a:p>
            <a:pPr lvl="2" fontAlgn="base">
              <a:spcBef>
                <a:spcPct val="0"/>
              </a:spcBef>
              <a:spcAft>
                <a:spcPct val="0"/>
              </a:spcAft>
            </a:pPr>
            <a:r>
              <a:rPr lang="sr-Latn-CS" sz="1600">
                <a:solidFill>
                  <a:srgbClr val="000000"/>
                </a:solidFill>
              </a:rPr>
              <a:t>Repriziranje svih igranih priloga istrazi, emitovanih od ponedeljka do četvrtka i to onih delova koji ukazuju na krivca.</a:t>
            </a:r>
          </a:p>
          <a:p>
            <a:pPr lvl="2" fontAlgn="base">
              <a:spcBef>
                <a:spcPct val="0"/>
              </a:spcBef>
              <a:spcAft>
                <a:spcPct val="0"/>
              </a:spcAft>
            </a:pPr>
            <a:r>
              <a:rPr lang="sr-Latn-CS" sz="1600">
                <a:solidFill>
                  <a:srgbClr val="000000"/>
                </a:solidFill>
              </a:rPr>
              <a:t>Najzanimljiviji odlomci iz emisija u kojima su gosti bili istražitelji.</a:t>
            </a:r>
          </a:p>
          <a:p>
            <a:pPr lvl="2" fontAlgn="base">
              <a:spcBef>
                <a:spcPct val="0"/>
              </a:spcBef>
              <a:spcAft>
                <a:spcPct val="0"/>
              </a:spcAft>
            </a:pPr>
            <a:r>
              <a:rPr lang="sr-Latn-CS" sz="1600">
                <a:solidFill>
                  <a:srgbClr val="000000"/>
                </a:solidFill>
              </a:rPr>
              <a:t>Najefektnije ankete emitovane u periodu od ponedeljka do četvrtka.</a:t>
            </a:r>
          </a:p>
          <a:p>
            <a:pPr lvl="2" fontAlgn="base">
              <a:spcBef>
                <a:spcPct val="0"/>
              </a:spcBef>
              <a:spcAft>
                <a:spcPct val="0"/>
              </a:spcAft>
            </a:pPr>
            <a:r>
              <a:rPr lang="sr-Latn-CS" sz="1600">
                <a:solidFill>
                  <a:srgbClr val="000000"/>
                </a:solidFill>
              </a:rPr>
              <a:t>Najinteresantniji snimci telefonskih „isleđivanja“</a:t>
            </a:r>
          </a:p>
          <a:p>
            <a:pPr lvl="2" fontAlgn="base">
              <a:spcBef>
                <a:spcPct val="0"/>
              </a:spcBef>
              <a:spcAft>
                <a:spcPct val="0"/>
              </a:spcAft>
            </a:pPr>
            <a:r>
              <a:rPr lang="sr-Latn-CS" sz="1600">
                <a:solidFill>
                  <a:srgbClr val="000000"/>
                </a:solidFill>
              </a:rPr>
              <a:t>Tokom emisije prikazaćemo i najduhovitije komentare gledalaca.</a:t>
            </a:r>
          </a:p>
          <a:p>
            <a:pPr lvl="2" fontAlgn="base">
              <a:spcBef>
                <a:spcPct val="0"/>
              </a:spcBef>
              <a:spcAft>
                <a:spcPct val="0"/>
              </a:spcAft>
            </a:pPr>
            <a:r>
              <a:rPr lang="sr-Latn-CS">
                <a:solidFill>
                  <a:srgbClr val="000000"/>
                </a:solidFill>
              </a:rPr>
              <a:t>Emisija se završava oslobadjanjem još jednog osumnjičenog</a:t>
            </a:r>
            <a:r>
              <a:rPr lang="en-US">
                <a:solidFill>
                  <a:srgbClr val="000000"/>
                </a:solidFill>
              </a:rPr>
              <a:t>.</a:t>
            </a:r>
            <a:endParaRPr lang="sr-Latn-CS" sz="1600">
              <a:solidFill>
                <a:srgbClr val="000000"/>
              </a:solidFill>
            </a:endParaRPr>
          </a:p>
          <a:p>
            <a:pPr lvl="2" fontAlgn="base">
              <a:spcBef>
                <a:spcPct val="0"/>
              </a:spcBef>
              <a:spcAft>
                <a:spcPct val="0"/>
              </a:spcAft>
            </a:pPr>
            <a:endParaRPr lang="sr-Latn-CS" sz="1600">
              <a:solidFill>
                <a:srgbClr val="000000"/>
              </a:solidFill>
            </a:endParaRPr>
          </a:p>
          <a:p>
            <a:pPr lvl="2" fontAlgn="base">
              <a:spcBef>
                <a:spcPct val="0"/>
              </a:spcBef>
              <a:spcAft>
                <a:spcPct val="0"/>
              </a:spcAft>
            </a:pPr>
            <a:r>
              <a:rPr lang="sr-Latn-CS" sz="3200" b="1">
                <a:solidFill>
                  <a:srgbClr val="000000"/>
                </a:solidFill>
              </a:rPr>
              <a:t> </a:t>
            </a:r>
            <a:endParaRPr lang="en-US" sz="3200" b="1">
              <a:solidFill>
                <a:srgbClr val="000000"/>
              </a:solidFill>
            </a:endParaRPr>
          </a:p>
        </p:txBody>
      </p:sp>
      <p:pic>
        <p:nvPicPr>
          <p:cNvPr id="188436" name="Picture 20" descr="oiuh;o'iu;'h9ui"/>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48201" y="2209801"/>
            <a:ext cx="1736725" cy="995363"/>
          </a:xfrm>
          <a:prstGeom prst="rect">
            <a:avLst/>
          </a:prstGeom>
          <a:noFill/>
          <a:extLst>
            <a:ext uri="{909E8E84-426E-40DD-AFC4-6F175D3DCCD1}">
              <a14:hiddenFill xmlns:a14="http://schemas.microsoft.com/office/drawing/2010/main">
                <a:solidFill>
                  <a:srgbClr val="FFFFFF"/>
                </a:solidFill>
              </a14:hiddenFill>
            </a:ext>
          </a:extLst>
        </p:spPr>
      </p:pic>
      <p:pic>
        <p:nvPicPr>
          <p:cNvPr id="188437" name="Picture 21" descr="anketa1x"/>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48201" y="3243264"/>
            <a:ext cx="1736725" cy="1252537"/>
          </a:xfrm>
          <a:prstGeom prst="rect">
            <a:avLst/>
          </a:prstGeom>
          <a:noFill/>
          <a:extLst>
            <a:ext uri="{909E8E84-426E-40DD-AFC4-6F175D3DCCD1}">
              <a14:hiddenFill xmlns:a14="http://schemas.microsoft.com/office/drawing/2010/main">
                <a:solidFill>
                  <a:srgbClr val="FFFFFF"/>
                </a:solidFill>
              </a14:hiddenFill>
            </a:ext>
          </a:extLst>
        </p:spPr>
      </p:pic>
      <p:pic>
        <p:nvPicPr>
          <p:cNvPr id="188438" name="Picture 22" descr="laugh46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48200" y="4572000"/>
            <a:ext cx="1735138" cy="1157288"/>
          </a:xfrm>
          <a:prstGeom prst="rect">
            <a:avLst/>
          </a:prstGeom>
          <a:noFill/>
          <a:extLst>
            <a:ext uri="{909E8E84-426E-40DD-AFC4-6F175D3DCCD1}">
              <a14:hiddenFill xmlns:a14="http://schemas.microsoft.com/office/drawing/2010/main">
                <a:solidFill>
                  <a:srgbClr val="FFFFFF"/>
                </a:solidFill>
              </a14:hiddenFill>
            </a:ext>
          </a:extLst>
        </p:spPr>
      </p:pic>
      <p:sp>
        <p:nvSpPr>
          <p:cNvPr id="188500" name="Rectangle 84"/>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188501" name="Rectangle 85"/>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188502" name="Rectangle 86"/>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188503" name="Rectangle 87"/>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188504" name="Rectangle 88"/>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188505" name="Rectangle 89"/>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188506" name="Rectangle 90"/>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188507" name="Line 91"/>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08" name="Line 92"/>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09" name="Line 93"/>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0" name="Line 94"/>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1" name="Line 95"/>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2" name="Line 96"/>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3" name="Line 97"/>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4" name="Line 98"/>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5" name="Line 99"/>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16" name="Line 100"/>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21" name="Line 105"/>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22" name="Line 106"/>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24" name="Text Box 108"/>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188525" name="Line 109"/>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27" name="Rectangle 111"/>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188528" name="Rectangle 112"/>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188529" name="Rectangle 113"/>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8530" name="Line 114"/>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1" name="Line 115"/>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2" name="Line 116"/>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3" name="Line 117"/>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4" name="Line 118"/>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88535" name="Line 119"/>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6" name="Line 120"/>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7" name="Line 121"/>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38" name="Rectangle 122"/>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188539" name="Rectangle 123"/>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8540" name="Rectangle 124"/>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8541" name="Line 125"/>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42" name="Rectangle 126"/>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188543" name="Rectangle 127"/>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8544" name="Rectangle 128"/>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8545" name="Line 129"/>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46" name="Line 130"/>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47" name="Line 131"/>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48" name="Line 132"/>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49" name="Rectangle 133"/>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188550" name="Rectangle 134"/>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8551" name="Rectangle 135"/>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8552" name="Line 136"/>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88556" name="Rectangle 140"/>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8557" name="Rectangle 141"/>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8558" name="Line 142"/>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59" name="Line 143"/>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188560" name="Group 144"/>
          <p:cNvGrpSpPr>
            <a:grpSpLocks/>
          </p:cNvGrpSpPr>
          <p:nvPr/>
        </p:nvGrpSpPr>
        <p:grpSpPr bwMode="auto">
          <a:xfrm>
            <a:off x="2032000" y="4797426"/>
            <a:ext cx="274638" cy="307975"/>
            <a:chOff x="816" y="3642"/>
            <a:chExt cx="1118" cy="428"/>
          </a:xfrm>
        </p:grpSpPr>
        <p:sp>
          <p:nvSpPr>
            <p:cNvPr id="188561" name="Rectangle 145"/>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188562" name="Rectangle 146"/>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188563" name="Rectangle 147"/>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188564" name="Rectangle 148"/>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8565" name="Rectangle 149"/>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188566" name="Line 150"/>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67" name="Line 151"/>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68" name="Line 152"/>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69" name="Line 153"/>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70" name="Line 154"/>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71" name="Line 155"/>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8572" name="Rectangle 156"/>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188574" name="Text Box 158"/>
          <p:cNvSpPr txBox="1">
            <a:spLocks noChangeArrowheads="1"/>
          </p:cNvSpPr>
          <p:nvPr/>
        </p:nvSpPr>
        <p:spPr bwMode="auto">
          <a:xfrm>
            <a:off x="5486400" y="533400"/>
            <a:ext cx="5181600" cy="1785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0"/>
              </a:spcBef>
              <a:spcAft>
                <a:spcPct val="0"/>
              </a:spcAft>
            </a:pPr>
            <a:r>
              <a:rPr lang="en-US" sz="2400" b="1">
                <a:solidFill>
                  <a:srgbClr val="000000"/>
                </a:solidFill>
              </a:rPr>
              <a:t> </a:t>
            </a:r>
            <a:r>
              <a:rPr lang="sr-Latn-CS" sz="2400" b="1">
                <a:solidFill>
                  <a:srgbClr val="104876"/>
                </a:solidFill>
              </a:rPr>
              <a:t>	</a:t>
            </a:r>
            <a:r>
              <a:rPr lang="sr-Latn-CS" sz="2400" b="1" u="sng">
                <a:solidFill>
                  <a:srgbClr val="0E3F68"/>
                </a:solidFill>
              </a:rPr>
              <a:t>PETAK </a:t>
            </a:r>
          </a:p>
          <a:p>
            <a:pPr fontAlgn="base">
              <a:spcBef>
                <a:spcPct val="0"/>
              </a:spcBef>
              <a:spcAft>
                <a:spcPct val="0"/>
              </a:spcAft>
            </a:pPr>
            <a:r>
              <a:rPr lang="sr-Latn-CS" sz="2400" b="1">
                <a:solidFill>
                  <a:srgbClr val="0E3F68"/>
                </a:solidFill>
              </a:rPr>
              <a:t>	</a:t>
            </a:r>
            <a:r>
              <a:rPr lang="sr-Latn-CS" sz="2400" b="1" u="sng">
                <a:solidFill>
                  <a:srgbClr val="0E3F68"/>
                </a:solidFill>
              </a:rPr>
              <a:t>– REZIME ISTRAGE </a:t>
            </a:r>
            <a:endParaRPr lang="en-US" sz="2400" b="1" u="sng">
              <a:solidFill>
                <a:srgbClr val="0E3F68"/>
              </a:solidFill>
            </a:endParaRPr>
          </a:p>
          <a:p>
            <a:pPr fontAlgn="base">
              <a:spcBef>
                <a:spcPct val="0"/>
              </a:spcBef>
              <a:spcAft>
                <a:spcPct val="0"/>
              </a:spcAft>
            </a:pPr>
            <a:r>
              <a:rPr lang="en-US" sz="2400" b="1">
                <a:solidFill>
                  <a:srgbClr val="0E3F68"/>
                </a:solidFill>
              </a:rPr>
              <a:t>	</a:t>
            </a:r>
            <a:r>
              <a:rPr lang="sr-Latn-CS" sz="2000" b="1" u="sng">
                <a:solidFill>
                  <a:srgbClr val="0E3F68"/>
                </a:solidFill>
              </a:rPr>
              <a:t>I TREĆE OSLOBAĐANJE</a:t>
            </a:r>
            <a:endParaRPr lang="en-US" sz="2000" b="1" u="sng">
              <a:solidFill>
                <a:srgbClr val="0E3F68"/>
              </a:solidFill>
            </a:endParaRPr>
          </a:p>
          <a:p>
            <a:pPr fontAlgn="base">
              <a:spcBef>
                <a:spcPct val="0"/>
              </a:spcBef>
              <a:spcAft>
                <a:spcPct val="0"/>
              </a:spcAft>
            </a:pPr>
            <a:r>
              <a:rPr lang="en-US" sz="2000" b="1">
                <a:solidFill>
                  <a:srgbClr val="0E3F68"/>
                </a:solidFill>
              </a:rPr>
              <a:t>	</a:t>
            </a:r>
            <a:r>
              <a:rPr lang="sr-Latn-CS" sz="1200" b="1">
                <a:solidFill>
                  <a:srgbClr val="0E3F68"/>
                </a:solidFill>
              </a:rPr>
              <a:t>–</a:t>
            </a:r>
            <a:r>
              <a:rPr lang="sr-Latn-CS" sz="1200" b="1">
                <a:solidFill>
                  <a:srgbClr val="000000"/>
                </a:solidFill>
              </a:rPr>
              <a:t> 23 00h (30 min.)</a:t>
            </a:r>
            <a:endParaRPr lang="en-US" sz="1200" b="1">
              <a:solidFill>
                <a:srgbClr val="000000"/>
              </a:solidFill>
            </a:endParaRPr>
          </a:p>
          <a:p>
            <a:pPr fontAlgn="base">
              <a:spcBef>
                <a:spcPct val="50000"/>
              </a:spcBef>
              <a:spcAft>
                <a:spcPct val="0"/>
              </a:spcAft>
            </a:pPr>
            <a:endParaRPr lang="en-GB" sz="1200" b="1">
              <a:solidFill>
                <a:srgbClr val="000000"/>
              </a:solidFill>
            </a:endParaRPr>
          </a:p>
        </p:txBody>
      </p:sp>
    </p:spTree>
    <p:extLst>
      <p:ext uri="{BB962C8B-B14F-4D97-AF65-F5344CB8AC3E}">
        <p14:creationId xmlns:p14="http://schemas.microsoft.com/office/powerpoint/2010/main" val="3832584620"/>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188574"/>
                                        </p:tgtEl>
                                        <p:attrNameLst>
                                          <p:attrName>style.visibility</p:attrName>
                                        </p:attrNameLst>
                                      </p:cBhvr>
                                      <p:to>
                                        <p:strVal val="visible"/>
                                      </p:to>
                                    </p:set>
                                    <p:animEffect transition="in" filter="box(out)">
                                      <p:cBhvr>
                                        <p:cTn id="7" dur="500"/>
                                        <p:tgtEl>
                                          <p:spTgt spid="188574"/>
                                        </p:tgtEl>
                                      </p:cBhvr>
                                    </p:animEffect>
                                  </p:childTnLst>
                                </p:cTn>
                              </p:par>
                            </p:childTnLst>
                          </p:cTn>
                        </p:par>
                        <p:par>
                          <p:cTn id="8" fill="hold" nodeType="afterGroup">
                            <p:stCondLst>
                              <p:cond delay="500"/>
                            </p:stCondLst>
                            <p:childTnLst>
                              <p:par>
                                <p:cTn id="9" presetID="4" presetClass="entr" presetSubtype="32" fill="hold" grpId="0" nodeType="afterEffect">
                                  <p:stCondLst>
                                    <p:cond delay="0"/>
                                  </p:stCondLst>
                                  <p:childTnLst>
                                    <p:set>
                                      <p:cBhvr>
                                        <p:cTn id="10" dur="1" fill="hold">
                                          <p:stCondLst>
                                            <p:cond delay="0"/>
                                          </p:stCondLst>
                                        </p:cTn>
                                        <p:tgtEl>
                                          <p:spTgt spid="188430"/>
                                        </p:tgtEl>
                                        <p:attrNameLst>
                                          <p:attrName>style.visibility</p:attrName>
                                        </p:attrNameLst>
                                      </p:cBhvr>
                                      <p:to>
                                        <p:strVal val="visible"/>
                                      </p:to>
                                    </p:set>
                                    <p:animEffect transition="in" filter="box(out)">
                                      <p:cBhvr>
                                        <p:cTn id="11" dur="500"/>
                                        <p:tgtEl>
                                          <p:spTgt spid="188430"/>
                                        </p:tgtEl>
                                      </p:cBhvr>
                                    </p:animEffect>
                                  </p:childTnLst>
                                </p:cTn>
                              </p:par>
                            </p:childTnLst>
                          </p:cTn>
                        </p:par>
                        <p:par>
                          <p:cTn id="12" fill="hold" nodeType="afterGroup">
                            <p:stCondLst>
                              <p:cond delay="1000"/>
                            </p:stCondLst>
                            <p:childTnLst>
                              <p:par>
                                <p:cTn id="13" presetID="55" presetClass="entr" presetSubtype="0" fill="hold" nodeType="afterEffect">
                                  <p:stCondLst>
                                    <p:cond delay="0"/>
                                  </p:stCondLst>
                                  <p:childTnLst>
                                    <p:set>
                                      <p:cBhvr>
                                        <p:cTn id="14" dur="1" fill="hold">
                                          <p:stCondLst>
                                            <p:cond delay="0"/>
                                          </p:stCondLst>
                                        </p:cTn>
                                        <p:tgtEl>
                                          <p:spTgt spid="188436"/>
                                        </p:tgtEl>
                                        <p:attrNameLst>
                                          <p:attrName>style.visibility</p:attrName>
                                        </p:attrNameLst>
                                      </p:cBhvr>
                                      <p:to>
                                        <p:strVal val="visible"/>
                                      </p:to>
                                    </p:set>
                                    <p:anim calcmode="lin" valueType="num">
                                      <p:cBhvr>
                                        <p:cTn id="15" dur="1000" fill="hold"/>
                                        <p:tgtEl>
                                          <p:spTgt spid="188436"/>
                                        </p:tgtEl>
                                        <p:attrNameLst>
                                          <p:attrName>ppt_w</p:attrName>
                                        </p:attrNameLst>
                                      </p:cBhvr>
                                      <p:tavLst>
                                        <p:tav tm="0">
                                          <p:val>
                                            <p:strVal val="#ppt_w*0.70"/>
                                          </p:val>
                                        </p:tav>
                                        <p:tav tm="100000">
                                          <p:val>
                                            <p:strVal val="#ppt_w"/>
                                          </p:val>
                                        </p:tav>
                                      </p:tavLst>
                                    </p:anim>
                                    <p:anim calcmode="lin" valueType="num">
                                      <p:cBhvr>
                                        <p:cTn id="16" dur="1000" fill="hold"/>
                                        <p:tgtEl>
                                          <p:spTgt spid="188436"/>
                                        </p:tgtEl>
                                        <p:attrNameLst>
                                          <p:attrName>ppt_h</p:attrName>
                                        </p:attrNameLst>
                                      </p:cBhvr>
                                      <p:tavLst>
                                        <p:tav tm="0">
                                          <p:val>
                                            <p:strVal val="#ppt_h"/>
                                          </p:val>
                                        </p:tav>
                                        <p:tav tm="100000">
                                          <p:val>
                                            <p:strVal val="#ppt_h"/>
                                          </p:val>
                                        </p:tav>
                                      </p:tavLst>
                                    </p:anim>
                                    <p:animEffect transition="in" filter="fade">
                                      <p:cBhvr>
                                        <p:cTn id="17" dur="1000"/>
                                        <p:tgtEl>
                                          <p:spTgt spid="188436"/>
                                        </p:tgtEl>
                                      </p:cBhvr>
                                    </p:animEffect>
                                  </p:childTnLst>
                                </p:cTn>
                              </p:par>
                            </p:childTnLst>
                          </p:cTn>
                        </p:par>
                        <p:par>
                          <p:cTn id="18" fill="hold" nodeType="afterGroup">
                            <p:stCondLst>
                              <p:cond delay="2000"/>
                            </p:stCondLst>
                            <p:childTnLst>
                              <p:par>
                                <p:cTn id="19" presetID="55" presetClass="entr" presetSubtype="0" fill="hold" nodeType="afterEffect">
                                  <p:stCondLst>
                                    <p:cond delay="0"/>
                                  </p:stCondLst>
                                  <p:childTnLst>
                                    <p:set>
                                      <p:cBhvr>
                                        <p:cTn id="20" dur="1" fill="hold">
                                          <p:stCondLst>
                                            <p:cond delay="0"/>
                                          </p:stCondLst>
                                        </p:cTn>
                                        <p:tgtEl>
                                          <p:spTgt spid="188437"/>
                                        </p:tgtEl>
                                        <p:attrNameLst>
                                          <p:attrName>style.visibility</p:attrName>
                                        </p:attrNameLst>
                                      </p:cBhvr>
                                      <p:to>
                                        <p:strVal val="visible"/>
                                      </p:to>
                                    </p:set>
                                    <p:anim calcmode="lin" valueType="num">
                                      <p:cBhvr>
                                        <p:cTn id="21" dur="1000" fill="hold"/>
                                        <p:tgtEl>
                                          <p:spTgt spid="188437"/>
                                        </p:tgtEl>
                                        <p:attrNameLst>
                                          <p:attrName>ppt_w</p:attrName>
                                        </p:attrNameLst>
                                      </p:cBhvr>
                                      <p:tavLst>
                                        <p:tav tm="0">
                                          <p:val>
                                            <p:strVal val="#ppt_w*0.70"/>
                                          </p:val>
                                        </p:tav>
                                        <p:tav tm="100000">
                                          <p:val>
                                            <p:strVal val="#ppt_w"/>
                                          </p:val>
                                        </p:tav>
                                      </p:tavLst>
                                    </p:anim>
                                    <p:anim calcmode="lin" valueType="num">
                                      <p:cBhvr>
                                        <p:cTn id="22" dur="1000" fill="hold"/>
                                        <p:tgtEl>
                                          <p:spTgt spid="188437"/>
                                        </p:tgtEl>
                                        <p:attrNameLst>
                                          <p:attrName>ppt_h</p:attrName>
                                        </p:attrNameLst>
                                      </p:cBhvr>
                                      <p:tavLst>
                                        <p:tav tm="0">
                                          <p:val>
                                            <p:strVal val="#ppt_h"/>
                                          </p:val>
                                        </p:tav>
                                        <p:tav tm="100000">
                                          <p:val>
                                            <p:strVal val="#ppt_h"/>
                                          </p:val>
                                        </p:tav>
                                      </p:tavLst>
                                    </p:anim>
                                    <p:animEffect transition="in" filter="fade">
                                      <p:cBhvr>
                                        <p:cTn id="23" dur="1000"/>
                                        <p:tgtEl>
                                          <p:spTgt spid="188437"/>
                                        </p:tgtEl>
                                      </p:cBhvr>
                                    </p:animEffect>
                                  </p:childTnLst>
                                </p:cTn>
                              </p:par>
                            </p:childTnLst>
                          </p:cTn>
                        </p:par>
                        <p:par>
                          <p:cTn id="24" fill="hold" nodeType="afterGroup">
                            <p:stCondLst>
                              <p:cond delay="3000"/>
                            </p:stCondLst>
                            <p:childTnLst>
                              <p:par>
                                <p:cTn id="25" presetID="55" presetClass="entr" presetSubtype="0" fill="hold" nodeType="afterEffect">
                                  <p:stCondLst>
                                    <p:cond delay="0"/>
                                  </p:stCondLst>
                                  <p:childTnLst>
                                    <p:set>
                                      <p:cBhvr>
                                        <p:cTn id="26" dur="1" fill="hold">
                                          <p:stCondLst>
                                            <p:cond delay="0"/>
                                          </p:stCondLst>
                                        </p:cTn>
                                        <p:tgtEl>
                                          <p:spTgt spid="188438"/>
                                        </p:tgtEl>
                                        <p:attrNameLst>
                                          <p:attrName>style.visibility</p:attrName>
                                        </p:attrNameLst>
                                      </p:cBhvr>
                                      <p:to>
                                        <p:strVal val="visible"/>
                                      </p:to>
                                    </p:set>
                                    <p:anim calcmode="lin" valueType="num">
                                      <p:cBhvr>
                                        <p:cTn id="27" dur="1000" fill="hold"/>
                                        <p:tgtEl>
                                          <p:spTgt spid="188438"/>
                                        </p:tgtEl>
                                        <p:attrNameLst>
                                          <p:attrName>ppt_w</p:attrName>
                                        </p:attrNameLst>
                                      </p:cBhvr>
                                      <p:tavLst>
                                        <p:tav tm="0">
                                          <p:val>
                                            <p:strVal val="#ppt_w*0.70"/>
                                          </p:val>
                                        </p:tav>
                                        <p:tav tm="100000">
                                          <p:val>
                                            <p:strVal val="#ppt_w"/>
                                          </p:val>
                                        </p:tav>
                                      </p:tavLst>
                                    </p:anim>
                                    <p:anim calcmode="lin" valueType="num">
                                      <p:cBhvr>
                                        <p:cTn id="28" dur="1000" fill="hold"/>
                                        <p:tgtEl>
                                          <p:spTgt spid="188438"/>
                                        </p:tgtEl>
                                        <p:attrNameLst>
                                          <p:attrName>ppt_h</p:attrName>
                                        </p:attrNameLst>
                                      </p:cBhvr>
                                      <p:tavLst>
                                        <p:tav tm="0">
                                          <p:val>
                                            <p:strVal val="#ppt_h"/>
                                          </p:val>
                                        </p:tav>
                                        <p:tav tm="100000">
                                          <p:val>
                                            <p:strVal val="#ppt_h"/>
                                          </p:val>
                                        </p:tav>
                                      </p:tavLst>
                                    </p:anim>
                                    <p:animEffect transition="in" filter="fade">
                                      <p:cBhvr>
                                        <p:cTn id="29" dur="1000"/>
                                        <p:tgtEl>
                                          <p:spTgt spid="188438"/>
                                        </p:tgtEl>
                                      </p:cBhvr>
                                    </p:animEffect>
                                  </p:childTnLst>
                                </p:cTn>
                              </p:par>
                            </p:childTnLst>
                          </p:cTn>
                        </p:par>
                        <p:par>
                          <p:cTn id="30" fill="hold" nodeType="afterGroup">
                            <p:stCondLst>
                              <p:cond delay="4000"/>
                            </p:stCondLst>
                            <p:childTnLst>
                              <p:par>
                                <p:cTn id="31" presetID="35" presetClass="emph" presetSubtype="0" repeatCount="indefinite" fill="hold" nodeType="afterEffect">
                                  <p:stCondLst>
                                    <p:cond delay="0"/>
                                  </p:stCondLst>
                                  <p:childTnLst>
                                    <p:anim calcmode="discrete" valueType="str">
                                      <p:cBhvr>
                                        <p:cTn id="32" dur="1000" fill="hold"/>
                                        <p:tgtEl>
                                          <p:spTgt spid="188576"/>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30" grpId="0" animBg="1"/>
      <p:bldP spid="18857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9937" name="Group 385"/>
          <p:cNvGraphicFramePr>
            <a:graphicFrameLocks noGrp="1"/>
          </p:cNvGraphicFramePr>
          <p:nvPr>
            <p:ph/>
            <p:extLst>
              <p:ext uri="{D42A27DB-BD31-4B8C-83A1-F6EECF244321}">
                <p14:modId xmlns:p14="http://schemas.microsoft.com/office/powerpoint/2010/main" val="1693763469"/>
              </p:ext>
            </p:extLst>
          </p:nvPr>
        </p:nvGraphicFramePr>
        <p:xfrm>
          <a:off x="1752600" y="76200"/>
          <a:ext cx="8991600" cy="6705600"/>
        </p:xfrm>
        <a:graphic>
          <a:graphicData uri="http://schemas.openxmlformats.org/drawingml/2006/table">
            <a:tbl>
              <a:tblPr/>
              <a:tblGrid>
                <a:gridCol w="980227">
                  <a:extLst>
                    <a:ext uri="{9D8B030D-6E8A-4147-A177-3AD203B41FA5}">
                      <a16:colId xmlns:a16="http://schemas.microsoft.com/office/drawing/2014/main" val="20000"/>
                    </a:ext>
                  </a:extLst>
                </a:gridCol>
                <a:gridCol w="8011373">
                  <a:extLst>
                    <a:ext uri="{9D8B030D-6E8A-4147-A177-3AD203B41FA5}">
                      <a16:colId xmlns:a16="http://schemas.microsoft.com/office/drawing/2014/main" val="20001"/>
                    </a:ext>
                  </a:extLst>
                </a:gridCol>
              </a:tblGrid>
              <a:tr h="9581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chemeClr val="bg2"/>
                          </a:solidFill>
                          <a:effectLst/>
                          <a:latin typeface="Arial" charset="0"/>
                          <a:cs typeface="Arial" charset="0"/>
                        </a:rPr>
                        <a:t>NED.</a:t>
                      </a:r>
                      <a:endParaRPr kumimoji="0" lang="en-GB" sz="2000" b="1" i="0" u="none" strike="noStrike" cap="none" normalizeH="0" baseline="0" dirty="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solid"/>
                      <a:round/>
                      <a:headEnd type="none" w="med" len="med"/>
                      <a:tailEnd type="none" w="med" len="med"/>
                    </a:lnT>
                    <a:lnB w="12700" cap="flat" cmpd="sng" algn="ctr">
                      <a:solidFill>
                        <a:schemeClr val="bg2"/>
                      </a:solidFill>
                      <a:prstDash val="dot"/>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0"/>
                  </a:ext>
                </a:extLst>
              </a:tr>
              <a:tr h="9581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bg2"/>
                          </a:solidFill>
                          <a:effectLst/>
                          <a:latin typeface="Arial" charset="0"/>
                          <a:cs typeface="Arial" charset="0"/>
                        </a:rPr>
                        <a:t>PON.</a:t>
                      </a:r>
                      <a:endParaRPr kumimoji="0" lang="en-GB" sz="2000" b="1" i="0" u="none" strike="noStrike" cap="none" normalizeH="0" baseline="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dot"/>
                      <a:round/>
                      <a:headEnd type="none" w="med" len="med"/>
                      <a:tailEnd type="none" w="med" len="med"/>
                    </a:lnT>
                    <a:lnB w="12700" cap="flat" cmpd="sng" algn="ctr">
                      <a:solidFill>
                        <a:schemeClr val="bg2"/>
                      </a:solidFill>
                      <a:prstDash val="dot"/>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1"/>
                  </a:ext>
                </a:extLst>
              </a:tr>
              <a:tr h="9581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bg2"/>
                          </a:solidFill>
                          <a:effectLst/>
                          <a:latin typeface="Arial" charset="0"/>
                          <a:cs typeface="Arial" charset="0"/>
                        </a:rPr>
                        <a:t>UTO.</a:t>
                      </a:r>
                      <a:endParaRPr kumimoji="0" lang="en-GB" sz="2000" b="1" i="0" u="none" strike="noStrike" cap="none" normalizeH="0" baseline="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dot"/>
                      <a:round/>
                      <a:headEnd type="none" w="med" len="med"/>
                      <a:tailEnd type="none" w="med" len="med"/>
                    </a:lnT>
                    <a:lnB w="12700" cap="flat" cmpd="sng" algn="ctr">
                      <a:solidFill>
                        <a:schemeClr val="bg2"/>
                      </a:solidFill>
                      <a:prstDash val="dot"/>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2"/>
                  </a:ext>
                </a:extLst>
              </a:tr>
              <a:tr h="95651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a:ln>
                            <a:noFill/>
                          </a:ln>
                          <a:solidFill>
                            <a:schemeClr val="bg2"/>
                          </a:solidFill>
                          <a:effectLst/>
                          <a:latin typeface="Arial" charset="0"/>
                          <a:cs typeface="Arial" charset="0"/>
                        </a:rPr>
                        <a:t>SRE.</a:t>
                      </a:r>
                      <a:endParaRPr kumimoji="0" lang="en-GB" sz="2000" b="1" i="0" u="none" strike="noStrike" cap="none" normalizeH="0" baseline="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dot"/>
                      <a:round/>
                      <a:headEnd type="none" w="med" len="med"/>
                      <a:tailEnd type="none" w="med" len="med"/>
                    </a:lnT>
                    <a:lnB w="12700" cap="flat" cmpd="sng" algn="ctr">
                      <a:solidFill>
                        <a:schemeClr val="bg2"/>
                      </a:solidFill>
                      <a:prstDash val="dot"/>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3"/>
                  </a:ext>
                </a:extLst>
              </a:tr>
              <a:tr h="9581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000" b="1" i="0" u="none" strike="noStrike" cap="none" normalizeH="0" baseline="0">
                          <a:ln>
                            <a:noFill/>
                          </a:ln>
                          <a:solidFill>
                            <a:schemeClr val="bg2"/>
                          </a:solidFill>
                          <a:effectLst/>
                          <a:latin typeface="Arial" charset="0"/>
                          <a:cs typeface="Arial" charset="0"/>
                        </a:rPr>
                        <a:t>ČET.</a:t>
                      </a:r>
                      <a:endParaRPr kumimoji="0" lang="en-GB" sz="2000" b="1" i="0" u="none" strike="noStrike" cap="none" normalizeH="0" baseline="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dot"/>
                      <a:round/>
                      <a:headEnd type="none" w="med" len="med"/>
                      <a:tailEnd type="none" w="med" len="med"/>
                    </a:lnT>
                    <a:lnB w="12700" cap="flat" cmpd="sng" algn="ctr">
                      <a:solidFill>
                        <a:schemeClr val="bg2"/>
                      </a:solidFill>
                      <a:prstDash val="dot"/>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4"/>
                  </a:ext>
                </a:extLst>
              </a:tr>
              <a:tr h="9581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000" b="1" i="0" u="none" strike="noStrike" cap="none" normalizeH="0" baseline="0">
                          <a:ln>
                            <a:noFill/>
                          </a:ln>
                          <a:solidFill>
                            <a:schemeClr val="bg2"/>
                          </a:solidFill>
                          <a:effectLst/>
                          <a:latin typeface="Arial" charset="0"/>
                          <a:cs typeface="Arial" charset="0"/>
                        </a:rPr>
                        <a:t>PET.</a:t>
                      </a:r>
                      <a:endParaRPr kumimoji="0" lang="en-GB" sz="2000" b="1" i="0" u="none" strike="noStrike" cap="none" normalizeH="0" baseline="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dot"/>
                      <a:round/>
                      <a:headEnd type="none" w="med" len="med"/>
                      <a:tailEnd type="none" w="med" len="med"/>
                    </a:lnT>
                    <a:lnB w="12700" cap="flat" cmpd="sng" algn="ctr">
                      <a:solidFill>
                        <a:schemeClr val="bg2"/>
                      </a:solidFill>
                      <a:prstDash val="dot"/>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5"/>
                  </a:ext>
                </a:extLst>
              </a:tr>
              <a:tr h="958181">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sr-Latn-CS" sz="2000" b="1" i="0" u="none" strike="noStrike" cap="none" normalizeH="0" baseline="0">
                          <a:ln>
                            <a:noFill/>
                          </a:ln>
                          <a:solidFill>
                            <a:schemeClr val="bg2"/>
                          </a:solidFill>
                          <a:effectLst/>
                          <a:latin typeface="Arial" charset="0"/>
                          <a:cs typeface="Arial" charset="0"/>
                        </a:rPr>
                        <a:t>SUB.</a:t>
                      </a:r>
                      <a:endParaRPr kumimoji="0" lang="en-GB" sz="2000" b="1" i="0" u="none" strike="noStrike" cap="none" normalizeH="0" baseline="0">
                        <a:ln>
                          <a:noFill/>
                        </a:ln>
                        <a:solidFill>
                          <a:schemeClr val="bg2"/>
                        </a:solidFill>
                        <a:effectLst/>
                        <a:latin typeface="Arial" charset="0"/>
                        <a:cs typeface="Arial" charset="0"/>
                      </a:endParaRPr>
                    </a:p>
                  </a:txBody>
                  <a:tcPr anchor="b" horzOverflow="overflow">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2800" b="0" i="0" u="none" strike="noStrike" cap="none" normalizeH="0" baseline="0" dirty="0">
                        <a:ln>
                          <a:noFill/>
                        </a:ln>
                        <a:solidFill>
                          <a:schemeClr val="tx1"/>
                        </a:solidFill>
                        <a:effectLst/>
                        <a:latin typeface="Arial" charset="0"/>
                        <a:cs typeface="Arial" charset="0"/>
                      </a:endParaRPr>
                    </a:p>
                  </a:txBody>
                  <a:tcPr horzOverflow="overflow">
                    <a:lnL w="12700" cap="flat" cmpd="sng" algn="ctr">
                      <a:solidFill>
                        <a:schemeClr val="bg2"/>
                      </a:solidFill>
                      <a:prstDash val="solid"/>
                      <a:round/>
                      <a:headEnd type="none" w="med" len="med"/>
                      <a:tailEnd type="none" w="med" len="med"/>
                    </a:lnL>
                    <a:lnR cap="flat">
                      <a:noFill/>
                    </a:lnR>
                    <a:lnT w="12700" cap="flat" cmpd="sng" algn="ctr">
                      <a:solidFill>
                        <a:schemeClr val="bg2"/>
                      </a:solidFill>
                      <a:prstDash val="dot"/>
                      <a:round/>
                      <a:headEnd type="none" w="med" len="med"/>
                      <a:tailEnd type="none" w="med" len="med"/>
                    </a:lnT>
                    <a:lnB w="12700" cap="flat" cmpd="sng" algn="ctr">
                      <a:solidFill>
                        <a:schemeClr val="bg2"/>
                      </a:solidFill>
                      <a:prstDash val="solid"/>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6"/>
                  </a:ext>
                </a:extLst>
              </a:tr>
            </a:tbl>
          </a:graphicData>
        </a:graphic>
      </p:graphicFrame>
      <p:sp>
        <p:nvSpPr>
          <p:cNvPr id="279669" name="Rectangle 117"/>
          <p:cNvSpPr>
            <a:spLocks noChangeArrowheads="1"/>
          </p:cNvSpPr>
          <p:nvPr/>
        </p:nvSpPr>
        <p:spPr bwMode="auto">
          <a:xfrm>
            <a:off x="2819400" y="1295400"/>
            <a:ext cx="477838" cy="43434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400" b="1">
              <a:solidFill>
                <a:srgbClr val="000000"/>
              </a:solidFill>
            </a:endParaRPr>
          </a:p>
        </p:txBody>
      </p:sp>
      <p:sp>
        <p:nvSpPr>
          <p:cNvPr id="279670" name="Text Box 118"/>
          <p:cNvSpPr txBox="1">
            <a:spLocks noChangeArrowheads="1"/>
          </p:cNvSpPr>
          <p:nvPr/>
        </p:nvSpPr>
        <p:spPr bwMode="auto">
          <a:xfrm>
            <a:off x="2819401" y="1541464"/>
            <a:ext cx="409575" cy="3081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2800" b="1">
                <a:solidFill>
                  <a:srgbClr val="FFFFFF"/>
                </a:solidFill>
              </a:rPr>
              <a:t>ISTRAGA</a:t>
            </a:r>
            <a:endParaRPr lang="en-GB" sz="2800" b="1">
              <a:solidFill>
                <a:srgbClr val="FFFFFF"/>
              </a:solidFill>
            </a:endParaRPr>
          </a:p>
        </p:txBody>
      </p:sp>
      <p:sp>
        <p:nvSpPr>
          <p:cNvPr id="279678" name="Line 126"/>
          <p:cNvSpPr>
            <a:spLocks noChangeShapeType="1"/>
          </p:cNvSpPr>
          <p:nvPr/>
        </p:nvSpPr>
        <p:spPr bwMode="auto">
          <a:xfrm>
            <a:off x="4935538" y="4286250"/>
            <a:ext cx="30019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94" name="Rectangle 142"/>
          <p:cNvSpPr>
            <a:spLocks noChangeArrowheads="1"/>
          </p:cNvSpPr>
          <p:nvPr/>
        </p:nvSpPr>
        <p:spPr bwMode="auto">
          <a:xfrm>
            <a:off x="3365501" y="4460876"/>
            <a:ext cx="492125" cy="220663"/>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R31</a:t>
            </a:r>
            <a:endParaRPr lang="en-GB" sz="1200" b="1">
              <a:solidFill>
                <a:srgbClr val="FFFFFF"/>
              </a:solidFill>
            </a:endParaRPr>
          </a:p>
        </p:txBody>
      </p:sp>
      <p:sp>
        <p:nvSpPr>
          <p:cNvPr id="279695" name="Rectangle 143"/>
          <p:cNvSpPr>
            <a:spLocks noChangeArrowheads="1"/>
          </p:cNvSpPr>
          <p:nvPr/>
        </p:nvSpPr>
        <p:spPr bwMode="auto">
          <a:xfrm>
            <a:off x="3365501" y="4270375"/>
            <a:ext cx="492125" cy="1905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10 30</a:t>
            </a:r>
            <a:endParaRPr lang="en-GB" sz="900" b="1">
              <a:solidFill>
                <a:srgbClr val="000000"/>
              </a:solidFill>
            </a:endParaRPr>
          </a:p>
        </p:txBody>
      </p:sp>
      <p:sp>
        <p:nvSpPr>
          <p:cNvPr id="279696" name="Line 144"/>
          <p:cNvSpPr>
            <a:spLocks noChangeShapeType="1"/>
          </p:cNvSpPr>
          <p:nvPr/>
        </p:nvSpPr>
        <p:spPr bwMode="auto">
          <a:xfrm>
            <a:off x="3365501" y="4270375"/>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97" name="Line 145"/>
          <p:cNvSpPr>
            <a:spLocks noChangeShapeType="1"/>
          </p:cNvSpPr>
          <p:nvPr/>
        </p:nvSpPr>
        <p:spPr bwMode="auto">
          <a:xfrm>
            <a:off x="3365501" y="4460875"/>
            <a:ext cx="4921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99" name="Line 147"/>
          <p:cNvSpPr>
            <a:spLocks noChangeShapeType="1"/>
          </p:cNvSpPr>
          <p:nvPr/>
        </p:nvSpPr>
        <p:spPr bwMode="auto">
          <a:xfrm>
            <a:off x="3365500" y="4270376"/>
            <a:ext cx="0" cy="411163"/>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0" name="Line 148"/>
          <p:cNvSpPr>
            <a:spLocks noChangeShapeType="1"/>
          </p:cNvSpPr>
          <p:nvPr/>
        </p:nvSpPr>
        <p:spPr bwMode="auto">
          <a:xfrm>
            <a:off x="3857625" y="4270376"/>
            <a:ext cx="0" cy="411163"/>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3" name="Rectangle 171"/>
          <p:cNvSpPr>
            <a:spLocks noChangeArrowheads="1"/>
          </p:cNvSpPr>
          <p:nvPr/>
        </p:nvSpPr>
        <p:spPr bwMode="auto">
          <a:xfrm>
            <a:off x="4048126" y="4460876"/>
            <a:ext cx="492125" cy="220663"/>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R32</a:t>
            </a:r>
            <a:endParaRPr lang="en-GB" sz="1200" b="1">
              <a:solidFill>
                <a:srgbClr val="FFFFFF"/>
              </a:solidFill>
            </a:endParaRPr>
          </a:p>
        </p:txBody>
      </p:sp>
      <p:sp>
        <p:nvSpPr>
          <p:cNvPr id="279724" name="Rectangle 172"/>
          <p:cNvSpPr>
            <a:spLocks noChangeArrowheads="1"/>
          </p:cNvSpPr>
          <p:nvPr/>
        </p:nvSpPr>
        <p:spPr bwMode="auto">
          <a:xfrm>
            <a:off x="4048126" y="4270375"/>
            <a:ext cx="492125" cy="1905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18 00</a:t>
            </a:r>
            <a:endParaRPr lang="en-GB" sz="900" b="1">
              <a:solidFill>
                <a:srgbClr val="000000"/>
              </a:solidFill>
            </a:endParaRPr>
          </a:p>
        </p:txBody>
      </p:sp>
      <p:sp>
        <p:nvSpPr>
          <p:cNvPr id="279725" name="Line 173"/>
          <p:cNvSpPr>
            <a:spLocks noChangeShapeType="1"/>
          </p:cNvSpPr>
          <p:nvPr/>
        </p:nvSpPr>
        <p:spPr bwMode="auto">
          <a:xfrm>
            <a:off x="4048126" y="4270375"/>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6" name="Line 174"/>
          <p:cNvSpPr>
            <a:spLocks noChangeShapeType="1"/>
          </p:cNvSpPr>
          <p:nvPr/>
        </p:nvSpPr>
        <p:spPr bwMode="auto">
          <a:xfrm>
            <a:off x="4048126" y="4460875"/>
            <a:ext cx="4921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8" name="Line 176"/>
          <p:cNvSpPr>
            <a:spLocks noChangeShapeType="1"/>
          </p:cNvSpPr>
          <p:nvPr/>
        </p:nvSpPr>
        <p:spPr bwMode="auto">
          <a:xfrm>
            <a:off x="4048125" y="4270376"/>
            <a:ext cx="0" cy="411163"/>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9" name="Line 177"/>
          <p:cNvSpPr>
            <a:spLocks noChangeShapeType="1"/>
          </p:cNvSpPr>
          <p:nvPr/>
        </p:nvSpPr>
        <p:spPr bwMode="auto">
          <a:xfrm>
            <a:off x="4540250" y="4270376"/>
            <a:ext cx="0" cy="411163"/>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5" name="Line 193"/>
          <p:cNvSpPr>
            <a:spLocks noChangeShapeType="1"/>
          </p:cNvSpPr>
          <p:nvPr/>
        </p:nvSpPr>
        <p:spPr bwMode="auto">
          <a:xfrm flipH="1">
            <a:off x="3775076" y="3905250"/>
            <a:ext cx="1433513" cy="27305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6" name="Line 194"/>
          <p:cNvSpPr>
            <a:spLocks noChangeShapeType="1"/>
          </p:cNvSpPr>
          <p:nvPr/>
        </p:nvSpPr>
        <p:spPr bwMode="auto">
          <a:xfrm>
            <a:off x="3911601" y="4451350"/>
            <a:ext cx="136525" cy="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82" name="Line 230"/>
          <p:cNvSpPr>
            <a:spLocks noChangeShapeType="1"/>
          </p:cNvSpPr>
          <p:nvPr/>
        </p:nvSpPr>
        <p:spPr bwMode="auto">
          <a:xfrm>
            <a:off x="4594226" y="3973513"/>
            <a:ext cx="6524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90" name="Rectangle 238"/>
          <p:cNvSpPr>
            <a:spLocks noChangeArrowheads="1"/>
          </p:cNvSpPr>
          <p:nvPr/>
        </p:nvSpPr>
        <p:spPr bwMode="auto">
          <a:xfrm>
            <a:off x="5246689" y="4316414"/>
            <a:ext cx="3100387" cy="407987"/>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2000" b="1">
                <a:solidFill>
                  <a:srgbClr val="FFFFFF"/>
                </a:solidFill>
              </a:rPr>
              <a:t>PRED LICEM PRAVDE</a:t>
            </a:r>
            <a:endParaRPr lang="en-GB" sz="2000" b="1">
              <a:solidFill>
                <a:srgbClr val="FFFFFF"/>
              </a:solidFill>
            </a:endParaRPr>
          </a:p>
        </p:txBody>
      </p:sp>
      <p:sp>
        <p:nvSpPr>
          <p:cNvPr id="279791" name="Rectangle 239"/>
          <p:cNvSpPr>
            <a:spLocks noChangeArrowheads="1"/>
          </p:cNvSpPr>
          <p:nvPr/>
        </p:nvSpPr>
        <p:spPr bwMode="auto">
          <a:xfrm>
            <a:off x="4594226" y="4316414"/>
            <a:ext cx="652463" cy="4079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2000" b="1">
                <a:solidFill>
                  <a:srgbClr val="FFFFFF"/>
                </a:solidFill>
              </a:rPr>
              <a:t>I.D</a:t>
            </a:r>
            <a:r>
              <a:rPr lang="sr-Latn-CS" sz="2000" b="1">
                <a:solidFill>
                  <a:srgbClr val="FFFFFF"/>
                </a:solidFill>
              </a:rPr>
              <a:t>.</a:t>
            </a:r>
            <a:endParaRPr lang="en-GB" sz="2000" b="1">
              <a:solidFill>
                <a:srgbClr val="FFFFFF"/>
              </a:solidFill>
            </a:endParaRPr>
          </a:p>
        </p:txBody>
      </p:sp>
      <p:sp>
        <p:nvSpPr>
          <p:cNvPr id="279792" name="Rectangle 240"/>
          <p:cNvSpPr>
            <a:spLocks noChangeArrowheads="1"/>
          </p:cNvSpPr>
          <p:nvPr/>
        </p:nvSpPr>
        <p:spPr bwMode="auto">
          <a:xfrm>
            <a:off x="5246689" y="4044951"/>
            <a:ext cx="3100387" cy="271463"/>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000000"/>
                </a:solidFill>
              </a:rPr>
              <a:t>23 00  (30min)</a:t>
            </a:r>
            <a:endParaRPr lang="en-GB" sz="1400" b="1">
              <a:solidFill>
                <a:srgbClr val="000000"/>
              </a:solidFill>
            </a:endParaRPr>
          </a:p>
        </p:txBody>
      </p:sp>
      <p:sp>
        <p:nvSpPr>
          <p:cNvPr id="279793" name="Rectangle 241"/>
          <p:cNvSpPr>
            <a:spLocks noChangeArrowheads="1"/>
          </p:cNvSpPr>
          <p:nvPr/>
        </p:nvSpPr>
        <p:spPr bwMode="auto">
          <a:xfrm>
            <a:off x="4594226" y="4044951"/>
            <a:ext cx="652463" cy="271463"/>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200">
              <a:solidFill>
                <a:srgbClr val="000000"/>
              </a:solidFill>
            </a:endParaRPr>
          </a:p>
        </p:txBody>
      </p:sp>
      <p:sp>
        <p:nvSpPr>
          <p:cNvPr id="279794" name="Line 242"/>
          <p:cNvSpPr>
            <a:spLocks noChangeShapeType="1"/>
          </p:cNvSpPr>
          <p:nvPr/>
        </p:nvSpPr>
        <p:spPr bwMode="auto">
          <a:xfrm>
            <a:off x="4594226" y="4044950"/>
            <a:ext cx="6524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96" name="Line 244"/>
          <p:cNvSpPr>
            <a:spLocks noChangeShapeType="1"/>
          </p:cNvSpPr>
          <p:nvPr/>
        </p:nvSpPr>
        <p:spPr bwMode="auto">
          <a:xfrm>
            <a:off x="4594225" y="4044951"/>
            <a:ext cx="0" cy="271463"/>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97" name="Line 245"/>
          <p:cNvSpPr>
            <a:spLocks noChangeShapeType="1"/>
          </p:cNvSpPr>
          <p:nvPr/>
        </p:nvSpPr>
        <p:spPr bwMode="auto">
          <a:xfrm>
            <a:off x="8347075" y="4044951"/>
            <a:ext cx="0" cy="271463"/>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98" name="Line 246"/>
          <p:cNvSpPr>
            <a:spLocks noChangeShapeType="1"/>
          </p:cNvSpPr>
          <p:nvPr/>
        </p:nvSpPr>
        <p:spPr bwMode="auto">
          <a:xfrm>
            <a:off x="5246689" y="4044950"/>
            <a:ext cx="3100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99" name="Line 247"/>
          <p:cNvSpPr>
            <a:spLocks noChangeShapeType="1"/>
          </p:cNvSpPr>
          <p:nvPr/>
        </p:nvSpPr>
        <p:spPr bwMode="auto">
          <a:xfrm>
            <a:off x="4594225" y="4316414"/>
            <a:ext cx="0" cy="4079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01" name="Line 249"/>
          <p:cNvSpPr>
            <a:spLocks noChangeShapeType="1"/>
          </p:cNvSpPr>
          <p:nvPr/>
        </p:nvSpPr>
        <p:spPr bwMode="auto">
          <a:xfrm>
            <a:off x="8347075" y="4316414"/>
            <a:ext cx="0" cy="4079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31" name="Rectangle 279"/>
          <p:cNvSpPr>
            <a:spLocks noChangeArrowheads="1"/>
          </p:cNvSpPr>
          <p:nvPr/>
        </p:nvSpPr>
        <p:spPr bwMode="auto">
          <a:xfrm>
            <a:off x="2819400" y="665164"/>
            <a:ext cx="2389188" cy="4079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2400" b="1" dirty="0">
                <a:solidFill>
                  <a:srgbClr val="FFFFFF"/>
                </a:solidFill>
              </a:rPr>
              <a:t>IGRANI DEO   -</a:t>
            </a:r>
            <a:endParaRPr lang="en-GB" sz="2400" b="1" dirty="0">
              <a:solidFill>
                <a:srgbClr val="FFFFFF"/>
              </a:solidFill>
            </a:endParaRPr>
          </a:p>
        </p:txBody>
      </p:sp>
      <p:sp>
        <p:nvSpPr>
          <p:cNvPr id="279832" name="Rectangle 280"/>
          <p:cNvSpPr>
            <a:spLocks noChangeArrowheads="1"/>
          </p:cNvSpPr>
          <p:nvPr/>
        </p:nvSpPr>
        <p:spPr bwMode="auto">
          <a:xfrm>
            <a:off x="2819400" y="393701"/>
            <a:ext cx="2389188" cy="271463"/>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endParaRPr lang="en-GB" sz="1400" b="1">
              <a:solidFill>
                <a:srgbClr val="FFFFFF"/>
              </a:solidFill>
            </a:endParaRPr>
          </a:p>
        </p:txBody>
      </p:sp>
      <p:sp>
        <p:nvSpPr>
          <p:cNvPr id="279833" name="Rectangle 281"/>
          <p:cNvSpPr>
            <a:spLocks noChangeArrowheads="1"/>
          </p:cNvSpPr>
          <p:nvPr/>
        </p:nvSpPr>
        <p:spPr bwMode="auto">
          <a:xfrm>
            <a:off x="5208589" y="665164"/>
            <a:ext cx="3138487" cy="4079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2400" b="1">
                <a:solidFill>
                  <a:srgbClr val="FFFFFF"/>
                </a:solidFill>
              </a:rPr>
              <a:t>ZAPLET </a:t>
            </a:r>
            <a:endParaRPr lang="en-GB" sz="2400" b="1">
              <a:solidFill>
                <a:srgbClr val="FFFFFF"/>
              </a:solidFill>
            </a:endParaRPr>
          </a:p>
        </p:txBody>
      </p:sp>
      <p:sp>
        <p:nvSpPr>
          <p:cNvPr id="279834" name="Rectangle 282"/>
          <p:cNvSpPr>
            <a:spLocks noChangeArrowheads="1"/>
          </p:cNvSpPr>
          <p:nvPr/>
        </p:nvSpPr>
        <p:spPr bwMode="auto">
          <a:xfrm>
            <a:off x="5208589" y="393701"/>
            <a:ext cx="3138487" cy="271463"/>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FFFFFF"/>
                </a:solidFill>
              </a:rPr>
              <a:t>2</a:t>
            </a:r>
            <a:r>
              <a:rPr lang="en-US" sz="1400" b="1">
                <a:solidFill>
                  <a:srgbClr val="FFFFFF"/>
                </a:solidFill>
              </a:rPr>
              <a:t>0</a:t>
            </a:r>
            <a:r>
              <a:rPr lang="sr-Latn-CS" sz="1400" b="1">
                <a:solidFill>
                  <a:srgbClr val="FFFFFF"/>
                </a:solidFill>
              </a:rPr>
              <a:t> 00  (</a:t>
            </a:r>
            <a:r>
              <a:rPr lang="en-US" sz="1400" b="1">
                <a:solidFill>
                  <a:srgbClr val="FFFFFF"/>
                </a:solidFill>
              </a:rPr>
              <a:t>4</a:t>
            </a:r>
            <a:r>
              <a:rPr lang="sr-Latn-CS" sz="1400" b="1">
                <a:solidFill>
                  <a:srgbClr val="FFFFFF"/>
                </a:solidFill>
              </a:rPr>
              <a:t>0min)</a:t>
            </a:r>
            <a:endParaRPr lang="en-GB" sz="1400" b="1">
              <a:solidFill>
                <a:srgbClr val="FFFFFF"/>
              </a:solidFill>
            </a:endParaRPr>
          </a:p>
        </p:txBody>
      </p:sp>
      <p:sp>
        <p:nvSpPr>
          <p:cNvPr id="279835" name="Line 283"/>
          <p:cNvSpPr>
            <a:spLocks noChangeShapeType="1"/>
          </p:cNvSpPr>
          <p:nvPr/>
        </p:nvSpPr>
        <p:spPr bwMode="auto">
          <a:xfrm>
            <a:off x="2819400" y="393701"/>
            <a:ext cx="0" cy="271463"/>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36" name="Line 284"/>
          <p:cNvSpPr>
            <a:spLocks noChangeShapeType="1"/>
          </p:cNvSpPr>
          <p:nvPr/>
        </p:nvSpPr>
        <p:spPr bwMode="auto">
          <a:xfrm>
            <a:off x="8347075" y="393701"/>
            <a:ext cx="0" cy="271463"/>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37" name="Line 285"/>
          <p:cNvSpPr>
            <a:spLocks noChangeShapeType="1"/>
          </p:cNvSpPr>
          <p:nvPr/>
        </p:nvSpPr>
        <p:spPr bwMode="auto">
          <a:xfrm>
            <a:off x="2819401" y="393700"/>
            <a:ext cx="5527675" cy="0"/>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38" name="Line 286"/>
          <p:cNvSpPr>
            <a:spLocks noChangeShapeType="1"/>
          </p:cNvSpPr>
          <p:nvPr/>
        </p:nvSpPr>
        <p:spPr bwMode="auto">
          <a:xfrm>
            <a:off x="2819400" y="665164"/>
            <a:ext cx="0" cy="40798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39" name="Line 287"/>
          <p:cNvSpPr>
            <a:spLocks noChangeShapeType="1"/>
          </p:cNvSpPr>
          <p:nvPr/>
        </p:nvSpPr>
        <p:spPr bwMode="auto">
          <a:xfrm>
            <a:off x="2819401" y="1073150"/>
            <a:ext cx="5527675" cy="0"/>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40" name="Line 288"/>
          <p:cNvSpPr>
            <a:spLocks noChangeShapeType="1"/>
          </p:cNvSpPr>
          <p:nvPr/>
        </p:nvSpPr>
        <p:spPr bwMode="auto">
          <a:xfrm>
            <a:off x="8347075" y="665164"/>
            <a:ext cx="0" cy="40798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pic>
        <p:nvPicPr>
          <p:cNvPr id="279848" name="Picture 296"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432801" y="393700"/>
            <a:ext cx="454025" cy="681038"/>
          </a:xfrm>
          <a:prstGeom prst="rect">
            <a:avLst/>
          </a:prstGeom>
          <a:noFill/>
          <a:extLst>
            <a:ext uri="{909E8E84-426E-40DD-AFC4-6F175D3DCCD1}">
              <a14:hiddenFill xmlns:a14="http://schemas.microsoft.com/office/drawing/2010/main">
                <a:solidFill>
                  <a:srgbClr val="FFFFFF"/>
                </a:solidFill>
              </a14:hiddenFill>
            </a:ext>
          </a:extLst>
        </p:spPr>
      </p:pic>
      <p:pic>
        <p:nvPicPr>
          <p:cNvPr id="279849" name="Picture 297"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863014" y="417514"/>
            <a:ext cx="522287" cy="657225"/>
          </a:xfrm>
          <a:prstGeom prst="rect">
            <a:avLst/>
          </a:prstGeom>
          <a:noFill/>
          <a:extLst>
            <a:ext uri="{909E8E84-426E-40DD-AFC4-6F175D3DCCD1}">
              <a14:hiddenFill xmlns:a14="http://schemas.microsoft.com/office/drawing/2010/main">
                <a:solidFill>
                  <a:srgbClr val="FFFFFF"/>
                </a:solidFill>
              </a14:hiddenFill>
            </a:ext>
          </a:extLst>
        </p:spPr>
      </p:pic>
      <p:pic>
        <p:nvPicPr>
          <p:cNvPr id="279850" name="Picture 298"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299575" y="393700"/>
            <a:ext cx="522288" cy="681038"/>
          </a:xfrm>
          <a:prstGeom prst="rect">
            <a:avLst/>
          </a:prstGeom>
          <a:noFill/>
          <a:extLst>
            <a:ext uri="{909E8E84-426E-40DD-AFC4-6F175D3DCCD1}">
              <a14:hiddenFill xmlns:a14="http://schemas.microsoft.com/office/drawing/2010/main">
                <a:solidFill>
                  <a:srgbClr val="FFFFFF"/>
                </a:solidFill>
              </a14:hiddenFill>
            </a:ext>
          </a:extLst>
        </p:spPr>
      </p:pic>
      <p:pic>
        <p:nvPicPr>
          <p:cNvPr id="279851" name="Picture 299"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0169526" y="393700"/>
            <a:ext cx="498475" cy="749300"/>
          </a:xfrm>
          <a:prstGeom prst="rect">
            <a:avLst/>
          </a:prstGeom>
          <a:noFill/>
          <a:extLst>
            <a:ext uri="{909E8E84-426E-40DD-AFC4-6F175D3DCCD1}">
              <a14:hiddenFill xmlns:a14="http://schemas.microsoft.com/office/drawing/2010/main">
                <a:solidFill>
                  <a:srgbClr val="FFFFFF"/>
                </a:solidFill>
              </a14:hiddenFill>
            </a:ext>
          </a:extLst>
        </p:spPr>
      </p:pic>
      <p:pic>
        <p:nvPicPr>
          <p:cNvPr id="279852" name="Picture 300"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9734551" y="393700"/>
            <a:ext cx="544513" cy="749300"/>
          </a:xfrm>
          <a:prstGeom prst="rect">
            <a:avLst/>
          </a:prstGeom>
          <a:noFill/>
          <a:extLst>
            <a:ext uri="{909E8E84-426E-40DD-AFC4-6F175D3DCCD1}">
              <a14:hiddenFill xmlns:a14="http://schemas.microsoft.com/office/drawing/2010/main">
                <a:solidFill>
                  <a:srgbClr val="FFFFFF"/>
                </a:solidFill>
              </a14:hiddenFill>
            </a:ext>
          </a:extLst>
        </p:spPr>
      </p:pic>
      <p:grpSp>
        <p:nvGrpSpPr>
          <p:cNvPr id="279880" name="Group 328"/>
          <p:cNvGrpSpPr>
            <a:grpSpLocks/>
          </p:cNvGrpSpPr>
          <p:nvPr/>
        </p:nvGrpSpPr>
        <p:grpSpPr bwMode="auto">
          <a:xfrm>
            <a:off x="3365501" y="2992438"/>
            <a:ext cx="6892925" cy="817562"/>
            <a:chOff x="1160" y="1885"/>
            <a:chExt cx="4342" cy="515"/>
          </a:xfrm>
        </p:grpSpPr>
        <p:sp>
          <p:nvSpPr>
            <p:cNvPr id="279673" name="Line 121"/>
            <p:cNvSpPr>
              <a:spLocks noChangeShapeType="1"/>
            </p:cNvSpPr>
            <p:nvPr/>
          </p:nvSpPr>
          <p:spPr bwMode="auto">
            <a:xfrm>
              <a:off x="2149" y="1902"/>
              <a:ext cx="1891"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79676" name="Line 124"/>
            <p:cNvSpPr>
              <a:spLocks noChangeShapeType="1"/>
            </p:cNvSpPr>
            <p:nvPr/>
          </p:nvSpPr>
          <p:spPr bwMode="auto">
            <a:xfrm>
              <a:off x="2149" y="2082"/>
              <a:ext cx="1891"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87" name="Rectangle 135"/>
            <p:cNvSpPr>
              <a:spLocks noChangeArrowheads="1"/>
            </p:cNvSpPr>
            <p:nvPr/>
          </p:nvSpPr>
          <p:spPr bwMode="auto">
            <a:xfrm>
              <a:off x="1160" y="2205"/>
              <a:ext cx="310" cy="141"/>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R21</a:t>
              </a:r>
              <a:endParaRPr lang="en-GB" sz="1200" b="1">
                <a:solidFill>
                  <a:srgbClr val="FFFFFF"/>
                </a:solidFill>
              </a:endParaRPr>
            </a:p>
          </p:txBody>
        </p:sp>
        <p:sp>
          <p:nvSpPr>
            <p:cNvPr id="279688" name="Rectangle 136"/>
            <p:cNvSpPr>
              <a:spLocks noChangeArrowheads="1"/>
            </p:cNvSpPr>
            <p:nvPr/>
          </p:nvSpPr>
          <p:spPr bwMode="auto">
            <a:xfrm>
              <a:off x="1160" y="2085"/>
              <a:ext cx="310" cy="12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10 30</a:t>
              </a:r>
              <a:endParaRPr lang="en-GB" sz="900" b="1">
                <a:solidFill>
                  <a:srgbClr val="000000"/>
                </a:solidFill>
              </a:endParaRPr>
            </a:p>
          </p:txBody>
        </p:sp>
        <p:sp>
          <p:nvSpPr>
            <p:cNvPr id="279689" name="Line 137"/>
            <p:cNvSpPr>
              <a:spLocks noChangeShapeType="1"/>
            </p:cNvSpPr>
            <p:nvPr/>
          </p:nvSpPr>
          <p:spPr bwMode="auto">
            <a:xfrm>
              <a:off x="1160" y="2085"/>
              <a:ext cx="31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90" name="Line 138"/>
            <p:cNvSpPr>
              <a:spLocks noChangeShapeType="1"/>
            </p:cNvSpPr>
            <p:nvPr/>
          </p:nvSpPr>
          <p:spPr bwMode="auto">
            <a:xfrm>
              <a:off x="1160" y="2205"/>
              <a:ext cx="31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92" name="Line 140"/>
            <p:cNvSpPr>
              <a:spLocks noChangeShapeType="1"/>
            </p:cNvSpPr>
            <p:nvPr/>
          </p:nvSpPr>
          <p:spPr bwMode="auto">
            <a:xfrm>
              <a:off x="1160" y="2085"/>
              <a:ext cx="0" cy="26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93" name="Line 141"/>
            <p:cNvSpPr>
              <a:spLocks noChangeShapeType="1"/>
            </p:cNvSpPr>
            <p:nvPr/>
          </p:nvSpPr>
          <p:spPr bwMode="auto">
            <a:xfrm>
              <a:off x="1470" y="2085"/>
              <a:ext cx="0" cy="26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16" name="Rectangle 164"/>
            <p:cNvSpPr>
              <a:spLocks noChangeArrowheads="1"/>
            </p:cNvSpPr>
            <p:nvPr/>
          </p:nvSpPr>
          <p:spPr bwMode="auto">
            <a:xfrm>
              <a:off x="1590" y="2205"/>
              <a:ext cx="310" cy="141"/>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R22</a:t>
              </a:r>
              <a:endParaRPr lang="en-GB" sz="1200" b="1">
                <a:solidFill>
                  <a:srgbClr val="FFFFFF"/>
                </a:solidFill>
              </a:endParaRPr>
            </a:p>
          </p:txBody>
        </p:sp>
        <p:sp>
          <p:nvSpPr>
            <p:cNvPr id="279717" name="Rectangle 165"/>
            <p:cNvSpPr>
              <a:spLocks noChangeArrowheads="1"/>
            </p:cNvSpPr>
            <p:nvPr/>
          </p:nvSpPr>
          <p:spPr bwMode="auto">
            <a:xfrm>
              <a:off x="1590" y="2085"/>
              <a:ext cx="310" cy="12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18 00</a:t>
              </a:r>
              <a:endParaRPr lang="en-GB" sz="900" b="1">
                <a:solidFill>
                  <a:srgbClr val="000000"/>
                </a:solidFill>
              </a:endParaRPr>
            </a:p>
          </p:txBody>
        </p:sp>
        <p:sp>
          <p:nvSpPr>
            <p:cNvPr id="279718" name="Line 166"/>
            <p:cNvSpPr>
              <a:spLocks noChangeShapeType="1"/>
            </p:cNvSpPr>
            <p:nvPr/>
          </p:nvSpPr>
          <p:spPr bwMode="auto">
            <a:xfrm>
              <a:off x="1590" y="2085"/>
              <a:ext cx="31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19" name="Line 167"/>
            <p:cNvSpPr>
              <a:spLocks noChangeShapeType="1"/>
            </p:cNvSpPr>
            <p:nvPr/>
          </p:nvSpPr>
          <p:spPr bwMode="auto">
            <a:xfrm>
              <a:off x="1590" y="2205"/>
              <a:ext cx="31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1" name="Line 169"/>
            <p:cNvSpPr>
              <a:spLocks noChangeShapeType="1"/>
            </p:cNvSpPr>
            <p:nvPr/>
          </p:nvSpPr>
          <p:spPr bwMode="auto">
            <a:xfrm>
              <a:off x="1590" y="2085"/>
              <a:ext cx="0" cy="26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2" name="Line 170"/>
            <p:cNvSpPr>
              <a:spLocks noChangeShapeType="1"/>
            </p:cNvSpPr>
            <p:nvPr/>
          </p:nvSpPr>
          <p:spPr bwMode="auto">
            <a:xfrm>
              <a:off x="1900" y="2085"/>
              <a:ext cx="0" cy="261"/>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2" name="Line 190"/>
            <p:cNvSpPr>
              <a:spLocks noChangeShapeType="1"/>
            </p:cNvSpPr>
            <p:nvPr/>
          </p:nvSpPr>
          <p:spPr bwMode="auto">
            <a:xfrm flipH="1">
              <a:off x="1418" y="1885"/>
              <a:ext cx="903" cy="172"/>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3" name="Line 191"/>
            <p:cNvSpPr>
              <a:spLocks noChangeShapeType="1"/>
            </p:cNvSpPr>
            <p:nvPr/>
          </p:nvSpPr>
          <p:spPr bwMode="auto">
            <a:xfrm>
              <a:off x="1504" y="2228"/>
              <a:ext cx="86" cy="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69" name="Line 217"/>
            <p:cNvSpPr>
              <a:spLocks noChangeShapeType="1"/>
            </p:cNvSpPr>
            <p:nvPr/>
          </p:nvSpPr>
          <p:spPr bwMode="auto">
            <a:xfrm>
              <a:off x="1934" y="1928"/>
              <a:ext cx="411"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4" name="Line 222"/>
            <p:cNvSpPr>
              <a:spLocks noChangeShapeType="1"/>
            </p:cNvSpPr>
            <p:nvPr/>
          </p:nvSpPr>
          <p:spPr bwMode="auto">
            <a:xfrm>
              <a:off x="2345" y="1928"/>
              <a:ext cx="195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7" name="Rectangle 225"/>
            <p:cNvSpPr>
              <a:spLocks noChangeArrowheads="1"/>
            </p:cNvSpPr>
            <p:nvPr/>
          </p:nvSpPr>
          <p:spPr bwMode="auto">
            <a:xfrm>
              <a:off x="2345" y="2143"/>
              <a:ext cx="1953" cy="257"/>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2000" b="1">
                  <a:solidFill>
                    <a:srgbClr val="FFFFFF"/>
                  </a:solidFill>
                </a:rPr>
                <a:t>VEČE </a:t>
              </a:r>
              <a:r>
                <a:rPr lang="en-US" sz="2000" b="1">
                  <a:solidFill>
                    <a:srgbClr val="FFFFFF"/>
                  </a:solidFill>
                </a:rPr>
                <a:t>VIP AGENATA</a:t>
              </a:r>
              <a:endParaRPr lang="en-GB" sz="2000" b="1">
                <a:solidFill>
                  <a:srgbClr val="FFFFFF"/>
                </a:solidFill>
              </a:endParaRPr>
            </a:p>
          </p:txBody>
        </p:sp>
        <p:sp>
          <p:nvSpPr>
            <p:cNvPr id="279778" name="Rectangle 226"/>
            <p:cNvSpPr>
              <a:spLocks noChangeArrowheads="1"/>
            </p:cNvSpPr>
            <p:nvPr/>
          </p:nvSpPr>
          <p:spPr bwMode="auto">
            <a:xfrm>
              <a:off x="1934" y="2143"/>
              <a:ext cx="411" cy="25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2000" b="1">
                  <a:solidFill>
                    <a:srgbClr val="FFFFFF"/>
                  </a:solidFill>
                </a:rPr>
                <a:t>I.D.</a:t>
              </a:r>
            </a:p>
          </p:txBody>
        </p:sp>
        <p:sp>
          <p:nvSpPr>
            <p:cNvPr id="279779" name="Rectangle 227"/>
            <p:cNvSpPr>
              <a:spLocks noChangeArrowheads="1"/>
            </p:cNvSpPr>
            <p:nvPr/>
          </p:nvSpPr>
          <p:spPr bwMode="auto">
            <a:xfrm>
              <a:off x="2345" y="1972"/>
              <a:ext cx="1953" cy="171"/>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000000"/>
                  </a:solidFill>
                </a:rPr>
                <a:t>23 00  (30min)</a:t>
              </a:r>
              <a:endParaRPr lang="en-GB" sz="1400" b="1">
                <a:solidFill>
                  <a:srgbClr val="000000"/>
                </a:solidFill>
              </a:endParaRPr>
            </a:p>
          </p:txBody>
        </p:sp>
        <p:sp>
          <p:nvSpPr>
            <p:cNvPr id="279780" name="Rectangle 228"/>
            <p:cNvSpPr>
              <a:spLocks noChangeArrowheads="1"/>
            </p:cNvSpPr>
            <p:nvPr/>
          </p:nvSpPr>
          <p:spPr bwMode="auto">
            <a:xfrm>
              <a:off x="1934" y="1972"/>
              <a:ext cx="411" cy="171"/>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200">
                <a:solidFill>
                  <a:srgbClr val="000000"/>
                </a:solidFill>
              </a:endParaRPr>
            </a:p>
          </p:txBody>
        </p:sp>
        <p:sp>
          <p:nvSpPr>
            <p:cNvPr id="279781" name="Line 229"/>
            <p:cNvSpPr>
              <a:spLocks noChangeShapeType="1"/>
            </p:cNvSpPr>
            <p:nvPr/>
          </p:nvSpPr>
          <p:spPr bwMode="auto">
            <a:xfrm>
              <a:off x="1934" y="1972"/>
              <a:ext cx="411"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83" name="Line 231"/>
            <p:cNvSpPr>
              <a:spLocks noChangeShapeType="1"/>
            </p:cNvSpPr>
            <p:nvPr/>
          </p:nvSpPr>
          <p:spPr bwMode="auto">
            <a:xfrm>
              <a:off x="1934" y="1972"/>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84" name="Line 232"/>
            <p:cNvSpPr>
              <a:spLocks noChangeShapeType="1"/>
            </p:cNvSpPr>
            <p:nvPr/>
          </p:nvSpPr>
          <p:spPr bwMode="auto">
            <a:xfrm>
              <a:off x="4298" y="1972"/>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85" name="Line 233"/>
            <p:cNvSpPr>
              <a:spLocks noChangeShapeType="1"/>
            </p:cNvSpPr>
            <p:nvPr/>
          </p:nvSpPr>
          <p:spPr bwMode="auto">
            <a:xfrm>
              <a:off x="2345" y="1972"/>
              <a:ext cx="195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86" name="Line 234"/>
            <p:cNvSpPr>
              <a:spLocks noChangeShapeType="1"/>
            </p:cNvSpPr>
            <p:nvPr/>
          </p:nvSpPr>
          <p:spPr bwMode="auto">
            <a:xfrm>
              <a:off x="1934" y="2143"/>
              <a:ext cx="0" cy="25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88" name="Line 236"/>
            <p:cNvSpPr>
              <a:spLocks noChangeShapeType="1"/>
            </p:cNvSpPr>
            <p:nvPr/>
          </p:nvSpPr>
          <p:spPr bwMode="auto">
            <a:xfrm>
              <a:off x="4298" y="2143"/>
              <a:ext cx="0" cy="25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pic>
          <p:nvPicPr>
            <p:cNvPr id="279853" name="Picture 301"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52" y="1928"/>
              <a:ext cx="286" cy="429"/>
            </a:xfrm>
            <a:prstGeom prst="rect">
              <a:avLst/>
            </a:prstGeom>
            <a:noFill/>
            <a:extLst>
              <a:ext uri="{909E8E84-426E-40DD-AFC4-6F175D3DCCD1}">
                <a14:hiddenFill xmlns:a14="http://schemas.microsoft.com/office/drawing/2010/main">
                  <a:solidFill>
                    <a:srgbClr val="FFFFFF"/>
                  </a:solidFill>
                </a14:hiddenFill>
              </a:ext>
            </a:extLst>
          </p:spPr>
        </p:pic>
        <p:pic>
          <p:nvPicPr>
            <p:cNvPr id="279854" name="Picture 302"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23" y="1943"/>
              <a:ext cx="329" cy="414"/>
            </a:xfrm>
            <a:prstGeom prst="rect">
              <a:avLst/>
            </a:prstGeom>
            <a:noFill/>
            <a:extLst>
              <a:ext uri="{909E8E84-426E-40DD-AFC4-6F175D3DCCD1}">
                <a14:hiddenFill xmlns:a14="http://schemas.microsoft.com/office/drawing/2010/main">
                  <a:solidFill>
                    <a:srgbClr val="FFFFFF"/>
                  </a:solidFill>
                </a14:hiddenFill>
              </a:ext>
            </a:extLst>
          </p:spPr>
        </p:pic>
        <p:pic>
          <p:nvPicPr>
            <p:cNvPr id="279855" name="Picture 303"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98" y="1928"/>
              <a:ext cx="329" cy="429"/>
            </a:xfrm>
            <a:prstGeom prst="rect">
              <a:avLst/>
            </a:prstGeom>
            <a:noFill/>
            <a:extLst>
              <a:ext uri="{909E8E84-426E-40DD-AFC4-6F175D3DCCD1}">
                <a14:hiddenFill xmlns:a14="http://schemas.microsoft.com/office/drawing/2010/main">
                  <a:solidFill>
                    <a:srgbClr val="FFFFFF"/>
                  </a:solidFill>
                </a14:hiddenFill>
              </a:ext>
            </a:extLst>
          </p:spPr>
        </p:pic>
        <p:pic>
          <p:nvPicPr>
            <p:cNvPr id="279856" name="Picture 304"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188" y="1928"/>
              <a:ext cx="314" cy="472"/>
            </a:xfrm>
            <a:prstGeom prst="rect">
              <a:avLst/>
            </a:prstGeom>
            <a:noFill/>
            <a:extLst>
              <a:ext uri="{909E8E84-426E-40DD-AFC4-6F175D3DCCD1}">
                <a14:hiddenFill xmlns:a14="http://schemas.microsoft.com/office/drawing/2010/main">
                  <a:solidFill>
                    <a:srgbClr val="FFFFFF"/>
                  </a:solidFill>
                </a14:hiddenFill>
              </a:ext>
            </a:extLst>
          </p:spPr>
        </p:pic>
      </p:grpSp>
      <p:pic>
        <p:nvPicPr>
          <p:cNvPr id="279857" name="Picture 305"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432801" y="3973514"/>
            <a:ext cx="454025" cy="681037"/>
          </a:xfrm>
          <a:prstGeom prst="rect">
            <a:avLst/>
          </a:prstGeom>
          <a:noFill/>
          <a:extLst>
            <a:ext uri="{909E8E84-426E-40DD-AFC4-6F175D3DCCD1}">
              <a14:hiddenFill xmlns:a14="http://schemas.microsoft.com/office/drawing/2010/main">
                <a:solidFill>
                  <a:srgbClr val="FFFFFF"/>
                </a:solidFill>
              </a14:hiddenFill>
            </a:ext>
          </a:extLst>
        </p:spPr>
      </p:pic>
      <p:pic>
        <p:nvPicPr>
          <p:cNvPr id="279858" name="Picture 306"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863014" y="3998914"/>
            <a:ext cx="522287" cy="655637"/>
          </a:xfrm>
          <a:prstGeom prst="rect">
            <a:avLst/>
          </a:prstGeom>
          <a:noFill/>
          <a:extLst>
            <a:ext uri="{909E8E84-426E-40DD-AFC4-6F175D3DCCD1}">
              <a14:hiddenFill xmlns:a14="http://schemas.microsoft.com/office/drawing/2010/main">
                <a:solidFill>
                  <a:srgbClr val="FFFFFF"/>
                </a:solidFill>
              </a14:hiddenFill>
            </a:ext>
          </a:extLst>
        </p:spPr>
      </p:pic>
      <p:pic>
        <p:nvPicPr>
          <p:cNvPr id="279859" name="Picture 307"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9299575" y="3973514"/>
            <a:ext cx="522288" cy="681037"/>
          </a:xfrm>
          <a:prstGeom prst="rect">
            <a:avLst/>
          </a:prstGeom>
          <a:noFill/>
          <a:extLst>
            <a:ext uri="{909E8E84-426E-40DD-AFC4-6F175D3DCCD1}">
              <a14:hiddenFill xmlns:a14="http://schemas.microsoft.com/office/drawing/2010/main">
                <a:solidFill>
                  <a:srgbClr val="FFFFFF"/>
                </a:solidFill>
              </a14:hiddenFill>
            </a:ext>
          </a:extLst>
        </p:spPr>
      </p:pic>
      <p:pic>
        <p:nvPicPr>
          <p:cNvPr id="279860" name="Picture 308"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712326" y="3973513"/>
            <a:ext cx="498475" cy="749300"/>
          </a:xfrm>
          <a:prstGeom prst="rect">
            <a:avLst/>
          </a:prstGeom>
          <a:noFill/>
          <a:extLst>
            <a:ext uri="{909E8E84-426E-40DD-AFC4-6F175D3DCCD1}">
              <a14:hiddenFill xmlns:a14="http://schemas.microsoft.com/office/drawing/2010/main">
                <a:solidFill>
                  <a:srgbClr val="FFFFFF"/>
                </a:solidFill>
              </a14:hiddenFill>
            </a:ext>
          </a:extLst>
        </p:spPr>
      </p:pic>
      <p:grpSp>
        <p:nvGrpSpPr>
          <p:cNvPr id="279882" name="Group 330"/>
          <p:cNvGrpSpPr>
            <a:grpSpLocks/>
          </p:cNvGrpSpPr>
          <p:nvPr/>
        </p:nvGrpSpPr>
        <p:grpSpPr bwMode="auto">
          <a:xfrm>
            <a:off x="4594226" y="1227138"/>
            <a:ext cx="6073775" cy="754062"/>
            <a:chOff x="1934" y="713"/>
            <a:chExt cx="3826" cy="475"/>
          </a:xfrm>
        </p:grpSpPr>
        <p:sp>
          <p:nvSpPr>
            <p:cNvPr id="279672" name="Line 120"/>
            <p:cNvSpPr>
              <a:spLocks noChangeShapeType="1"/>
            </p:cNvSpPr>
            <p:nvPr/>
          </p:nvSpPr>
          <p:spPr bwMode="auto">
            <a:xfrm>
              <a:off x="2149" y="869"/>
              <a:ext cx="1891"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51" name="Rectangle 199"/>
            <p:cNvSpPr>
              <a:spLocks noChangeArrowheads="1"/>
            </p:cNvSpPr>
            <p:nvPr/>
          </p:nvSpPr>
          <p:spPr bwMode="auto">
            <a:xfrm>
              <a:off x="2345" y="930"/>
              <a:ext cx="1953" cy="258"/>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2400" b="1">
                  <a:solidFill>
                    <a:srgbClr val="FFFFFF"/>
                  </a:solidFill>
                </a:rPr>
                <a:t>VEČE EKSPERATA</a:t>
              </a:r>
              <a:endParaRPr lang="en-GB" sz="2400" b="1">
                <a:solidFill>
                  <a:srgbClr val="FFFFFF"/>
                </a:solidFill>
              </a:endParaRPr>
            </a:p>
          </p:txBody>
        </p:sp>
        <p:sp>
          <p:nvSpPr>
            <p:cNvPr id="279752" name="Rectangle 200"/>
            <p:cNvSpPr>
              <a:spLocks noChangeArrowheads="1"/>
            </p:cNvSpPr>
            <p:nvPr/>
          </p:nvSpPr>
          <p:spPr bwMode="auto">
            <a:xfrm>
              <a:off x="1934" y="930"/>
              <a:ext cx="411" cy="25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2000" b="1">
                  <a:solidFill>
                    <a:srgbClr val="FFFFFF"/>
                  </a:solidFill>
                </a:rPr>
                <a:t>I.D.</a:t>
              </a:r>
            </a:p>
          </p:txBody>
        </p:sp>
        <p:sp>
          <p:nvSpPr>
            <p:cNvPr id="279753" name="Rectangle 201"/>
            <p:cNvSpPr>
              <a:spLocks noChangeArrowheads="1"/>
            </p:cNvSpPr>
            <p:nvPr/>
          </p:nvSpPr>
          <p:spPr bwMode="auto">
            <a:xfrm>
              <a:off x="2345" y="759"/>
              <a:ext cx="1953" cy="171"/>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000000"/>
                  </a:solidFill>
                </a:rPr>
                <a:t>23 00  (30min)</a:t>
              </a:r>
              <a:endParaRPr lang="en-GB" sz="1400" b="1">
                <a:solidFill>
                  <a:srgbClr val="000000"/>
                </a:solidFill>
              </a:endParaRPr>
            </a:p>
          </p:txBody>
        </p:sp>
        <p:sp>
          <p:nvSpPr>
            <p:cNvPr id="279754" name="Rectangle 202"/>
            <p:cNvSpPr>
              <a:spLocks noChangeArrowheads="1"/>
            </p:cNvSpPr>
            <p:nvPr/>
          </p:nvSpPr>
          <p:spPr bwMode="auto">
            <a:xfrm>
              <a:off x="1934" y="759"/>
              <a:ext cx="411" cy="171"/>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200">
                <a:solidFill>
                  <a:srgbClr val="000000"/>
                </a:solidFill>
              </a:endParaRPr>
            </a:p>
          </p:txBody>
        </p:sp>
        <p:sp>
          <p:nvSpPr>
            <p:cNvPr id="279755" name="Line 203"/>
            <p:cNvSpPr>
              <a:spLocks noChangeShapeType="1"/>
            </p:cNvSpPr>
            <p:nvPr/>
          </p:nvSpPr>
          <p:spPr bwMode="auto">
            <a:xfrm>
              <a:off x="1934" y="759"/>
              <a:ext cx="411"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57" name="Line 205"/>
            <p:cNvSpPr>
              <a:spLocks noChangeShapeType="1"/>
            </p:cNvSpPr>
            <p:nvPr/>
          </p:nvSpPr>
          <p:spPr bwMode="auto">
            <a:xfrm>
              <a:off x="1934" y="759"/>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58" name="Line 206"/>
            <p:cNvSpPr>
              <a:spLocks noChangeShapeType="1"/>
            </p:cNvSpPr>
            <p:nvPr/>
          </p:nvSpPr>
          <p:spPr bwMode="auto">
            <a:xfrm>
              <a:off x="4298" y="759"/>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59" name="Line 207"/>
            <p:cNvSpPr>
              <a:spLocks noChangeShapeType="1"/>
            </p:cNvSpPr>
            <p:nvPr/>
          </p:nvSpPr>
          <p:spPr bwMode="auto">
            <a:xfrm>
              <a:off x="2345" y="759"/>
              <a:ext cx="195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60" name="Line 208"/>
            <p:cNvSpPr>
              <a:spLocks noChangeShapeType="1"/>
            </p:cNvSpPr>
            <p:nvPr/>
          </p:nvSpPr>
          <p:spPr bwMode="auto">
            <a:xfrm>
              <a:off x="1934" y="930"/>
              <a:ext cx="0" cy="25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62" name="Line 210"/>
            <p:cNvSpPr>
              <a:spLocks noChangeShapeType="1"/>
            </p:cNvSpPr>
            <p:nvPr/>
          </p:nvSpPr>
          <p:spPr bwMode="auto">
            <a:xfrm>
              <a:off x="4298" y="930"/>
              <a:ext cx="0" cy="25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pic>
          <p:nvPicPr>
            <p:cNvPr id="279867" name="Picture 315"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52" y="713"/>
              <a:ext cx="286" cy="429"/>
            </a:xfrm>
            <a:prstGeom prst="rect">
              <a:avLst/>
            </a:prstGeom>
            <a:noFill/>
            <a:extLst>
              <a:ext uri="{909E8E84-426E-40DD-AFC4-6F175D3DCCD1}">
                <a14:hiddenFill xmlns:a14="http://schemas.microsoft.com/office/drawing/2010/main">
                  <a:solidFill>
                    <a:srgbClr val="FFFFFF"/>
                  </a:solidFill>
                </a14:hiddenFill>
              </a:ext>
            </a:extLst>
          </p:spPr>
        </p:pic>
        <p:pic>
          <p:nvPicPr>
            <p:cNvPr id="279868" name="Picture 316"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23" y="728"/>
              <a:ext cx="329" cy="414"/>
            </a:xfrm>
            <a:prstGeom prst="rect">
              <a:avLst/>
            </a:prstGeom>
            <a:noFill/>
            <a:extLst>
              <a:ext uri="{909E8E84-426E-40DD-AFC4-6F175D3DCCD1}">
                <a14:hiddenFill xmlns:a14="http://schemas.microsoft.com/office/drawing/2010/main">
                  <a:solidFill>
                    <a:srgbClr val="FFFFFF"/>
                  </a:solidFill>
                </a14:hiddenFill>
              </a:ext>
            </a:extLst>
          </p:spPr>
        </p:pic>
        <p:pic>
          <p:nvPicPr>
            <p:cNvPr id="279869" name="Picture 317"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98" y="713"/>
              <a:ext cx="329" cy="429"/>
            </a:xfrm>
            <a:prstGeom prst="rect">
              <a:avLst/>
            </a:prstGeom>
            <a:noFill/>
            <a:extLst>
              <a:ext uri="{909E8E84-426E-40DD-AFC4-6F175D3DCCD1}">
                <a14:hiddenFill xmlns:a14="http://schemas.microsoft.com/office/drawing/2010/main">
                  <a:solidFill>
                    <a:srgbClr val="FFFFFF"/>
                  </a:solidFill>
                </a14:hiddenFill>
              </a:ext>
            </a:extLst>
          </p:spPr>
        </p:pic>
        <p:pic>
          <p:nvPicPr>
            <p:cNvPr id="279870" name="Picture 318"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46" y="713"/>
              <a:ext cx="314" cy="472"/>
            </a:xfrm>
            <a:prstGeom prst="rect">
              <a:avLst/>
            </a:prstGeom>
            <a:noFill/>
            <a:extLst>
              <a:ext uri="{909E8E84-426E-40DD-AFC4-6F175D3DCCD1}">
                <a14:hiddenFill xmlns:a14="http://schemas.microsoft.com/office/drawing/2010/main">
                  <a:solidFill>
                    <a:srgbClr val="FFFFFF"/>
                  </a:solidFill>
                </a14:hiddenFill>
              </a:ext>
            </a:extLst>
          </p:spPr>
        </p:pic>
        <p:pic>
          <p:nvPicPr>
            <p:cNvPr id="279871" name="Picture 319"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172" y="713"/>
              <a:ext cx="343" cy="47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79881" name="Group 329"/>
          <p:cNvGrpSpPr>
            <a:grpSpLocks/>
          </p:cNvGrpSpPr>
          <p:nvPr/>
        </p:nvGrpSpPr>
        <p:grpSpPr bwMode="auto">
          <a:xfrm>
            <a:off x="3365500" y="2008188"/>
            <a:ext cx="7302500" cy="887412"/>
            <a:chOff x="1160" y="1265"/>
            <a:chExt cx="4600" cy="559"/>
          </a:xfrm>
        </p:grpSpPr>
        <p:sp>
          <p:nvSpPr>
            <p:cNvPr id="279671" name="Line 119"/>
            <p:cNvSpPr>
              <a:spLocks noChangeShapeType="1"/>
            </p:cNvSpPr>
            <p:nvPr/>
          </p:nvSpPr>
          <p:spPr bwMode="auto">
            <a:xfrm>
              <a:off x="2149" y="1310"/>
              <a:ext cx="1891"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79674" name="Line 122"/>
            <p:cNvSpPr>
              <a:spLocks noChangeShapeType="1"/>
            </p:cNvSpPr>
            <p:nvPr/>
          </p:nvSpPr>
          <p:spPr bwMode="auto">
            <a:xfrm>
              <a:off x="2149" y="1550"/>
              <a:ext cx="1891"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80" name="Rectangle 128"/>
            <p:cNvSpPr>
              <a:spLocks noChangeArrowheads="1"/>
            </p:cNvSpPr>
            <p:nvPr/>
          </p:nvSpPr>
          <p:spPr bwMode="auto">
            <a:xfrm>
              <a:off x="1160" y="1600"/>
              <a:ext cx="310" cy="14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R11</a:t>
              </a:r>
              <a:endParaRPr lang="en-GB" sz="1200" b="1">
                <a:solidFill>
                  <a:srgbClr val="FFFFFF"/>
                </a:solidFill>
              </a:endParaRPr>
            </a:p>
          </p:txBody>
        </p:sp>
        <p:sp>
          <p:nvSpPr>
            <p:cNvPr id="279681" name="Rectangle 129"/>
            <p:cNvSpPr>
              <a:spLocks noChangeArrowheads="1"/>
            </p:cNvSpPr>
            <p:nvPr/>
          </p:nvSpPr>
          <p:spPr bwMode="auto">
            <a:xfrm>
              <a:off x="1160" y="1480"/>
              <a:ext cx="310" cy="12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10 30</a:t>
              </a:r>
              <a:endParaRPr lang="en-GB" sz="900" b="1">
                <a:solidFill>
                  <a:srgbClr val="000000"/>
                </a:solidFill>
              </a:endParaRPr>
            </a:p>
          </p:txBody>
        </p:sp>
        <p:sp>
          <p:nvSpPr>
            <p:cNvPr id="279682" name="Line 130"/>
            <p:cNvSpPr>
              <a:spLocks noChangeShapeType="1"/>
            </p:cNvSpPr>
            <p:nvPr/>
          </p:nvSpPr>
          <p:spPr bwMode="auto">
            <a:xfrm>
              <a:off x="1160" y="1480"/>
              <a:ext cx="31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83" name="Line 131"/>
            <p:cNvSpPr>
              <a:spLocks noChangeShapeType="1"/>
            </p:cNvSpPr>
            <p:nvPr/>
          </p:nvSpPr>
          <p:spPr bwMode="auto">
            <a:xfrm>
              <a:off x="1160" y="1600"/>
              <a:ext cx="31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84" name="Line 132"/>
            <p:cNvSpPr>
              <a:spLocks noChangeShapeType="1"/>
            </p:cNvSpPr>
            <p:nvPr/>
          </p:nvSpPr>
          <p:spPr bwMode="auto">
            <a:xfrm>
              <a:off x="1160" y="1740"/>
              <a:ext cx="31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85" name="Line 133"/>
            <p:cNvSpPr>
              <a:spLocks noChangeShapeType="1"/>
            </p:cNvSpPr>
            <p:nvPr/>
          </p:nvSpPr>
          <p:spPr bwMode="auto">
            <a:xfrm>
              <a:off x="1160" y="1480"/>
              <a:ext cx="0" cy="26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686" name="Line 134"/>
            <p:cNvSpPr>
              <a:spLocks noChangeShapeType="1"/>
            </p:cNvSpPr>
            <p:nvPr/>
          </p:nvSpPr>
          <p:spPr bwMode="auto">
            <a:xfrm>
              <a:off x="1470" y="1480"/>
              <a:ext cx="0" cy="26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9" name="Rectangle 157"/>
            <p:cNvSpPr>
              <a:spLocks noChangeArrowheads="1"/>
            </p:cNvSpPr>
            <p:nvPr/>
          </p:nvSpPr>
          <p:spPr bwMode="auto">
            <a:xfrm>
              <a:off x="1590" y="1600"/>
              <a:ext cx="310" cy="14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R12</a:t>
              </a:r>
              <a:endParaRPr lang="en-GB" sz="1200" b="1">
                <a:solidFill>
                  <a:srgbClr val="FFFFFF"/>
                </a:solidFill>
              </a:endParaRPr>
            </a:p>
          </p:txBody>
        </p:sp>
        <p:sp>
          <p:nvSpPr>
            <p:cNvPr id="279710" name="Rectangle 158"/>
            <p:cNvSpPr>
              <a:spLocks noChangeArrowheads="1"/>
            </p:cNvSpPr>
            <p:nvPr/>
          </p:nvSpPr>
          <p:spPr bwMode="auto">
            <a:xfrm>
              <a:off x="1590" y="1480"/>
              <a:ext cx="310" cy="12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18 00</a:t>
              </a:r>
              <a:endParaRPr lang="en-GB" sz="900" b="1">
                <a:solidFill>
                  <a:srgbClr val="000000"/>
                </a:solidFill>
              </a:endParaRPr>
            </a:p>
          </p:txBody>
        </p:sp>
        <p:sp>
          <p:nvSpPr>
            <p:cNvPr id="279711" name="Line 159"/>
            <p:cNvSpPr>
              <a:spLocks noChangeShapeType="1"/>
            </p:cNvSpPr>
            <p:nvPr/>
          </p:nvSpPr>
          <p:spPr bwMode="auto">
            <a:xfrm>
              <a:off x="1590" y="1480"/>
              <a:ext cx="31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12" name="Line 160"/>
            <p:cNvSpPr>
              <a:spLocks noChangeShapeType="1"/>
            </p:cNvSpPr>
            <p:nvPr/>
          </p:nvSpPr>
          <p:spPr bwMode="auto">
            <a:xfrm>
              <a:off x="1590" y="1600"/>
              <a:ext cx="310"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13" name="Line 161"/>
            <p:cNvSpPr>
              <a:spLocks noChangeShapeType="1"/>
            </p:cNvSpPr>
            <p:nvPr/>
          </p:nvSpPr>
          <p:spPr bwMode="auto">
            <a:xfrm>
              <a:off x="1590" y="1740"/>
              <a:ext cx="310"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14" name="Line 162"/>
            <p:cNvSpPr>
              <a:spLocks noChangeShapeType="1"/>
            </p:cNvSpPr>
            <p:nvPr/>
          </p:nvSpPr>
          <p:spPr bwMode="auto">
            <a:xfrm>
              <a:off x="1590" y="1480"/>
              <a:ext cx="0" cy="26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15" name="Line 163"/>
            <p:cNvSpPr>
              <a:spLocks noChangeShapeType="1"/>
            </p:cNvSpPr>
            <p:nvPr/>
          </p:nvSpPr>
          <p:spPr bwMode="auto">
            <a:xfrm>
              <a:off x="1900" y="1480"/>
              <a:ext cx="0" cy="26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9" name="Line 187"/>
            <p:cNvSpPr>
              <a:spLocks noChangeShapeType="1"/>
            </p:cNvSpPr>
            <p:nvPr/>
          </p:nvSpPr>
          <p:spPr bwMode="auto">
            <a:xfrm flipH="1">
              <a:off x="1418" y="1265"/>
              <a:ext cx="903" cy="172"/>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0" name="Line 188"/>
            <p:cNvSpPr>
              <a:spLocks noChangeShapeType="1"/>
            </p:cNvSpPr>
            <p:nvPr/>
          </p:nvSpPr>
          <p:spPr bwMode="auto">
            <a:xfrm>
              <a:off x="1504" y="1609"/>
              <a:ext cx="86" cy="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56" name="Line 204"/>
            <p:cNvSpPr>
              <a:spLocks noChangeShapeType="1"/>
            </p:cNvSpPr>
            <p:nvPr/>
          </p:nvSpPr>
          <p:spPr bwMode="auto">
            <a:xfrm>
              <a:off x="1934" y="1353"/>
              <a:ext cx="411"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61" name="Line 209"/>
            <p:cNvSpPr>
              <a:spLocks noChangeShapeType="1"/>
            </p:cNvSpPr>
            <p:nvPr/>
          </p:nvSpPr>
          <p:spPr bwMode="auto">
            <a:xfrm>
              <a:off x="2345" y="1353"/>
              <a:ext cx="195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64" name="Rectangle 212"/>
            <p:cNvSpPr>
              <a:spLocks noChangeArrowheads="1"/>
            </p:cNvSpPr>
            <p:nvPr/>
          </p:nvSpPr>
          <p:spPr bwMode="auto">
            <a:xfrm>
              <a:off x="2345" y="1567"/>
              <a:ext cx="1953" cy="257"/>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2000" b="1" dirty="0">
                  <a:solidFill>
                    <a:srgbClr val="FFFFFF"/>
                  </a:solidFill>
                </a:rPr>
                <a:t>VEČE </a:t>
              </a:r>
              <a:r>
                <a:rPr lang="en-US" sz="2000" b="1" dirty="0">
                  <a:solidFill>
                    <a:srgbClr val="FFFFFF"/>
                  </a:solidFill>
                </a:rPr>
                <a:t>POZNATIH</a:t>
              </a:r>
              <a:endParaRPr lang="en-GB" sz="2000" b="1" dirty="0">
                <a:solidFill>
                  <a:srgbClr val="FFFFFF"/>
                </a:solidFill>
              </a:endParaRPr>
            </a:p>
          </p:txBody>
        </p:sp>
        <p:sp>
          <p:nvSpPr>
            <p:cNvPr id="279765" name="Rectangle 213"/>
            <p:cNvSpPr>
              <a:spLocks noChangeArrowheads="1"/>
            </p:cNvSpPr>
            <p:nvPr/>
          </p:nvSpPr>
          <p:spPr bwMode="auto">
            <a:xfrm>
              <a:off x="1934" y="1567"/>
              <a:ext cx="411" cy="25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2000" b="1">
                  <a:solidFill>
                    <a:srgbClr val="FFFFFF"/>
                  </a:solidFill>
                </a:rPr>
                <a:t>I.D.</a:t>
              </a:r>
            </a:p>
          </p:txBody>
        </p:sp>
        <p:sp>
          <p:nvSpPr>
            <p:cNvPr id="279766" name="Rectangle 214"/>
            <p:cNvSpPr>
              <a:spLocks noChangeArrowheads="1"/>
            </p:cNvSpPr>
            <p:nvPr/>
          </p:nvSpPr>
          <p:spPr bwMode="auto">
            <a:xfrm>
              <a:off x="2345" y="1396"/>
              <a:ext cx="1953" cy="171"/>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000000"/>
                  </a:solidFill>
                </a:rPr>
                <a:t>23 00  (30min)</a:t>
              </a:r>
              <a:endParaRPr lang="en-GB" sz="1400" b="1">
                <a:solidFill>
                  <a:srgbClr val="000000"/>
                </a:solidFill>
              </a:endParaRPr>
            </a:p>
          </p:txBody>
        </p:sp>
        <p:sp>
          <p:nvSpPr>
            <p:cNvPr id="279767" name="Rectangle 215"/>
            <p:cNvSpPr>
              <a:spLocks noChangeArrowheads="1"/>
            </p:cNvSpPr>
            <p:nvPr/>
          </p:nvSpPr>
          <p:spPr bwMode="auto">
            <a:xfrm>
              <a:off x="1934" y="1396"/>
              <a:ext cx="411" cy="171"/>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200">
                <a:solidFill>
                  <a:srgbClr val="000000"/>
                </a:solidFill>
              </a:endParaRPr>
            </a:p>
          </p:txBody>
        </p:sp>
        <p:sp>
          <p:nvSpPr>
            <p:cNvPr id="279768" name="Line 216"/>
            <p:cNvSpPr>
              <a:spLocks noChangeShapeType="1"/>
            </p:cNvSpPr>
            <p:nvPr/>
          </p:nvSpPr>
          <p:spPr bwMode="auto">
            <a:xfrm>
              <a:off x="1934" y="1396"/>
              <a:ext cx="411"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0" name="Line 218"/>
            <p:cNvSpPr>
              <a:spLocks noChangeShapeType="1"/>
            </p:cNvSpPr>
            <p:nvPr/>
          </p:nvSpPr>
          <p:spPr bwMode="auto">
            <a:xfrm>
              <a:off x="1934" y="1396"/>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1" name="Line 219"/>
            <p:cNvSpPr>
              <a:spLocks noChangeShapeType="1"/>
            </p:cNvSpPr>
            <p:nvPr/>
          </p:nvSpPr>
          <p:spPr bwMode="auto">
            <a:xfrm>
              <a:off x="4298" y="1396"/>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2" name="Line 220"/>
            <p:cNvSpPr>
              <a:spLocks noChangeShapeType="1"/>
            </p:cNvSpPr>
            <p:nvPr/>
          </p:nvSpPr>
          <p:spPr bwMode="auto">
            <a:xfrm>
              <a:off x="2345" y="1396"/>
              <a:ext cx="195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3" name="Line 221"/>
            <p:cNvSpPr>
              <a:spLocks noChangeShapeType="1"/>
            </p:cNvSpPr>
            <p:nvPr/>
          </p:nvSpPr>
          <p:spPr bwMode="auto">
            <a:xfrm>
              <a:off x="1934" y="1567"/>
              <a:ext cx="0" cy="25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75" name="Line 223"/>
            <p:cNvSpPr>
              <a:spLocks noChangeShapeType="1"/>
            </p:cNvSpPr>
            <p:nvPr/>
          </p:nvSpPr>
          <p:spPr bwMode="auto">
            <a:xfrm>
              <a:off x="4298" y="1567"/>
              <a:ext cx="0" cy="25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pic>
          <p:nvPicPr>
            <p:cNvPr id="279842" name="Picture 290"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52" y="1351"/>
              <a:ext cx="286" cy="429"/>
            </a:xfrm>
            <a:prstGeom prst="rect">
              <a:avLst/>
            </a:prstGeom>
            <a:noFill/>
            <a:extLst>
              <a:ext uri="{909E8E84-426E-40DD-AFC4-6F175D3DCCD1}">
                <a14:hiddenFill xmlns:a14="http://schemas.microsoft.com/office/drawing/2010/main">
                  <a:solidFill>
                    <a:srgbClr val="FFFFFF"/>
                  </a:solidFill>
                </a14:hiddenFill>
              </a:ext>
            </a:extLst>
          </p:spPr>
        </p:pic>
        <p:pic>
          <p:nvPicPr>
            <p:cNvPr id="279843" name="Picture 291"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23" y="1366"/>
              <a:ext cx="329" cy="414"/>
            </a:xfrm>
            <a:prstGeom prst="rect">
              <a:avLst/>
            </a:prstGeom>
            <a:noFill/>
            <a:extLst>
              <a:ext uri="{909E8E84-426E-40DD-AFC4-6F175D3DCCD1}">
                <a14:hiddenFill xmlns:a14="http://schemas.microsoft.com/office/drawing/2010/main">
                  <a:solidFill>
                    <a:srgbClr val="FFFFFF"/>
                  </a:solidFill>
                </a14:hiddenFill>
              </a:ext>
            </a:extLst>
          </p:spPr>
        </p:pic>
        <p:pic>
          <p:nvPicPr>
            <p:cNvPr id="279844" name="Picture 292"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898" y="1351"/>
              <a:ext cx="329" cy="429"/>
            </a:xfrm>
            <a:prstGeom prst="rect">
              <a:avLst/>
            </a:prstGeom>
            <a:noFill/>
            <a:extLst>
              <a:ext uri="{909E8E84-426E-40DD-AFC4-6F175D3DCCD1}">
                <a14:hiddenFill xmlns:a14="http://schemas.microsoft.com/office/drawing/2010/main">
                  <a:solidFill>
                    <a:srgbClr val="FFFFFF"/>
                  </a:solidFill>
                </a14:hiddenFill>
              </a:ext>
            </a:extLst>
          </p:spPr>
        </p:pic>
        <p:pic>
          <p:nvPicPr>
            <p:cNvPr id="279845" name="Picture 293"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46" y="1351"/>
              <a:ext cx="314" cy="472"/>
            </a:xfrm>
            <a:prstGeom prst="rect">
              <a:avLst/>
            </a:prstGeom>
            <a:noFill/>
            <a:extLst>
              <a:ext uri="{909E8E84-426E-40DD-AFC4-6F175D3DCCD1}">
                <a14:hiddenFill xmlns:a14="http://schemas.microsoft.com/office/drawing/2010/main">
                  <a:solidFill>
                    <a:srgbClr val="FFFFFF"/>
                  </a:solidFill>
                </a14:hiddenFill>
              </a:ext>
            </a:extLst>
          </p:spPr>
        </p:pic>
        <p:pic>
          <p:nvPicPr>
            <p:cNvPr id="279846" name="Picture 294"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172" y="1351"/>
              <a:ext cx="343" cy="472"/>
            </a:xfrm>
            <a:prstGeom prst="rect">
              <a:avLst/>
            </a:prstGeom>
            <a:noFill/>
            <a:extLst>
              <a:ext uri="{909E8E84-426E-40DD-AFC4-6F175D3DCCD1}">
                <a14:hiddenFill xmlns:a14="http://schemas.microsoft.com/office/drawing/2010/main">
                  <a:solidFill>
                    <a:srgbClr val="FFFFFF"/>
                  </a:solidFill>
                </a14:hiddenFill>
              </a:ext>
            </a:extLst>
          </p:spPr>
        </p:pic>
        <p:sp>
          <p:nvSpPr>
            <p:cNvPr id="279872" name="AutoShape 320"/>
            <p:cNvSpPr>
              <a:spLocks noChangeArrowheads="1"/>
            </p:cNvSpPr>
            <p:nvPr/>
          </p:nvSpPr>
          <p:spPr bwMode="auto">
            <a:xfrm rot="-2700000">
              <a:off x="5244" y="1394"/>
              <a:ext cx="215" cy="215"/>
            </a:xfrm>
            <a:prstGeom prst="plus">
              <a:avLst>
                <a:gd name="adj" fmla="val 42083"/>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sp>
        <p:nvSpPr>
          <p:cNvPr id="279873" name="AutoShape 321"/>
          <p:cNvSpPr>
            <a:spLocks noChangeArrowheads="1"/>
          </p:cNvSpPr>
          <p:nvPr/>
        </p:nvSpPr>
        <p:spPr bwMode="auto">
          <a:xfrm rot="-2700000">
            <a:off x="9371013" y="4041776"/>
            <a:ext cx="341312" cy="341313"/>
          </a:xfrm>
          <a:prstGeom prst="plus">
            <a:avLst>
              <a:gd name="adj" fmla="val 42083"/>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79677" name="Line 125"/>
          <p:cNvSpPr>
            <a:spLocks noChangeShapeType="1"/>
          </p:cNvSpPr>
          <p:nvPr/>
        </p:nvSpPr>
        <p:spPr bwMode="auto">
          <a:xfrm>
            <a:off x="4922838" y="4919663"/>
            <a:ext cx="30019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79698" name="Line 146"/>
          <p:cNvSpPr>
            <a:spLocks noChangeShapeType="1"/>
          </p:cNvSpPr>
          <p:nvPr/>
        </p:nvSpPr>
        <p:spPr bwMode="auto">
          <a:xfrm>
            <a:off x="3352801" y="4876800"/>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1" name="Rectangle 149"/>
          <p:cNvSpPr>
            <a:spLocks noChangeArrowheads="1"/>
          </p:cNvSpPr>
          <p:nvPr/>
        </p:nvSpPr>
        <p:spPr bwMode="auto">
          <a:xfrm>
            <a:off x="3362326" y="5440364"/>
            <a:ext cx="492125" cy="223837"/>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R41</a:t>
            </a:r>
            <a:endParaRPr lang="en-GB" sz="1200" b="1">
              <a:solidFill>
                <a:srgbClr val="FFFFFF"/>
              </a:solidFill>
            </a:endParaRPr>
          </a:p>
        </p:txBody>
      </p:sp>
      <p:sp>
        <p:nvSpPr>
          <p:cNvPr id="279702" name="Rectangle 150"/>
          <p:cNvSpPr>
            <a:spLocks noChangeArrowheads="1"/>
          </p:cNvSpPr>
          <p:nvPr/>
        </p:nvSpPr>
        <p:spPr bwMode="auto">
          <a:xfrm>
            <a:off x="3362326" y="5260975"/>
            <a:ext cx="492125" cy="179388"/>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10 30</a:t>
            </a:r>
            <a:endParaRPr lang="en-GB" sz="900" b="1">
              <a:solidFill>
                <a:srgbClr val="000000"/>
              </a:solidFill>
            </a:endParaRPr>
          </a:p>
        </p:txBody>
      </p:sp>
      <p:sp>
        <p:nvSpPr>
          <p:cNvPr id="279703" name="Line 151"/>
          <p:cNvSpPr>
            <a:spLocks noChangeShapeType="1"/>
          </p:cNvSpPr>
          <p:nvPr/>
        </p:nvSpPr>
        <p:spPr bwMode="auto">
          <a:xfrm>
            <a:off x="3362326" y="5260975"/>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4" name="Line 152"/>
          <p:cNvSpPr>
            <a:spLocks noChangeShapeType="1"/>
          </p:cNvSpPr>
          <p:nvPr/>
        </p:nvSpPr>
        <p:spPr bwMode="auto">
          <a:xfrm>
            <a:off x="3362326" y="5440363"/>
            <a:ext cx="4921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5" name="Line 153"/>
          <p:cNvSpPr>
            <a:spLocks noChangeShapeType="1"/>
          </p:cNvSpPr>
          <p:nvPr/>
        </p:nvSpPr>
        <p:spPr bwMode="auto">
          <a:xfrm>
            <a:off x="3362326" y="5753100"/>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6" name="Line 154"/>
          <p:cNvSpPr>
            <a:spLocks noChangeShapeType="1"/>
          </p:cNvSpPr>
          <p:nvPr/>
        </p:nvSpPr>
        <p:spPr bwMode="auto">
          <a:xfrm>
            <a:off x="3362325" y="5260976"/>
            <a:ext cx="0" cy="403225"/>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07" name="Line 155"/>
          <p:cNvSpPr>
            <a:spLocks noChangeShapeType="1"/>
          </p:cNvSpPr>
          <p:nvPr/>
        </p:nvSpPr>
        <p:spPr bwMode="auto">
          <a:xfrm>
            <a:off x="3854450" y="5260976"/>
            <a:ext cx="0" cy="403225"/>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27" name="Line 175"/>
          <p:cNvSpPr>
            <a:spLocks noChangeShapeType="1"/>
          </p:cNvSpPr>
          <p:nvPr/>
        </p:nvSpPr>
        <p:spPr bwMode="auto">
          <a:xfrm>
            <a:off x="4035426" y="4876800"/>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0" name="Rectangle 178"/>
          <p:cNvSpPr>
            <a:spLocks noChangeArrowheads="1"/>
          </p:cNvSpPr>
          <p:nvPr/>
        </p:nvSpPr>
        <p:spPr bwMode="auto">
          <a:xfrm>
            <a:off x="4035426" y="5451475"/>
            <a:ext cx="492125" cy="223838"/>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sr-Latn-CS" sz="1200" b="1">
                <a:solidFill>
                  <a:srgbClr val="FFFFFF"/>
                </a:solidFill>
              </a:rPr>
              <a:t>R42</a:t>
            </a:r>
            <a:endParaRPr lang="en-GB" sz="1200" b="1">
              <a:solidFill>
                <a:srgbClr val="FFFFFF"/>
              </a:solidFill>
            </a:endParaRPr>
          </a:p>
        </p:txBody>
      </p:sp>
      <p:sp>
        <p:nvSpPr>
          <p:cNvPr id="279731" name="Rectangle 179"/>
          <p:cNvSpPr>
            <a:spLocks noChangeArrowheads="1"/>
          </p:cNvSpPr>
          <p:nvPr/>
        </p:nvSpPr>
        <p:spPr bwMode="auto">
          <a:xfrm>
            <a:off x="4035426" y="5260975"/>
            <a:ext cx="492125" cy="1905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20000"/>
              </a:spcBef>
              <a:spcAft>
                <a:spcPct val="0"/>
              </a:spcAft>
            </a:pPr>
            <a:r>
              <a:rPr lang="sr-Latn-CS" sz="900" b="1">
                <a:solidFill>
                  <a:srgbClr val="000000"/>
                </a:solidFill>
              </a:rPr>
              <a:t>18 00</a:t>
            </a:r>
            <a:endParaRPr lang="en-GB" sz="900" b="1">
              <a:solidFill>
                <a:srgbClr val="000000"/>
              </a:solidFill>
            </a:endParaRPr>
          </a:p>
        </p:txBody>
      </p:sp>
      <p:sp>
        <p:nvSpPr>
          <p:cNvPr id="279732" name="Line 180"/>
          <p:cNvSpPr>
            <a:spLocks noChangeShapeType="1"/>
          </p:cNvSpPr>
          <p:nvPr/>
        </p:nvSpPr>
        <p:spPr bwMode="auto">
          <a:xfrm>
            <a:off x="4035426" y="5260975"/>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3" name="Line 181"/>
          <p:cNvSpPr>
            <a:spLocks noChangeShapeType="1"/>
          </p:cNvSpPr>
          <p:nvPr/>
        </p:nvSpPr>
        <p:spPr bwMode="auto">
          <a:xfrm>
            <a:off x="4035426" y="5451475"/>
            <a:ext cx="492125" cy="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4" name="Line 182"/>
          <p:cNvSpPr>
            <a:spLocks noChangeShapeType="1"/>
          </p:cNvSpPr>
          <p:nvPr/>
        </p:nvSpPr>
        <p:spPr bwMode="auto">
          <a:xfrm>
            <a:off x="4035426" y="5764213"/>
            <a:ext cx="492125" cy="0"/>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5" name="Line 183"/>
          <p:cNvSpPr>
            <a:spLocks noChangeShapeType="1"/>
          </p:cNvSpPr>
          <p:nvPr/>
        </p:nvSpPr>
        <p:spPr bwMode="auto">
          <a:xfrm>
            <a:off x="4035425" y="5260975"/>
            <a:ext cx="0" cy="414338"/>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6" name="Line 184"/>
          <p:cNvSpPr>
            <a:spLocks noChangeShapeType="1"/>
          </p:cNvSpPr>
          <p:nvPr/>
        </p:nvSpPr>
        <p:spPr bwMode="auto">
          <a:xfrm>
            <a:off x="4527550" y="5260975"/>
            <a:ext cx="0" cy="414338"/>
          </a:xfrm>
          <a:prstGeom prst="line">
            <a:avLst/>
          </a:prstGeom>
          <a:noFill/>
          <a:ln w="28575"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37" name="Line 185"/>
          <p:cNvSpPr>
            <a:spLocks noChangeShapeType="1"/>
          </p:cNvSpPr>
          <p:nvPr/>
        </p:nvSpPr>
        <p:spPr bwMode="auto">
          <a:xfrm>
            <a:off x="4922838" y="5232400"/>
            <a:ext cx="30019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8" name="Line 196"/>
          <p:cNvSpPr>
            <a:spLocks noChangeShapeType="1"/>
          </p:cNvSpPr>
          <p:nvPr/>
        </p:nvSpPr>
        <p:spPr bwMode="auto">
          <a:xfrm flipH="1">
            <a:off x="3762376" y="4919663"/>
            <a:ext cx="1433513" cy="27305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49" name="Line 197"/>
          <p:cNvSpPr>
            <a:spLocks noChangeShapeType="1"/>
          </p:cNvSpPr>
          <p:nvPr/>
        </p:nvSpPr>
        <p:spPr bwMode="auto">
          <a:xfrm>
            <a:off x="3898901" y="5465763"/>
            <a:ext cx="136525" cy="0"/>
          </a:xfrm>
          <a:prstGeom prst="line">
            <a:avLst/>
          </a:prstGeom>
          <a:noFill/>
          <a:ln w="9525">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795" name="Line 243"/>
          <p:cNvSpPr>
            <a:spLocks noChangeShapeType="1"/>
          </p:cNvSpPr>
          <p:nvPr/>
        </p:nvSpPr>
        <p:spPr bwMode="auto">
          <a:xfrm>
            <a:off x="4581526" y="4919663"/>
            <a:ext cx="6524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00" name="Line 248"/>
          <p:cNvSpPr>
            <a:spLocks noChangeShapeType="1"/>
          </p:cNvSpPr>
          <p:nvPr/>
        </p:nvSpPr>
        <p:spPr bwMode="auto">
          <a:xfrm>
            <a:off x="5233989" y="4919663"/>
            <a:ext cx="3100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03" name="Rectangle 251"/>
          <p:cNvSpPr>
            <a:spLocks noChangeArrowheads="1"/>
          </p:cNvSpPr>
          <p:nvPr/>
        </p:nvSpPr>
        <p:spPr bwMode="auto">
          <a:xfrm>
            <a:off x="5233989" y="5259389"/>
            <a:ext cx="3100387" cy="407987"/>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2000" b="1">
                <a:solidFill>
                  <a:srgbClr val="FFFFFF"/>
                </a:solidFill>
              </a:rPr>
              <a:t>REZIME ISTAGE</a:t>
            </a:r>
            <a:endParaRPr lang="en-GB" sz="2000" b="1">
              <a:solidFill>
                <a:srgbClr val="FFFFFF"/>
              </a:solidFill>
            </a:endParaRPr>
          </a:p>
        </p:txBody>
      </p:sp>
      <p:sp>
        <p:nvSpPr>
          <p:cNvPr id="279804" name="Rectangle 252"/>
          <p:cNvSpPr>
            <a:spLocks noChangeArrowheads="1"/>
          </p:cNvSpPr>
          <p:nvPr/>
        </p:nvSpPr>
        <p:spPr bwMode="auto">
          <a:xfrm>
            <a:off x="4581526" y="5259389"/>
            <a:ext cx="652463" cy="40798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2000" b="1">
                <a:solidFill>
                  <a:srgbClr val="FFFFFF"/>
                </a:solidFill>
              </a:rPr>
              <a:t>I.D.</a:t>
            </a:r>
          </a:p>
        </p:txBody>
      </p:sp>
      <p:sp>
        <p:nvSpPr>
          <p:cNvPr id="279805" name="Rectangle 253"/>
          <p:cNvSpPr>
            <a:spLocks noChangeArrowheads="1"/>
          </p:cNvSpPr>
          <p:nvPr/>
        </p:nvSpPr>
        <p:spPr bwMode="auto">
          <a:xfrm>
            <a:off x="5233989" y="4987926"/>
            <a:ext cx="3100387" cy="271463"/>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000000"/>
                </a:solidFill>
              </a:rPr>
              <a:t>23 00  (30min)</a:t>
            </a:r>
            <a:endParaRPr lang="en-GB" sz="1400" b="1">
              <a:solidFill>
                <a:srgbClr val="000000"/>
              </a:solidFill>
            </a:endParaRPr>
          </a:p>
        </p:txBody>
      </p:sp>
      <p:sp>
        <p:nvSpPr>
          <p:cNvPr id="279806" name="Rectangle 254"/>
          <p:cNvSpPr>
            <a:spLocks noChangeArrowheads="1"/>
          </p:cNvSpPr>
          <p:nvPr/>
        </p:nvSpPr>
        <p:spPr bwMode="auto">
          <a:xfrm>
            <a:off x="4581526" y="4987926"/>
            <a:ext cx="652463" cy="271463"/>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200">
              <a:solidFill>
                <a:srgbClr val="000000"/>
              </a:solidFill>
            </a:endParaRPr>
          </a:p>
        </p:txBody>
      </p:sp>
      <p:sp>
        <p:nvSpPr>
          <p:cNvPr id="279807" name="Line 255"/>
          <p:cNvSpPr>
            <a:spLocks noChangeShapeType="1"/>
          </p:cNvSpPr>
          <p:nvPr/>
        </p:nvSpPr>
        <p:spPr bwMode="auto">
          <a:xfrm>
            <a:off x="4581526" y="4987925"/>
            <a:ext cx="6524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08" name="Line 256"/>
          <p:cNvSpPr>
            <a:spLocks noChangeShapeType="1"/>
          </p:cNvSpPr>
          <p:nvPr/>
        </p:nvSpPr>
        <p:spPr bwMode="auto">
          <a:xfrm>
            <a:off x="4581526" y="5756275"/>
            <a:ext cx="6524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09" name="Line 257"/>
          <p:cNvSpPr>
            <a:spLocks noChangeShapeType="1"/>
          </p:cNvSpPr>
          <p:nvPr/>
        </p:nvSpPr>
        <p:spPr bwMode="auto">
          <a:xfrm>
            <a:off x="4581525" y="4987926"/>
            <a:ext cx="0" cy="271463"/>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10" name="Line 258"/>
          <p:cNvSpPr>
            <a:spLocks noChangeShapeType="1"/>
          </p:cNvSpPr>
          <p:nvPr/>
        </p:nvSpPr>
        <p:spPr bwMode="auto">
          <a:xfrm>
            <a:off x="8334375" y="4987926"/>
            <a:ext cx="0" cy="271463"/>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11" name="Line 259"/>
          <p:cNvSpPr>
            <a:spLocks noChangeShapeType="1"/>
          </p:cNvSpPr>
          <p:nvPr/>
        </p:nvSpPr>
        <p:spPr bwMode="auto">
          <a:xfrm>
            <a:off x="5233989" y="4987925"/>
            <a:ext cx="3100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12" name="Line 260"/>
          <p:cNvSpPr>
            <a:spLocks noChangeShapeType="1"/>
          </p:cNvSpPr>
          <p:nvPr/>
        </p:nvSpPr>
        <p:spPr bwMode="auto">
          <a:xfrm>
            <a:off x="4581525" y="5259389"/>
            <a:ext cx="0" cy="4079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13" name="Line 261"/>
          <p:cNvSpPr>
            <a:spLocks noChangeShapeType="1"/>
          </p:cNvSpPr>
          <p:nvPr/>
        </p:nvSpPr>
        <p:spPr bwMode="auto">
          <a:xfrm>
            <a:off x="5233989" y="5756275"/>
            <a:ext cx="3100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14" name="Line 262"/>
          <p:cNvSpPr>
            <a:spLocks noChangeShapeType="1"/>
          </p:cNvSpPr>
          <p:nvPr/>
        </p:nvSpPr>
        <p:spPr bwMode="auto">
          <a:xfrm>
            <a:off x="8334375" y="5259389"/>
            <a:ext cx="0" cy="40798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pic>
        <p:nvPicPr>
          <p:cNvPr id="279861" name="Picture 309"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420101" y="4919664"/>
            <a:ext cx="454025" cy="681037"/>
          </a:xfrm>
          <a:prstGeom prst="rect">
            <a:avLst/>
          </a:prstGeom>
          <a:noFill/>
          <a:extLst>
            <a:ext uri="{909E8E84-426E-40DD-AFC4-6F175D3DCCD1}">
              <a14:hiddenFill xmlns:a14="http://schemas.microsoft.com/office/drawing/2010/main">
                <a:solidFill>
                  <a:srgbClr val="FFFFFF"/>
                </a:solidFill>
              </a14:hiddenFill>
            </a:ext>
          </a:extLst>
        </p:spPr>
      </p:pic>
      <p:pic>
        <p:nvPicPr>
          <p:cNvPr id="279862" name="Picture 310"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850314" y="4945064"/>
            <a:ext cx="522287" cy="655637"/>
          </a:xfrm>
          <a:prstGeom prst="rect">
            <a:avLst/>
          </a:prstGeom>
          <a:noFill/>
          <a:extLst>
            <a:ext uri="{909E8E84-426E-40DD-AFC4-6F175D3DCCD1}">
              <a14:hiddenFill xmlns:a14="http://schemas.microsoft.com/office/drawing/2010/main">
                <a:solidFill>
                  <a:srgbClr val="FFFFFF"/>
                </a:solidFill>
              </a14:hiddenFill>
            </a:ext>
          </a:extLst>
        </p:spPr>
      </p:pic>
      <p:pic>
        <p:nvPicPr>
          <p:cNvPr id="279863" name="Picture 311" descr="GLASANJE EKRAN copy"/>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358313" y="4919663"/>
            <a:ext cx="500062" cy="749300"/>
          </a:xfrm>
          <a:prstGeom prst="rect">
            <a:avLst/>
          </a:prstGeom>
          <a:noFill/>
          <a:extLst>
            <a:ext uri="{909E8E84-426E-40DD-AFC4-6F175D3DCCD1}">
              <a14:hiddenFill xmlns:a14="http://schemas.microsoft.com/office/drawing/2010/main">
                <a:solidFill>
                  <a:srgbClr val="FFFFFF"/>
                </a:solidFill>
              </a14:hiddenFill>
            </a:ext>
          </a:extLst>
        </p:spPr>
      </p:pic>
      <p:sp>
        <p:nvSpPr>
          <p:cNvPr id="279874" name="AutoShape 322"/>
          <p:cNvSpPr>
            <a:spLocks noChangeArrowheads="1"/>
          </p:cNvSpPr>
          <p:nvPr/>
        </p:nvSpPr>
        <p:spPr bwMode="auto">
          <a:xfrm rot="-2700000">
            <a:off x="8948738" y="4987926"/>
            <a:ext cx="341312" cy="341313"/>
          </a:xfrm>
          <a:prstGeom prst="plus">
            <a:avLst>
              <a:gd name="adj" fmla="val 42083"/>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79878" name="Group 326"/>
          <p:cNvGrpSpPr>
            <a:grpSpLocks/>
          </p:cNvGrpSpPr>
          <p:nvPr/>
        </p:nvGrpSpPr>
        <p:grpSpPr bwMode="auto">
          <a:xfrm>
            <a:off x="2819401" y="5715000"/>
            <a:ext cx="6619875" cy="749300"/>
            <a:chOff x="816" y="3648"/>
            <a:chExt cx="4170" cy="472"/>
          </a:xfrm>
        </p:grpSpPr>
        <p:sp>
          <p:nvSpPr>
            <p:cNvPr id="279816" name="Rectangle 264"/>
            <p:cNvSpPr>
              <a:spLocks noChangeArrowheads="1"/>
            </p:cNvSpPr>
            <p:nvPr/>
          </p:nvSpPr>
          <p:spPr bwMode="auto">
            <a:xfrm>
              <a:off x="816" y="3861"/>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2400" b="1">
                <a:solidFill>
                  <a:srgbClr val="FFFFFF"/>
                </a:solidFill>
              </a:endParaRPr>
            </a:p>
          </p:txBody>
        </p:sp>
        <p:sp>
          <p:nvSpPr>
            <p:cNvPr id="279817" name="Rectangle 265"/>
            <p:cNvSpPr>
              <a:spLocks noChangeArrowheads="1"/>
            </p:cNvSpPr>
            <p:nvPr/>
          </p:nvSpPr>
          <p:spPr bwMode="auto">
            <a:xfrm>
              <a:off x="816" y="3690"/>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400">
                <a:solidFill>
                  <a:srgbClr val="000000"/>
                </a:solidFill>
              </a:endParaRPr>
            </a:p>
          </p:txBody>
        </p:sp>
        <p:sp>
          <p:nvSpPr>
            <p:cNvPr id="279818" name="Rectangle 266"/>
            <p:cNvSpPr>
              <a:spLocks noChangeArrowheads="1"/>
            </p:cNvSpPr>
            <p:nvPr/>
          </p:nvSpPr>
          <p:spPr bwMode="auto">
            <a:xfrm>
              <a:off x="2364" y="3861"/>
              <a:ext cx="1934"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2400" b="1">
                  <a:solidFill>
                    <a:srgbClr val="000000"/>
                  </a:solidFill>
                </a:rPr>
                <a:t>RASPLET</a:t>
              </a:r>
              <a:endParaRPr lang="en-GB" sz="2400" b="1">
                <a:solidFill>
                  <a:srgbClr val="000000"/>
                </a:solidFill>
              </a:endParaRPr>
            </a:p>
          </p:txBody>
        </p:sp>
        <p:sp>
          <p:nvSpPr>
            <p:cNvPr id="279819" name="Rectangle 267"/>
            <p:cNvSpPr>
              <a:spLocks noChangeArrowheads="1"/>
            </p:cNvSpPr>
            <p:nvPr/>
          </p:nvSpPr>
          <p:spPr bwMode="auto">
            <a:xfrm>
              <a:off x="1934" y="3861"/>
              <a:ext cx="430" cy="25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2000" b="1">
                  <a:solidFill>
                    <a:srgbClr val="FFFFFF"/>
                  </a:solidFill>
                </a:rPr>
                <a:t>I.D.</a:t>
              </a:r>
            </a:p>
          </p:txBody>
        </p:sp>
        <p:sp>
          <p:nvSpPr>
            <p:cNvPr id="279820" name="Rectangle 268"/>
            <p:cNvSpPr>
              <a:spLocks noChangeArrowheads="1"/>
            </p:cNvSpPr>
            <p:nvPr/>
          </p:nvSpPr>
          <p:spPr bwMode="auto">
            <a:xfrm>
              <a:off x="2364" y="3690"/>
              <a:ext cx="1934"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r" fontAlgn="base">
                <a:spcBef>
                  <a:spcPct val="20000"/>
                </a:spcBef>
                <a:spcAft>
                  <a:spcPct val="0"/>
                </a:spcAft>
              </a:pPr>
              <a:r>
                <a:rPr lang="sr-Latn-CS" sz="1400" b="1">
                  <a:solidFill>
                    <a:srgbClr val="000000"/>
                  </a:solidFill>
                </a:rPr>
                <a:t>2</a:t>
              </a:r>
              <a:r>
                <a:rPr lang="en-US" sz="1400" b="1">
                  <a:solidFill>
                    <a:srgbClr val="000000"/>
                  </a:solidFill>
                </a:rPr>
                <a:t>1</a:t>
              </a:r>
              <a:r>
                <a:rPr lang="sr-Latn-CS" sz="1400" b="1">
                  <a:solidFill>
                    <a:srgbClr val="000000"/>
                  </a:solidFill>
                </a:rPr>
                <a:t> 00  (</a:t>
              </a:r>
              <a:r>
                <a:rPr lang="en-US" sz="1400" b="1">
                  <a:solidFill>
                    <a:srgbClr val="000000"/>
                  </a:solidFill>
                </a:rPr>
                <a:t>9</a:t>
              </a:r>
              <a:r>
                <a:rPr lang="sr-Latn-CS" sz="1400" b="1">
                  <a:solidFill>
                    <a:srgbClr val="000000"/>
                  </a:solidFill>
                </a:rPr>
                <a:t>0min)</a:t>
              </a:r>
              <a:endParaRPr lang="en-GB" sz="1400" b="1">
                <a:solidFill>
                  <a:srgbClr val="000000"/>
                </a:solidFill>
              </a:endParaRPr>
            </a:p>
          </p:txBody>
        </p:sp>
        <p:sp>
          <p:nvSpPr>
            <p:cNvPr id="279821" name="Rectangle 269"/>
            <p:cNvSpPr>
              <a:spLocks noChangeArrowheads="1"/>
            </p:cNvSpPr>
            <p:nvPr/>
          </p:nvSpPr>
          <p:spPr bwMode="auto">
            <a:xfrm>
              <a:off x="1934" y="3690"/>
              <a:ext cx="430" cy="171"/>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1400">
                <a:solidFill>
                  <a:srgbClr val="000000"/>
                </a:solidFill>
              </a:endParaRPr>
            </a:p>
          </p:txBody>
        </p:sp>
        <p:sp>
          <p:nvSpPr>
            <p:cNvPr id="279822" name="Line 270"/>
            <p:cNvSpPr>
              <a:spLocks noChangeShapeType="1"/>
            </p:cNvSpPr>
            <p:nvPr/>
          </p:nvSpPr>
          <p:spPr bwMode="auto">
            <a:xfrm>
              <a:off x="816" y="3690"/>
              <a:ext cx="1548"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3" name="Line 271"/>
            <p:cNvSpPr>
              <a:spLocks noChangeShapeType="1"/>
            </p:cNvSpPr>
            <p:nvPr/>
          </p:nvSpPr>
          <p:spPr bwMode="auto">
            <a:xfrm>
              <a:off x="816" y="4118"/>
              <a:ext cx="1548"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4" name="Line 272"/>
            <p:cNvSpPr>
              <a:spLocks noChangeShapeType="1"/>
            </p:cNvSpPr>
            <p:nvPr/>
          </p:nvSpPr>
          <p:spPr bwMode="auto">
            <a:xfrm>
              <a:off x="816" y="3690"/>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5" name="Line 273"/>
            <p:cNvSpPr>
              <a:spLocks noChangeShapeType="1"/>
            </p:cNvSpPr>
            <p:nvPr/>
          </p:nvSpPr>
          <p:spPr bwMode="auto">
            <a:xfrm>
              <a:off x="4298" y="3690"/>
              <a:ext cx="0" cy="171"/>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6" name="Line 274"/>
            <p:cNvSpPr>
              <a:spLocks noChangeShapeType="1"/>
            </p:cNvSpPr>
            <p:nvPr/>
          </p:nvSpPr>
          <p:spPr bwMode="auto">
            <a:xfrm>
              <a:off x="2364" y="3690"/>
              <a:ext cx="1934"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7" name="Line 275"/>
            <p:cNvSpPr>
              <a:spLocks noChangeShapeType="1"/>
            </p:cNvSpPr>
            <p:nvPr/>
          </p:nvSpPr>
          <p:spPr bwMode="auto">
            <a:xfrm>
              <a:off x="816" y="3861"/>
              <a:ext cx="0" cy="25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8" name="Line 276"/>
            <p:cNvSpPr>
              <a:spLocks noChangeShapeType="1"/>
            </p:cNvSpPr>
            <p:nvPr/>
          </p:nvSpPr>
          <p:spPr bwMode="auto">
            <a:xfrm>
              <a:off x="2364" y="4118"/>
              <a:ext cx="1934"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79829" name="Line 277"/>
            <p:cNvSpPr>
              <a:spLocks noChangeShapeType="1"/>
            </p:cNvSpPr>
            <p:nvPr/>
          </p:nvSpPr>
          <p:spPr bwMode="auto">
            <a:xfrm>
              <a:off x="4298" y="3861"/>
              <a:ext cx="0" cy="25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pic>
          <p:nvPicPr>
            <p:cNvPr id="279864" name="Picture 312"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352" y="3648"/>
              <a:ext cx="286" cy="429"/>
            </a:xfrm>
            <a:prstGeom prst="rect">
              <a:avLst/>
            </a:prstGeom>
            <a:noFill/>
            <a:extLst>
              <a:ext uri="{909E8E84-426E-40DD-AFC4-6F175D3DCCD1}">
                <a14:hiddenFill xmlns:a14="http://schemas.microsoft.com/office/drawing/2010/main">
                  <a:solidFill>
                    <a:srgbClr val="FFFFFF"/>
                  </a:solidFill>
                </a14:hiddenFill>
              </a:ext>
            </a:extLst>
          </p:spPr>
        </p:pic>
        <p:pic>
          <p:nvPicPr>
            <p:cNvPr id="279865" name="Picture 313"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672" y="3648"/>
              <a:ext cx="314" cy="472"/>
            </a:xfrm>
            <a:prstGeom prst="rect">
              <a:avLst/>
            </a:prstGeom>
            <a:noFill/>
            <a:extLst>
              <a:ext uri="{909E8E84-426E-40DD-AFC4-6F175D3DCCD1}">
                <a14:hiddenFill xmlns:a14="http://schemas.microsoft.com/office/drawing/2010/main">
                  <a:solidFill>
                    <a:srgbClr val="FFFFFF"/>
                  </a:solidFill>
                </a14:hiddenFill>
              </a:ext>
            </a:extLst>
          </p:spPr>
        </p:pic>
        <p:sp>
          <p:nvSpPr>
            <p:cNvPr id="279875" name="AutoShape 323"/>
            <p:cNvSpPr>
              <a:spLocks noChangeArrowheads="1"/>
            </p:cNvSpPr>
            <p:nvPr/>
          </p:nvSpPr>
          <p:spPr bwMode="auto">
            <a:xfrm rot="-2700000">
              <a:off x="4384" y="3691"/>
              <a:ext cx="215" cy="215"/>
            </a:xfrm>
            <a:prstGeom prst="plus">
              <a:avLst>
                <a:gd name="adj" fmla="val 42083"/>
              </a:avLst>
            </a:prstGeom>
            <a:solidFill>
              <a:srgbClr val="FF0000"/>
            </a:solidFill>
            <a:ln w="9525">
              <a:solidFill>
                <a:srgbClr val="FF00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spTree>
    <p:extLst>
      <p:ext uri="{BB962C8B-B14F-4D97-AF65-F5344CB8AC3E}">
        <p14:creationId xmlns:p14="http://schemas.microsoft.com/office/powerpoint/2010/main" val="611897214"/>
      </p:ext>
    </p:extLst>
  </p:cSld>
  <p:clrMapOvr>
    <a:masterClrMapping/>
  </p:clrMapOvr>
  <p:transition advClick="0" advTm="10000"/>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7841" name="Group 97"/>
          <p:cNvGrpSpPr>
            <a:grpSpLocks/>
          </p:cNvGrpSpPr>
          <p:nvPr/>
        </p:nvGrpSpPr>
        <p:grpSpPr bwMode="auto">
          <a:xfrm>
            <a:off x="2032000" y="2763838"/>
            <a:ext cx="2387600" cy="1981200"/>
            <a:chOff x="320" y="1741"/>
            <a:chExt cx="1504" cy="1248"/>
          </a:xfrm>
        </p:grpSpPr>
        <p:sp>
          <p:nvSpPr>
            <p:cNvPr id="287754" name="Rectangle 10"/>
            <p:cNvSpPr>
              <a:spLocks noChangeArrowheads="1"/>
            </p:cNvSpPr>
            <p:nvPr/>
          </p:nvSpPr>
          <p:spPr bwMode="auto">
            <a:xfrm>
              <a:off x="320" y="1741"/>
              <a:ext cx="155" cy="124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87755" name="Rectangle 11"/>
            <p:cNvSpPr>
              <a:spLocks noChangeArrowheads="1"/>
            </p:cNvSpPr>
            <p:nvPr/>
          </p:nvSpPr>
          <p:spPr bwMode="auto">
            <a:xfrm>
              <a:off x="704" y="2784"/>
              <a:ext cx="1120" cy="205"/>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grpSp>
      <p:sp>
        <p:nvSpPr>
          <p:cNvPr id="287746" name="Line 2"/>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47" name="Line 3"/>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48" name="Line 4"/>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49" name="Line 5"/>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50" name="Line 6"/>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51" name="Line 7"/>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53" name="Rectangle 9"/>
          <p:cNvSpPr>
            <a:spLocks noChangeArrowheads="1"/>
          </p:cNvSpPr>
          <p:nvPr/>
        </p:nvSpPr>
        <p:spPr bwMode="auto">
          <a:xfrm>
            <a:off x="4343400" y="0"/>
            <a:ext cx="6324600" cy="6858000"/>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7756" name="Rectangle 12"/>
          <p:cNvSpPr>
            <a:spLocks noChangeArrowheads="1"/>
          </p:cNvSpPr>
          <p:nvPr/>
        </p:nvSpPr>
        <p:spPr bwMode="auto">
          <a:xfrm>
            <a:off x="4525964" y="250826"/>
            <a:ext cx="6072187" cy="5311775"/>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7761" name="Rectangle 17"/>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87762" name="Rectangle 18"/>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87763" name="Rectangle 19"/>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87764" name="Rectangle 20"/>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87765" name="Rectangle 21"/>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87766" name="Rectangle 22"/>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87767" name="Rectangle 23"/>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87768" name="Line 24"/>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69" name="Line 25"/>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0" name="Line 26"/>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1" name="Line 27"/>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2" name="Line 28"/>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3" name="Line 29"/>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4" name="Line 30"/>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5" name="Line 31"/>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6" name="Line 32"/>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7" name="Line 33"/>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8" name="Line 34"/>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79" name="Line 35"/>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80" name="Text Box 36"/>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87781" name="Line 37"/>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82" name="Rectangle 38"/>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87783" name="Rectangle 39"/>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87784" name="Rectangle 40"/>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7785" name="Line 41"/>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86" name="Line 42"/>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87" name="Line 43"/>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88" name="Line 44"/>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89" name="Line 45"/>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7790" name="Line 46"/>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91" name="Line 47"/>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92" name="Line 48"/>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93" name="Rectangle 49"/>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87794" name="Rectangle 50"/>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7795" name="Rectangle 51"/>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7796" name="Line 52"/>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797" name="Rectangle 53"/>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87798" name="Rectangle 54"/>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7799" name="Rectangle 55"/>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7800" name="Line 56"/>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01" name="Line 57"/>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02" name="Line 58"/>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03" name="Line 59"/>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04" name="Rectangle 60"/>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87805" name="Rectangle 61"/>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7806" name="Rectangle 62"/>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7807" name="Line 63"/>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87808" name="Rectangle 64"/>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7809" name="Rectangle 65"/>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87810" name="Line 66"/>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11" name="Line 67"/>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287812" name="Group 68"/>
          <p:cNvGrpSpPr>
            <a:grpSpLocks/>
          </p:cNvGrpSpPr>
          <p:nvPr/>
        </p:nvGrpSpPr>
        <p:grpSpPr bwMode="auto">
          <a:xfrm>
            <a:off x="2032000" y="4797426"/>
            <a:ext cx="274638" cy="307975"/>
            <a:chOff x="816" y="3642"/>
            <a:chExt cx="1118" cy="428"/>
          </a:xfrm>
        </p:grpSpPr>
        <p:sp>
          <p:nvSpPr>
            <p:cNvPr id="287813" name="Rectangle 69"/>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87814" name="Rectangle 70"/>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87815" name="Rectangle 71"/>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287816" name="Rectangle 72"/>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87817" name="Rectangle 73"/>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87818" name="Line 74"/>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19" name="Line 75"/>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20" name="Line 76"/>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21" name="Line 77"/>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22" name="Line 78"/>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23" name="Line 79"/>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87824" name="Rectangle 80"/>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pic>
        <p:nvPicPr>
          <p:cNvPr id="287827" name="Picture 83"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572000" y="2590800"/>
            <a:ext cx="1930400" cy="2819400"/>
          </a:xfrm>
          <a:prstGeom prst="rect">
            <a:avLst/>
          </a:prstGeom>
          <a:noFill/>
          <a:extLst>
            <a:ext uri="{909E8E84-426E-40DD-AFC4-6F175D3DCCD1}">
              <a14:hiddenFill xmlns:a14="http://schemas.microsoft.com/office/drawing/2010/main">
                <a:solidFill>
                  <a:srgbClr val="FFFFFF"/>
                </a:solidFill>
              </a14:hiddenFill>
            </a:ext>
          </a:extLst>
        </p:spPr>
      </p:pic>
      <p:pic>
        <p:nvPicPr>
          <p:cNvPr id="287830" name="Picture 86"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518525" y="2590800"/>
            <a:ext cx="2027238" cy="2819400"/>
          </a:xfrm>
          <a:prstGeom prst="rect">
            <a:avLst/>
          </a:prstGeom>
          <a:noFill/>
          <a:extLst>
            <a:ext uri="{909E8E84-426E-40DD-AFC4-6F175D3DCCD1}">
              <a14:hiddenFill xmlns:a14="http://schemas.microsoft.com/office/drawing/2010/main">
                <a:solidFill>
                  <a:srgbClr val="FFFFFF"/>
                </a:solidFill>
              </a14:hiddenFill>
            </a:ext>
          </a:extLst>
        </p:spPr>
      </p:pic>
      <p:grpSp>
        <p:nvGrpSpPr>
          <p:cNvPr id="287835" name="Group 91"/>
          <p:cNvGrpSpPr>
            <a:grpSpLocks/>
          </p:cNvGrpSpPr>
          <p:nvPr/>
        </p:nvGrpSpPr>
        <p:grpSpPr bwMode="auto">
          <a:xfrm>
            <a:off x="4724400" y="304800"/>
            <a:ext cx="1341438" cy="1676400"/>
            <a:chOff x="2016" y="192"/>
            <a:chExt cx="845" cy="1056"/>
          </a:xfrm>
        </p:grpSpPr>
        <p:pic>
          <p:nvPicPr>
            <p:cNvPr id="287831" name="Picture 87"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016" y="192"/>
              <a:ext cx="845" cy="1056"/>
            </a:xfrm>
            <a:prstGeom prst="rect">
              <a:avLst/>
            </a:prstGeom>
            <a:noFill/>
            <a:extLst>
              <a:ext uri="{909E8E84-426E-40DD-AFC4-6F175D3DCCD1}">
                <a14:hiddenFill xmlns:a14="http://schemas.microsoft.com/office/drawing/2010/main">
                  <a:solidFill>
                    <a:srgbClr val="FFFFFF"/>
                  </a:solidFill>
                </a14:hiddenFill>
              </a:ext>
            </a:extLst>
          </p:spPr>
        </p:pic>
        <p:sp>
          <p:nvSpPr>
            <p:cNvPr id="287832" name="AutoShape 88"/>
            <p:cNvSpPr>
              <a:spLocks noChangeArrowheads="1"/>
            </p:cNvSpPr>
            <p:nvPr/>
          </p:nvSpPr>
          <p:spPr bwMode="auto">
            <a:xfrm rot="-2700000">
              <a:off x="2112" y="240"/>
              <a:ext cx="654" cy="654"/>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87836" name="Group 92"/>
          <p:cNvGrpSpPr>
            <a:grpSpLocks/>
          </p:cNvGrpSpPr>
          <p:nvPr/>
        </p:nvGrpSpPr>
        <p:grpSpPr bwMode="auto">
          <a:xfrm>
            <a:off x="6172201" y="304800"/>
            <a:ext cx="1285875" cy="1676400"/>
            <a:chOff x="2928" y="192"/>
            <a:chExt cx="810" cy="1056"/>
          </a:xfrm>
        </p:grpSpPr>
        <p:pic>
          <p:nvPicPr>
            <p:cNvPr id="287829" name="Picture 85"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928" y="192"/>
              <a:ext cx="810" cy="1056"/>
            </a:xfrm>
            <a:prstGeom prst="rect">
              <a:avLst/>
            </a:prstGeom>
            <a:noFill/>
            <a:extLst>
              <a:ext uri="{909E8E84-426E-40DD-AFC4-6F175D3DCCD1}">
                <a14:hiddenFill xmlns:a14="http://schemas.microsoft.com/office/drawing/2010/main">
                  <a:solidFill>
                    <a:srgbClr val="FFFFFF"/>
                  </a:solidFill>
                </a14:hiddenFill>
              </a:ext>
            </a:extLst>
          </p:spPr>
        </p:pic>
        <p:sp>
          <p:nvSpPr>
            <p:cNvPr id="287833" name="AutoShape 89"/>
            <p:cNvSpPr>
              <a:spLocks noChangeArrowheads="1"/>
            </p:cNvSpPr>
            <p:nvPr/>
          </p:nvSpPr>
          <p:spPr bwMode="auto">
            <a:xfrm rot="-2700000">
              <a:off x="2976" y="240"/>
              <a:ext cx="654" cy="654"/>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287828" name="Picture 84"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467476" y="2605088"/>
            <a:ext cx="2066925" cy="2798762"/>
          </a:xfrm>
          <a:prstGeom prst="rect">
            <a:avLst/>
          </a:prstGeom>
          <a:noFill/>
          <a:extLst>
            <a:ext uri="{909E8E84-426E-40DD-AFC4-6F175D3DCCD1}">
              <a14:hiddenFill xmlns:a14="http://schemas.microsoft.com/office/drawing/2010/main">
                <a:solidFill>
                  <a:srgbClr val="FFFFFF"/>
                </a:solidFill>
              </a14:hiddenFill>
            </a:ext>
          </a:extLst>
        </p:spPr>
      </p:pic>
      <p:sp>
        <p:nvSpPr>
          <p:cNvPr id="287834" name="AutoShape 90"/>
          <p:cNvSpPr>
            <a:spLocks noChangeArrowheads="1"/>
          </p:cNvSpPr>
          <p:nvPr/>
        </p:nvSpPr>
        <p:spPr bwMode="auto">
          <a:xfrm rot="-2700000">
            <a:off x="6705601" y="2667001"/>
            <a:ext cx="1704975" cy="1704975"/>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87837" name="Text Box 93"/>
          <p:cNvSpPr txBox="1">
            <a:spLocks noChangeArrowheads="1"/>
          </p:cNvSpPr>
          <p:nvPr/>
        </p:nvSpPr>
        <p:spPr bwMode="auto">
          <a:xfrm>
            <a:off x="5638800" y="5622926"/>
            <a:ext cx="26670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2" algn="ctr" fontAlgn="base">
              <a:spcBef>
                <a:spcPct val="0"/>
              </a:spcBef>
              <a:spcAft>
                <a:spcPct val="0"/>
              </a:spcAft>
            </a:pPr>
            <a:r>
              <a:rPr lang="en-US" sz="6000" b="1">
                <a:solidFill>
                  <a:srgbClr val="FFFFFF"/>
                </a:solidFill>
              </a:rPr>
              <a:t>24</a:t>
            </a:r>
            <a:r>
              <a:rPr lang="sr-Latn-CS" sz="6000" b="1">
                <a:solidFill>
                  <a:srgbClr val="FFFFFF"/>
                </a:solidFill>
              </a:rPr>
              <a:t>h</a:t>
            </a:r>
            <a:endParaRPr lang="en-US" sz="6000" b="1">
              <a:solidFill>
                <a:srgbClr val="FFFFFF"/>
              </a:solidFill>
            </a:endParaRPr>
          </a:p>
        </p:txBody>
      </p:sp>
      <p:grpSp>
        <p:nvGrpSpPr>
          <p:cNvPr id="287838" name="Group 94"/>
          <p:cNvGrpSpPr>
            <a:grpSpLocks/>
          </p:cNvGrpSpPr>
          <p:nvPr/>
        </p:nvGrpSpPr>
        <p:grpSpPr bwMode="auto">
          <a:xfrm>
            <a:off x="4267200" y="5622925"/>
            <a:ext cx="6096000" cy="958850"/>
            <a:chOff x="1728" y="3456"/>
            <a:chExt cx="3840" cy="604"/>
          </a:xfrm>
        </p:grpSpPr>
        <p:sp>
          <p:nvSpPr>
            <p:cNvPr id="287839" name="Text Box 95"/>
            <p:cNvSpPr txBox="1">
              <a:spLocks noChangeArrowheads="1"/>
            </p:cNvSpPr>
            <p:nvPr/>
          </p:nvSpPr>
          <p:spPr bwMode="auto">
            <a:xfrm>
              <a:off x="1728" y="3464"/>
              <a:ext cx="1488"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2" algn="r" fontAlgn="base">
                <a:spcBef>
                  <a:spcPct val="0"/>
                </a:spcBef>
                <a:spcAft>
                  <a:spcPct val="0"/>
                </a:spcAft>
              </a:pPr>
              <a:r>
                <a:rPr lang="sr-Latn-CS" sz="2800" b="1">
                  <a:solidFill>
                    <a:srgbClr val="FFFFFF"/>
                  </a:solidFill>
                </a:rPr>
                <a:t>JOŠ</a:t>
              </a:r>
              <a:endParaRPr lang="en-US" sz="2800" b="1">
                <a:solidFill>
                  <a:srgbClr val="FFFFFF"/>
                </a:solidFill>
              </a:endParaRPr>
            </a:p>
            <a:p>
              <a:pPr lvl="2" algn="r" fontAlgn="base">
                <a:spcBef>
                  <a:spcPct val="0"/>
                </a:spcBef>
                <a:spcAft>
                  <a:spcPct val="0"/>
                </a:spcAft>
              </a:pPr>
              <a:r>
                <a:rPr lang="sr-Latn-CS" sz="2800" b="1">
                  <a:solidFill>
                    <a:srgbClr val="FFFFFF"/>
                  </a:solidFill>
                </a:rPr>
                <a:t> SAMO</a:t>
              </a:r>
              <a:endParaRPr lang="en-US" sz="2800" b="1">
                <a:solidFill>
                  <a:srgbClr val="FFFFFF"/>
                </a:solidFill>
              </a:endParaRPr>
            </a:p>
          </p:txBody>
        </p:sp>
        <p:sp>
          <p:nvSpPr>
            <p:cNvPr id="287840" name="Text Box 96"/>
            <p:cNvSpPr txBox="1">
              <a:spLocks noChangeArrowheads="1"/>
            </p:cNvSpPr>
            <p:nvPr/>
          </p:nvSpPr>
          <p:spPr bwMode="auto">
            <a:xfrm>
              <a:off x="3552" y="3456"/>
              <a:ext cx="2016"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2" fontAlgn="base">
                <a:spcBef>
                  <a:spcPct val="0"/>
                </a:spcBef>
                <a:spcAft>
                  <a:spcPct val="0"/>
                </a:spcAft>
              </a:pPr>
              <a:r>
                <a:rPr lang="en-US" sz="2800" b="1">
                  <a:solidFill>
                    <a:srgbClr val="FFFFFF"/>
                  </a:solidFill>
                </a:rPr>
                <a:t>ZA</a:t>
              </a:r>
            </a:p>
            <a:p>
              <a:pPr lvl="2" fontAlgn="base">
                <a:spcBef>
                  <a:spcPct val="0"/>
                </a:spcBef>
                <a:spcAft>
                  <a:spcPct val="0"/>
                </a:spcAft>
              </a:pPr>
              <a:r>
                <a:rPr lang="en-US" sz="2800" b="1">
                  <a:solidFill>
                    <a:srgbClr val="FFFFFF"/>
                  </a:solidFill>
                </a:rPr>
                <a:t>GLASANJE</a:t>
              </a:r>
              <a:r>
                <a:rPr lang="sr-Latn-CS" sz="2800" b="1">
                  <a:solidFill>
                    <a:srgbClr val="FFFFFF"/>
                  </a:solidFill>
                </a:rPr>
                <a:t>!</a:t>
              </a:r>
              <a:endParaRPr lang="en-US" sz="2800" b="1">
                <a:solidFill>
                  <a:srgbClr val="FFFFFF"/>
                </a:solidFill>
              </a:endParaRPr>
            </a:p>
          </p:txBody>
        </p:sp>
      </p:grpSp>
    </p:spTree>
    <p:extLst>
      <p:ext uri="{BB962C8B-B14F-4D97-AF65-F5344CB8AC3E}">
        <p14:creationId xmlns:p14="http://schemas.microsoft.com/office/powerpoint/2010/main" val="3419857166"/>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nodeType="afterEffect">
                                  <p:stCondLst>
                                    <p:cond delay="0"/>
                                  </p:stCondLst>
                                  <p:childTnLst>
                                    <p:set>
                                      <p:cBhvr>
                                        <p:cTn id="6" dur="1" fill="hold">
                                          <p:stCondLst>
                                            <p:cond delay="0"/>
                                          </p:stCondLst>
                                        </p:cTn>
                                        <p:tgtEl>
                                          <p:spTgt spid="287835"/>
                                        </p:tgtEl>
                                        <p:attrNameLst>
                                          <p:attrName>style.visibility</p:attrName>
                                        </p:attrNameLst>
                                      </p:cBhvr>
                                      <p:to>
                                        <p:strVal val="visible"/>
                                      </p:to>
                                    </p:set>
                                    <p:animEffect transition="in" filter="box(out)">
                                      <p:cBhvr>
                                        <p:cTn id="7" dur="500"/>
                                        <p:tgtEl>
                                          <p:spTgt spid="287835"/>
                                        </p:tgtEl>
                                      </p:cBhvr>
                                    </p:animEffect>
                                  </p:childTnLst>
                                </p:cTn>
                              </p:par>
                              <p:par>
                                <p:cTn id="8" presetID="4" presetClass="entr" presetSubtype="32" fill="hold" nodeType="withEffect">
                                  <p:stCondLst>
                                    <p:cond delay="0"/>
                                  </p:stCondLst>
                                  <p:childTnLst>
                                    <p:set>
                                      <p:cBhvr>
                                        <p:cTn id="9" dur="1" fill="hold">
                                          <p:stCondLst>
                                            <p:cond delay="0"/>
                                          </p:stCondLst>
                                        </p:cTn>
                                        <p:tgtEl>
                                          <p:spTgt spid="287836"/>
                                        </p:tgtEl>
                                        <p:attrNameLst>
                                          <p:attrName>style.visibility</p:attrName>
                                        </p:attrNameLst>
                                      </p:cBhvr>
                                      <p:to>
                                        <p:strVal val="visible"/>
                                      </p:to>
                                    </p:set>
                                    <p:animEffect transition="in" filter="box(out)">
                                      <p:cBhvr>
                                        <p:cTn id="10" dur="500"/>
                                        <p:tgtEl>
                                          <p:spTgt spid="287836"/>
                                        </p:tgtEl>
                                      </p:cBhvr>
                                    </p:animEffect>
                                  </p:childTnLst>
                                </p:cTn>
                              </p:par>
                            </p:childTnLst>
                          </p:cTn>
                        </p:par>
                        <p:par>
                          <p:cTn id="11" fill="hold" nodeType="afterGroup">
                            <p:stCondLst>
                              <p:cond delay="500"/>
                            </p:stCondLst>
                            <p:childTnLst>
                              <p:par>
                                <p:cTn id="12" presetID="35" presetClass="emph" presetSubtype="0" repeatCount="indefinite" fill="hold" nodeType="afterEffect">
                                  <p:stCondLst>
                                    <p:cond delay="0"/>
                                  </p:stCondLst>
                                  <p:childTnLst>
                                    <p:anim calcmode="discrete" valueType="str">
                                      <p:cBhvr>
                                        <p:cTn id="13" dur="1000" fill="hold"/>
                                        <p:tgtEl>
                                          <p:spTgt spid="287841"/>
                                        </p:tgtEl>
                                        <p:attrNameLst>
                                          <p:attrName>style.visibility</p:attrName>
                                        </p:attrNameLst>
                                      </p:cBhvr>
                                      <p:tavLst>
                                        <p:tav tm="0">
                                          <p:val>
                                            <p:strVal val="hidden"/>
                                          </p:val>
                                        </p:tav>
                                        <p:tav tm="50000">
                                          <p:val>
                                            <p:strVal val="visible"/>
                                          </p:val>
                                        </p:tav>
                                      </p:tavLst>
                                    </p:anim>
                                  </p:childTnLst>
                                </p:cTn>
                              </p:par>
                            </p:childTnLst>
                          </p:cTn>
                        </p:par>
                        <p:par>
                          <p:cTn id="14" fill="hold" nodeType="afterGroup">
                            <p:stCondLst>
                              <p:cond delay="1500"/>
                            </p:stCondLst>
                            <p:childTnLst>
                              <p:par>
                                <p:cTn id="15" presetID="4" presetClass="entr" presetSubtype="32" fill="hold" nodeType="afterEffect">
                                  <p:stCondLst>
                                    <p:cond delay="0"/>
                                  </p:stCondLst>
                                  <p:childTnLst>
                                    <p:set>
                                      <p:cBhvr>
                                        <p:cTn id="16" dur="1" fill="hold">
                                          <p:stCondLst>
                                            <p:cond delay="0"/>
                                          </p:stCondLst>
                                        </p:cTn>
                                        <p:tgtEl>
                                          <p:spTgt spid="287827"/>
                                        </p:tgtEl>
                                        <p:attrNameLst>
                                          <p:attrName>style.visibility</p:attrName>
                                        </p:attrNameLst>
                                      </p:cBhvr>
                                      <p:to>
                                        <p:strVal val="visible"/>
                                      </p:to>
                                    </p:set>
                                    <p:animEffect transition="in" filter="box(out)">
                                      <p:cBhvr>
                                        <p:cTn id="17" dur="500"/>
                                        <p:tgtEl>
                                          <p:spTgt spid="287827"/>
                                        </p:tgtEl>
                                      </p:cBhvr>
                                    </p:animEffect>
                                  </p:childTnLst>
                                </p:cTn>
                              </p:par>
                              <p:par>
                                <p:cTn id="18" presetID="4" presetClass="entr" presetSubtype="32" fill="hold" nodeType="withEffect">
                                  <p:stCondLst>
                                    <p:cond delay="0"/>
                                  </p:stCondLst>
                                  <p:childTnLst>
                                    <p:set>
                                      <p:cBhvr>
                                        <p:cTn id="19" dur="1" fill="hold">
                                          <p:stCondLst>
                                            <p:cond delay="0"/>
                                          </p:stCondLst>
                                        </p:cTn>
                                        <p:tgtEl>
                                          <p:spTgt spid="287828"/>
                                        </p:tgtEl>
                                        <p:attrNameLst>
                                          <p:attrName>style.visibility</p:attrName>
                                        </p:attrNameLst>
                                      </p:cBhvr>
                                      <p:to>
                                        <p:strVal val="visible"/>
                                      </p:to>
                                    </p:set>
                                    <p:animEffect transition="in" filter="box(out)">
                                      <p:cBhvr>
                                        <p:cTn id="20" dur="500"/>
                                        <p:tgtEl>
                                          <p:spTgt spid="287828"/>
                                        </p:tgtEl>
                                      </p:cBhvr>
                                    </p:animEffect>
                                  </p:childTnLst>
                                </p:cTn>
                              </p:par>
                              <p:par>
                                <p:cTn id="21" presetID="4" presetClass="entr" presetSubtype="32" fill="hold" nodeType="withEffect">
                                  <p:stCondLst>
                                    <p:cond delay="0"/>
                                  </p:stCondLst>
                                  <p:childTnLst>
                                    <p:set>
                                      <p:cBhvr>
                                        <p:cTn id="22" dur="1" fill="hold">
                                          <p:stCondLst>
                                            <p:cond delay="0"/>
                                          </p:stCondLst>
                                        </p:cTn>
                                        <p:tgtEl>
                                          <p:spTgt spid="287830"/>
                                        </p:tgtEl>
                                        <p:attrNameLst>
                                          <p:attrName>style.visibility</p:attrName>
                                        </p:attrNameLst>
                                      </p:cBhvr>
                                      <p:to>
                                        <p:strVal val="visible"/>
                                      </p:to>
                                    </p:set>
                                    <p:animEffect transition="in" filter="box(out)">
                                      <p:cBhvr>
                                        <p:cTn id="23" dur="500"/>
                                        <p:tgtEl>
                                          <p:spTgt spid="287830"/>
                                        </p:tgtEl>
                                      </p:cBhvr>
                                    </p:animEffect>
                                  </p:childTnLst>
                                </p:cTn>
                              </p:par>
                            </p:childTnLst>
                          </p:cTn>
                        </p:par>
                        <p:par>
                          <p:cTn id="24" fill="hold" nodeType="afterGroup">
                            <p:stCondLst>
                              <p:cond delay="2000"/>
                            </p:stCondLst>
                            <p:childTnLst>
                              <p:par>
                                <p:cTn id="25" presetID="3" presetClass="entr" presetSubtype="10" fill="hold" grpId="0" nodeType="afterEffect">
                                  <p:stCondLst>
                                    <p:cond delay="0"/>
                                  </p:stCondLst>
                                  <p:childTnLst>
                                    <p:set>
                                      <p:cBhvr>
                                        <p:cTn id="26" dur="1" fill="hold">
                                          <p:stCondLst>
                                            <p:cond delay="0"/>
                                          </p:stCondLst>
                                        </p:cTn>
                                        <p:tgtEl>
                                          <p:spTgt spid="287834"/>
                                        </p:tgtEl>
                                        <p:attrNameLst>
                                          <p:attrName>style.visibility</p:attrName>
                                        </p:attrNameLst>
                                      </p:cBhvr>
                                      <p:to>
                                        <p:strVal val="visible"/>
                                      </p:to>
                                    </p:set>
                                    <p:animEffect transition="in" filter="blinds(horizontal)">
                                      <p:cBhvr>
                                        <p:cTn id="27" dur="500"/>
                                        <p:tgtEl>
                                          <p:spTgt spid="287834"/>
                                        </p:tgtEl>
                                      </p:cBhvr>
                                    </p:animEffect>
                                  </p:childTnLst>
                                </p:cTn>
                              </p:par>
                              <p:par>
                                <p:cTn id="28" presetID="56" presetClass="path" presetSubtype="0" accel="50000" decel="50000" fill="hold" grpId="1" nodeType="withEffect">
                                  <p:stCondLst>
                                    <p:cond delay="1000"/>
                                  </p:stCondLst>
                                  <p:childTnLst>
                                    <p:animMotion origin="layout" path="M -0.1849 -0.04652 L 0.0651 -0.37986 " pathEditMode="relative" rAng="0" ptsTypes="AA">
                                      <p:cBhvr>
                                        <p:cTn id="29" dur="2000" fill="hold"/>
                                        <p:tgtEl>
                                          <p:spTgt spid="287834"/>
                                        </p:tgtEl>
                                        <p:attrNameLst>
                                          <p:attrName>ppt_x</p:attrName>
                                          <p:attrName>ppt_y</p:attrName>
                                        </p:attrNameLst>
                                      </p:cBhvr>
                                      <p:rCtr x="12500" y="-16667"/>
                                    </p:animMotion>
                                  </p:childTnLst>
                                </p:cTn>
                              </p:par>
                              <p:par>
                                <p:cTn id="30" presetID="56" presetClass="path" presetSubtype="0" accel="50000" decel="50000" fill="hold" nodeType="withEffect">
                                  <p:stCondLst>
                                    <p:cond delay="1000"/>
                                  </p:stCondLst>
                                  <p:childTnLst>
                                    <p:animMotion origin="layout" path="M -0.18299 -0.0838 L 0.06701 -0.41713 " pathEditMode="relative" rAng="0" ptsTypes="AA">
                                      <p:cBhvr>
                                        <p:cTn id="31" dur="2000" fill="hold"/>
                                        <p:tgtEl>
                                          <p:spTgt spid="287828"/>
                                        </p:tgtEl>
                                        <p:attrNameLst>
                                          <p:attrName>ppt_x</p:attrName>
                                          <p:attrName>ppt_y</p:attrName>
                                        </p:attrNameLst>
                                      </p:cBhvr>
                                      <p:rCtr x="12500" y="-16667"/>
                                    </p:animMotion>
                                  </p:childTnLst>
                                </p:cTn>
                              </p:par>
                            </p:childTnLst>
                          </p:cTn>
                        </p:par>
                        <p:par>
                          <p:cTn id="32" fill="hold" nodeType="afterGroup">
                            <p:stCondLst>
                              <p:cond delay="5000"/>
                            </p:stCondLst>
                            <p:childTnLst>
                              <p:par>
                                <p:cTn id="33" presetID="6" presetClass="emph" presetSubtype="0" fill="hold" grpId="2" nodeType="afterEffect">
                                  <p:stCondLst>
                                    <p:cond delay="500"/>
                                  </p:stCondLst>
                                  <p:childTnLst>
                                    <p:animScale>
                                      <p:cBhvr>
                                        <p:cTn id="34" dur="2000" fill="hold"/>
                                        <p:tgtEl>
                                          <p:spTgt spid="287834"/>
                                        </p:tgtEl>
                                      </p:cBhvr>
                                      <p:by x="60000" y="60000"/>
                                    </p:animScale>
                                  </p:childTnLst>
                                </p:cTn>
                              </p:par>
                              <p:par>
                                <p:cTn id="35" presetID="6" presetClass="emph" presetSubtype="0" fill="hold" nodeType="withEffect">
                                  <p:stCondLst>
                                    <p:cond delay="0"/>
                                  </p:stCondLst>
                                  <p:childTnLst>
                                    <p:animScale>
                                      <p:cBhvr>
                                        <p:cTn id="36" dur="2000" fill="hold"/>
                                        <p:tgtEl>
                                          <p:spTgt spid="287828"/>
                                        </p:tgtEl>
                                      </p:cBhvr>
                                      <p:by x="60000" y="60000"/>
                                    </p:animScale>
                                  </p:childTnLst>
                                </p:cTn>
                              </p:par>
                            </p:childTnLst>
                          </p:cTn>
                        </p:par>
                        <p:par>
                          <p:cTn id="37" fill="hold" nodeType="afterGroup">
                            <p:stCondLst>
                              <p:cond delay="7500"/>
                            </p:stCondLst>
                            <p:childTnLst>
                              <p:par>
                                <p:cTn id="38" presetID="63" presetClass="path" presetSubtype="0" accel="50000" decel="50000" fill="hold" nodeType="afterEffect">
                                  <p:stCondLst>
                                    <p:cond delay="0"/>
                                  </p:stCondLst>
                                  <p:childTnLst>
                                    <p:animMotion origin="layout" path="M 1.11111E-6 -3.33333E-6 L 0.08611 -3.33333E-6 " pathEditMode="relative" rAng="0" ptsTypes="AA">
                                      <p:cBhvr>
                                        <p:cTn id="39" dur="2000" fill="hold"/>
                                        <p:tgtEl>
                                          <p:spTgt spid="287827"/>
                                        </p:tgtEl>
                                        <p:attrNameLst>
                                          <p:attrName>ppt_x</p:attrName>
                                          <p:attrName>ppt_y</p:attrName>
                                        </p:attrNameLst>
                                      </p:cBhvr>
                                      <p:rCtr x="4306" y="0"/>
                                    </p:animMotion>
                                  </p:childTnLst>
                                </p:cTn>
                              </p:par>
                              <p:par>
                                <p:cTn id="40" presetID="35" presetClass="path" presetSubtype="0" accel="50000" decel="50000" fill="hold" nodeType="withEffect">
                                  <p:stCondLst>
                                    <p:cond delay="0"/>
                                  </p:stCondLst>
                                  <p:childTnLst>
                                    <p:animMotion origin="layout" path="M -4.44444E-6 -3.33333E-6 L -0.08402 -3.33333E-6 " pathEditMode="relative" rAng="0" ptsTypes="AA">
                                      <p:cBhvr>
                                        <p:cTn id="41" dur="2000" fill="hold"/>
                                        <p:tgtEl>
                                          <p:spTgt spid="287830"/>
                                        </p:tgtEl>
                                        <p:attrNameLst>
                                          <p:attrName>ppt_x</p:attrName>
                                          <p:attrName>ppt_y</p:attrName>
                                        </p:attrNameLst>
                                      </p:cBhvr>
                                      <p:rCtr x="-4201" y="0"/>
                                    </p:animMotion>
                                  </p:childTnLst>
                                </p:cTn>
                              </p:par>
                            </p:childTnLst>
                          </p:cTn>
                        </p:par>
                        <p:par>
                          <p:cTn id="42" fill="hold" nodeType="afterGroup">
                            <p:stCondLst>
                              <p:cond delay="9500"/>
                            </p:stCondLst>
                            <p:childTnLst>
                              <p:par>
                                <p:cTn id="43" presetID="6" presetClass="emph" presetSubtype="0" fill="hold" nodeType="afterEffect">
                                  <p:stCondLst>
                                    <p:cond delay="0"/>
                                  </p:stCondLst>
                                  <p:childTnLst>
                                    <p:animScale>
                                      <p:cBhvr>
                                        <p:cTn id="44" dur="2000" fill="hold"/>
                                        <p:tgtEl>
                                          <p:spTgt spid="287827"/>
                                        </p:tgtEl>
                                      </p:cBhvr>
                                      <p:by x="110000" y="110000"/>
                                    </p:animScale>
                                  </p:childTnLst>
                                </p:cTn>
                              </p:par>
                              <p:par>
                                <p:cTn id="45" presetID="6" presetClass="emph" presetSubtype="0" fill="hold" nodeType="withEffect">
                                  <p:stCondLst>
                                    <p:cond delay="0"/>
                                  </p:stCondLst>
                                  <p:childTnLst>
                                    <p:animScale>
                                      <p:cBhvr>
                                        <p:cTn id="46" dur="2000" fill="hold"/>
                                        <p:tgtEl>
                                          <p:spTgt spid="287830"/>
                                        </p:tgtEl>
                                      </p:cBhvr>
                                      <p:by x="110000" y="110000"/>
                                    </p:animScale>
                                  </p:childTnLst>
                                </p:cTn>
                              </p:par>
                            </p:childTnLst>
                          </p:cTn>
                        </p:par>
                        <p:par>
                          <p:cTn id="47" fill="hold" nodeType="afterGroup">
                            <p:stCondLst>
                              <p:cond delay="11500"/>
                            </p:stCondLst>
                            <p:childTnLst>
                              <p:par>
                                <p:cTn id="48" presetID="4" presetClass="entr" presetSubtype="16" fill="hold" nodeType="afterEffect">
                                  <p:stCondLst>
                                    <p:cond delay="0"/>
                                  </p:stCondLst>
                                  <p:childTnLst>
                                    <p:set>
                                      <p:cBhvr>
                                        <p:cTn id="49" dur="1" fill="hold">
                                          <p:stCondLst>
                                            <p:cond delay="0"/>
                                          </p:stCondLst>
                                        </p:cTn>
                                        <p:tgtEl>
                                          <p:spTgt spid="287838"/>
                                        </p:tgtEl>
                                        <p:attrNameLst>
                                          <p:attrName>style.visibility</p:attrName>
                                        </p:attrNameLst>
                                      </p:cBhvr>
                                      <p:to>
                                        <p:strVal val="visible"/>
                                      </p:to>
                                    </p:set>
                                    <p:animEffect transition="in" filter="box(in)">
                                      <p:cBhvr>
                                        <p:cTn id="50" dur="500"/>
                                        <p:tgtEl>
                                          <p:spTgt spid="287838"/>
                                        </p:tgtEl>
                                      </p:cBhvr>
                                    </p:animEffect>
                                  </p:childTnLst>
                                </p:cTn>
                              </p:par>
                            </p:childTnLst>
                          </p:cTn>
                        </p:par>
                        <p:par>
                          <p:cTn id="51" fill="hold" nodeType="afterGroup">
                            <p:stCondLst>
                              <p:cond delay="12000"/>
                            </p:stCondLst>
                            <p:childTnLst>
                              <p:par>
                                <p:cTn id="52" presetID="4" presetClass="entr" presetSubtype="32" fill="hold" nodeType="afterEffect">
                                  <p:stCondLst>
                                    <p:cond delay="0"/>
                                  </p:stCondLst>
                                  <p:childTnLst>
                                    <p:set>
                                      <p:cBhvr>
                                        <p:cTn id="53" dur="1" fill="hold">
                                          <p:stCondLst>
                                            <p:cond delay="0"/>
                                          </p:stCondLst>
                                        </p:cTn>
                                        <p:tgtEl>
                                          <p:spTgt spid="287838"/>
                                        </p:tgtEl>
                                        <p:attrNameLst>
                                          <p:attrName>style.visibility</p:attrName>
                                        </p:attrNameLst>
                                      </p:cBhvr>
                                      <p:to>
                                        <p:strVal val="visible"/>
                                      </p:to>
                                    </p:set>
                                    <p:animEffect transition="in" filter="box(out)">
                                      <p:cBhvr>
                                        <p:cTn id="54" dur="500"/>
                                        <p:tgtEl>
                                          <p:spTgt spid="287838"/>
                                        </p:tgtEl>
                                      </p:cBhvr>
                                    </p:animEffect>
                                  </p:childTnLst>
                                </p:cTn>
                              </p:par>
                            </p:childTnLst>
                          </p:cTn>
                        </p:par>
                        <p:par>
                          <p:cTn id="55" fill="hold" nodeType="afterGroup">
                            <p:stCondLst>
                              <p:cond delay="12500"/>
                            </p:stCondLst>
                            <p:childTnLst>
                              <p:par>
                                <p:cTn id="56" presetID="4" presetClass="entr" presetSubtype="16" fill="hold" grpId="1" nodeType="afterEffect">
                                  <p:stCondLst>
                                    <p:cond delay="0"/>
                                  </p:stCondLst>
                                  <p:childTnLst>
                                    <p:set>
                                      <p:cBhvr>
                                        <p:cTn id="57" dur="1" fill="hold">
                                          <p:stCondLst>
                                            <p:cond delay="0"/>
                                          </p:stCondLst>
                                        </p:cTn>
                                        <p:tgtEl>
                                          <p:spTgt spid="287837"/>
                                        </p:tgtEl>
                                        <p:attrNameLst>
                                          <p:attrName>style.visibility</p:attrName>
                                        </p:attrNameLst>
                                      </p:cBhvr>
                                      <p:to>
                                        <p:strVal val="visible"/>
                                      </p:to>
                                    </p:set>
                                    <p:animEffect transition="in" filter="box(in)">
                                      <p:cBhvr>
                                        <p:cTn id="58" dur="500"/>
                                        <p:tgtEl>
                                          <p:spTgt spid="287837"/>
                                        </p:tgtEl>
                                      </p:cBhvr>
                                    </p:animEffect>
                                  </p:childTnLst>
                                </p:cTn>
                              </p:par>
                            </p:childTnLst>
                          </p:cTn>
                        </p:par>
                        <p:par>
                          <p:cTn id="59" fill="hold" nodeType="afterGroup">
                            <p:stCondLst>
                              <p:cond delay="13000"/>
                            </p:stCondLst>
                            <p:childTnLst>
                              <p:par>
                                <p:cTn id="60" presetID="35" presetClass="emph" presetSubtype="0" repeatCount="indefinite" fill="hold" nodeType="afterEffect">
                                  <p:stCondLst>
                                    <p:cond delay="0"/>
                                  </p:stCondLst>
                                  <p:childTnLst>
                                    <p:anim calcmode="discrete" valueType="str">
                                      <p:cBhvr>
                                        <p:cTn id="61" dur="1000" fill="hold"/>
                                        <p:tgtEl>
                                          <p:spTgt spid="287837"/>
                                        </p:tgtEl>
                                        <p:attrNameLst>
                                          <p:attrName>style.visibility</p:attrName>
                                        </p:attrNameLst>
                                      </p:cBhvr>
                                      <p:tavLst>
                                        <p:tav tm="0">
                                          <p:val>
                                            <p:strVal val="hidden"/>
                                          </p:val>
                                        </p:tav>
                                        <p:tav tm="50000">
                                          <p:val>
                                            <p:strVal val="visible"/>
                                          </p:val>
                                        </p:tav>
                                      </p:tavLst>
                                    </p:anim>
                                  </p:childTnLst>
                                </p:cTn>
                              </p:par>
                            </p:childTnLst>
                          </p:cTn>
                        </p:par>
                        <p:par>
                          <p:cTn id="62" fill="hold" nodeType="afterGroup">
                            <p:stCondLst>
                              <p:cond delay="14000"/>
                            </p:stCondLst>
                            <p:childTnLst>
                              <p:par>
                                <p:cTn id="63" presetID="10" presetClass="entr" presetSubtype="0" repeatCount="indefinite" fill="hold" grpId="0" nodeType="afterEffect">
                                  <p:stCondLst>
                                    <p:cond delay="0"/>
                                  </p:stCondLst>
                                  <p:childTnLst>
                                    <p:set>
                                      <p:cBhvr>
                                        <p:cTn id="64" dur="1" fill="hold">
                                          <p:stCondLst>
                                            <p:cond delay="0"/>
                                          </p:stCondLst>
                                        </p:cTn>
                                        <p:tgtEl>
                                          <p:spTgt spid="287837"/>
                                        </p:tgtEl>
                                        <p:attrNameLst>
                                          <p:attrName>style.visibility</p:attrName>
                                        </p:attrNameLst>
                                      </p:cBhvr>
                                      <p:to>
                                        <p:strVal val="visible"/>
                                      </p:to>
                                    </p:set>
                                    <p:animEffect transition="in" filter="fade">
                                      <p:cBhvr>
                                        <p:cTn id="65" dur="500"/>
                                        <p:tgtEl>
                                          <p:spTgt spid="2878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7834" grpId="0" animBg="1"/>
      <p:bldP spid="287834" grpId="1" animBg="1"/>
      <p:bldP spid="287834" grpId="2" animBg="1"/>
      <p:bldP spid="287837" grpId="0"/>
      <p:bldP spid="287837"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3" name="Rectangle 3"/>
          <p:cNvSpPr>
            <a:spLocks noChangeArrowheads="1"/>
          </p:cNvSpPr>
          <p:nvPr/>
        </p:nvSpPr>
        <p:spPr bwMode="auto">
          <a:xfrm>
            <a:off x="4419600" y="304800"/>
            <a:ext cx="6248400" cy="6477000"/>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189592" name="Group 152"/>
          <p:cNvGrpSpPr>
            <a:grpSpLocks/>
          </p:cNvGrpSpPr>
          <p:nvPr/>
        </p:nvGrpSpPr>
        <p:grpSpPr bwMode="auto">
          <a:xfrm>
            <a:off x="2032000" y="4797426"/>
            <a:ext cx="2387600" cy="307975"/>
            <a:chOff x="320" y="3022"/>
            <a:chExt cx="1504" cy="194"/>
          </a:xfrm>
        </p:grpSpPr>
        <p:grpSp>
          <p:nvGrpSpPr>
            <p:cNvPr id="189578" name="Group 138"/>
            <p:cNvGrpSpPr>
              <a:grpSpLocks/>
            </p:cNvGrpSpPr>
            <p:nvPr/>
          </p:nvGrpSpPr>
          <p:grpSpPr bwMode="auto">
            <a:xfrm>
              <a:off x="320" y="3022"/>
              <a:ext cx="173" cy="194"/>
              <a:chOff x="816" y="3642"/>
              <a:chExt cx="1118" cy="428"/>
            </a:xfrm>
          </p:grpSpPr>
          <p:sp>
            <p:nvSpPr>
              <p:cNvPr id="189579" name="Rectangle 139"/>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189580" name="Rectangle 140"/>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189581" name="Rectangle 141"/>
            <p:cNvSpPr>
              <a:spLocks noChangeArrowheads="1"/>
            </p:cNvSpPr>
            <p:nvPr/>
          </p:nvSpPr>
          <p:spPr bwMode="auto">
            <a:xfrm>
              <a:off x="717" y="3025"/>
              <a:ext cx="1107" cy="19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grpSp>
      <p:sp>
        <p:nvSpPr>
          <p:cNvPr id="189456" name="Rectangle 16"/>
          <p:cNvSpPr>
            <a:spLocks noChangeArrowheads="1"/>
          </p:cNvSpPr>
          <p:nvPr/>
        </p:nvSpPr>
        <p:spPr bwMode="auto">
          <a:xfrm>
            <a:off x="4484688" y="457200"/>
            <a:ext cx="6113462" cy="59436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89457" name="Text Box 17"/>
          <p:cNvSpPr txBox="1">
            <a:spLocks noChangeArrowheads="1"/>
          </p:cNvSpPr>
          <p:nvPr/>
        </p:nvSpPr>
        <p:spPr bwMode="auto">
          <a:xfrm>
            <a:off x="4960938" y="609601"/>
            <a:ext cx="5554662" cy="577081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sr-Latn-CS" sz="2400" b="1" u="sng">
                <a:solidFill>
                  <a:srgbClr val="000000"/>
                </a:solidFill>
              </a:rPr>
              <a:t>SUBOTA – FINALNO VEČE</a:t>
            </a:r>
            <a:r>
              <a:rPr lang="sr-Latn-CS" b="1">
                <a:solidFill>
                  <a:srgbClr val="000000"/>
                </a:solidFill>
              </a:rPr>
              <a:t>– 21 00h (90 min.)</a:t>
            </a:r>
            <a:endParaRPr lang="sr-Latn-CS" sz="2400" b="1" u="sng">
              <a:solidFill>
                <a:srgbClr val="660066"/>
              </a:solidFill>
            </a:endParaRPr>
          </a:p>
          <a:p>
            <a:pPr fontAlgn="base">
              <a:spcBef>
                <a:spcPct val="50000"/>
              </a:spcBef>
              <a:spcAft>
                <a:spcPct val="0"/>
              </a:spcAft>
            </a:pPr>
            <a:r>
              <a:rPr lang="sr-Latn-CS" sz="1400">
                <a:solidFill>
                  <a:srgbClr val="000000"/>
                </a:solidFill>
              </a:rPr>
              <a:t>Devedesetominutni rasplet osmišljen je kao najviša tačka sedmodnevnog „</a:t>
            </a:r>
            <a:r>
              <a:rPr lang="sr-Latn-CS" sz="1400" b="1">
                <a:solidFill>
                  <a:srgbClr val="000000"/>
                </a:solidFill>
              </a:rPr>
              <a:t>kreščenda</a:t>
            </a:r>
            <a:r>
              <a:rPr lang="sr-Latn-CS" sz="1400">
                <a:solidFill>
                  <a:srgbClr val="000000"/>
                </a:solidFill>
              </a:rPr>
              <a:t>“ i trenutak u kojem </a:t>
            </a:r>
            <a:r>
              <a:rPr lang="sr-Latn-CS" sz="1400" b="1">
                <a:solidFill>
                  <a:srgbClr val="000000"/>
                </a:solidFill>
              </a:rPr>
              <a:t>tenzija</a:t>
            </a:r>
            <a:r>
              <a:rPr lang="sr-Latn-CS" sz="1400">
                <a:solidFill>
                  <a:srgbClr val="000000"/>
                </a:solidFill>
              </a:rPr>
              <a:t> oko razrešenja enigme dostiže svoj zenit. </a:t>
            </a:r>
          </a:p>
          <a:p>
            <a:pPr lvl="3" fontAlgn="base">
              <a:spcBef>
                <a:spcPct val="0"/>
              </a:spcBef>
              <a:spcAft>
                <a:spcPct val="0"/>
              </a:spcAft>
            </a:pPr>
            <a:r>
              <a:rPr lang="sr-Latn-CS" sz="1400">
                <a:solidFill>
                  <a:srgbClr val="000000"/>
                </a:solidFill>
              </a:rPr>
              <a:t>Emituje se direktno iz studija sa mnogobrojnim gostima, a pod „dirigentskom palicom“ voditelja (PR BALKANPOL-a). </a:t>
            </a:r>
          </a:p>
          <a:p>
            <a:pPr lvl="3" fontAlgn="base">
              <a:spcBef>
                <a:spcPct val="0"/>
              </a:spcBef>
              <a:spcAft>
                <a:spcPct val="0"/>
              </a:spcAft>
            </a:pPr>
            <a:endParaRPr lang="sr-Latn-CS" sz="1400">
              <a:solidFill>
                <a:srgbClr val="000000"/>
              </a:solidFill>
            </a:endParaRPr>
          </a:p>
          <a:p>
            <a:pPr lvl="3" fontAlgn="base">
              <a:spcBef>
                <a:spcPct val="0"/>
              </a:spcBef>
              <a:spcAft>
                <a:spcPct val="0"/>
              </a:spcAft>
            </a:pPr>
            <a:r>
              <a:rPr lang="sr-Latn-CS" sz="1400">
                <a:solidFill>
                  <a:srgbClr val="000000"/>
                </a:solidFill>
              </a:rPr>
              <a:t>Elementi emisije:</a:t>
            </a:r>
            <a:endParaRPr lang="en-US" sz="1400">
              <a:solidFill>
                <a:srgbClr val="000000"/>
              </a:solidFill>
            </a:endParaRPr>
          </a:p>
          <a:p>
            <a:pPr lvl="3" fontAlgn="base">
              <a:spcBef>
                <a:spcPct val="0"/>
              </a:spcBef>
              <a:spcAft>
                <a:spcPct val="0"/>
              </a:spcAft>
              <a:buFontTx/>
              <a:buChar char="•"/>
            </a:pPr>
            <a:r>
              <a:rPr lang="en-US" sz="1400">
                <a:solidFill>
                  <a:srgbClr val="000000"/>
                </a:solidFill>
              </a:rPr>
              <a:t>Novinarski prilog – </a:t>
            </a:r>
            <a:r>
              <a:rPr lang="sr-Latn-CS" sz="1400">
                <a:solidFill>
                  <a:srgbClr val="000000"/>
                </a:solidFill>
              </a:rPr>
              <a:t>Crna hronika Balkana</a:t>
            </a:r>
          </a:p>
          <a:p>
            <a:pPr lvl="3" fontAlgn="base">
              <a:spcBef>
                <a:spcPct val="0"/>
              </a:spcBef>
              <a:spcAft>
                <a:spcPct val="0"/>
              </a:spcAft>
              <a:buFontTx/>
              <a:buChar char="•"/>
            </a:pPr>
            <a:r>
              <a:rPr lang="sr-Latn-CS" sz="1400">
                <a:solidFill>
                  <a:srgbClr val="000000"/>
                </a:solidFill>
              </a:rPr>
              <a:t>Foršpan</a:t>
            </a:r>
          </a:p>
          <a:p>
            <a:pPr lvl="3" fontAlgn="base">
              <a:spcBef>
                <a:spcPct val="0"/>
              </a:spcBef>
              <a:spcAft>
                <a:spcPct val="0"/>
              </a:spcAft>
              <a:buFontTx/>
              <a:buChar char="•"/>
            </a:pPr>
            <a:r>
              <a:rPr lang="sr-Latn-CS" sz="1400">
                <a:solidFill>
                  <a:srgbClr val="000000"/>
                </a:solidFill>
              </a:rPr>
              <a:t>Gosti</a:t>
            </a:r>
          </a:p>
          <a:p>
            <a:pPr lvl="3" fontAlgn="base">
              <a:spcBef>
                <a:spcPct val="0"/>
              </a:spcBef>
              <a:spcAft>
                <a:spcPct val="0"/>
              </a:spcAft>
              <a:buFontTx/>
              <a:buChar char="•"/>
            </a:pPr>
            <a:r>
              <a:rPr lang="sr-Latn-CS" sz="1400">
                <a:solidFill>
                  <a:srgbClr val="000000"/>
                </a:solidFill>
              </a:rPr>
              <a:t>Poslednjih 60 minuta za glasanje koji će biti ispunjeni </a:t>
            </a:r>
            <a:r>
              <a:rPr lang="en-US" sz="1400">
                <a:solidFill>
                  <a:srgbClr val="000000"/>
                </a:solidFill>
              </a:rPr>
              <a:t>  </a:t>
            </a:r>
            <a:r>
              <a:rPr lang="sr-Latn-CS" sz="1400">
                <a:solidFill>
                  <a:srgbClr val="000000"/>
                </a:solidFill>
              </a:rPr>
              <a:t>zabavnim</a:t>
            </a:r>
            <a:r>
              <a:rPr lang="en-US" sz="1400">
                <a:solidFill>
                  <a:srgbClr val="000000"/>
                </a:solidFill>
              </a:rPr>
              <a:t> </a:t>
            </a:r>
            <a:r>
              <a:rPr lang="sr-Latn-CS" sz="1400">
                <a:solidFill>
                  <a:srgbClr val="000000"/>
                </a:solidFill>
              </a:rPr>
              <a:t>sadržajem (kinoteka Šestog čula)</a:t>
            </a:r>
          </a:p>
          <a:p>
            <a:pPr lvl="3" fontAlgn="base">
              <a:spcBef>
                <a:spcPct val="0"/>
              </a:spcBef>
              <a:spcAft>
                <a:spcPct val="0"/>
              </a:spcAft>
              <a:buFontTx/>
              <a:buChar char="•"/>
            </a:pPr>
            <a:r>
              <a:rPr lang="sr-Latn-CS" sz="1400">
                <a:solidFill>
                  <a:srgbClr val="000000"/>
                </a:solidFill>
              </a:rPr>
              <a:t>Snimak primopredaje prošlonedeljnih pobednika</a:t>
            </a:r>
          </a:p>
          <a:p>
            <a:pPr lvl="3" fontAlgn="base">
              <a:spcBef>
                <a:spcPct val="0"/>
              </a:spcBef>
              <a:spcAft>
                <a:spcPct val="0"/>
              </a:spcAft>
              <a:buFontTx/>
              <a:buChar char="•"/>
            </a:pPr>
            <a:r>
              <a:rPr lang="sr-Latn-CS" sz="1400">
                <a:solidFill>
                  <a:srgbClr val="000000"/>
                </a:solidFill>
              </a:rPr>
              <a:t>Emitovanje igranog raspleta</a:t>
            </a:r>
            <a:endParaRPr lang="en-US" sz="1400">
              <a:solidFill>
                <a:srgbClr val="000000"/>
              </a:solidFill>
            </a:endParaRPr>
          </a:p>
          <a:p>
            <a:pPr lvl="3" fontAlgn="base">
              <a:spcBef>
                <a:spcPct val="0"/>
              </a:spcBef>
              <a:spcAft>
                <a:spcPct val="0"/>
              </a:spcAft>
              <a:buFontTx/>
              <a:buChar char="•"/>
            </a:pPr>
            <a:r>
              <a:rPr lang="en-US" sz="1400">
                <a:solidFill>
                  <a:srgbClr val="000000"/>
                </a:solidFill>
              </a:rPr>
              <a:t>Razotkrivanje krivca</a:t>
            </a:r>
            <a:endParaRPr lang="sr-Latn-CS" sz="1400">
              <a:solidFill>
                <a:srgbClr val="000000"/>
              </a:solidFill>
            </a:endParaRPr>
          </a:p>
          <a:p>
            <a:pPr lvl="3" fontAlgn="base">
              <a:spcBef>
                <a:spcPct val="0"/>
              </a:spcBef>
              <a:spcAft>
                <a:spcPct val="0"/>
              </a:spcAft>
              <a:buFontTx/>
              <a:buChar char="•"/>
            </a:pPr>
            <a:r>
              <a:rPr lang="sr-Latn-CS" sz="1400">
                <a:solidFill>
                  <a:srgbClr val="000000"/>
                </a:solidFill>
              </a:rPr>
              <a:t>Izvlačenje nagrada</a:t>
            </a:r>
          </a:p>
          <a:p>
            <a:pPr lvl="3" fontAlgn="base">
              <a:spcBef>
                <a:spcPct val="0"/>
              </a:spcBef>
              <a:spcAft>
                <a:spcPct val="0"/>
              </a:spcAft>
              <a:buFontTx/>
              <a:buChar char="•"/>
            </a:pPr>
            <a:endParaRPr lang="sr-Latn-CS" sz="1400">
              <a:solidFill>
                <a:srgbClr val="000000"/>
              </a:solidFill>
            </a:endParaRPr>
          </a:p>
          <a:p>
            <a:pPr lvl="3" fontAlgn="base">
              <a:spcBef>
                <a:spcPct val="0"/>
              </a:spcBef>
              <a:spcAft>
                <a:spcPct val="0"/>
              </a:spcAft>
            </a:pPr>
            <a:r>
              <a:rPr lang="sr-Latn-CS">
                <a:solidFill>
                  <a:srgbClr val="000000"/>
                </a:solidFill>
              </a:rPr>
              <a:t>Emisija se završava najavom sutrašnje epizode i deponovanjem nultog primerka u sef.</a:t>
            </a:r>
          </a:p>
        </p:txBody>
      </p:sp>
      <p:pic>
        <p:nvPicPr>
          <p:cNvPr id="189459" name="Picture 19" descr="jbhg;oihj;"/>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724401" y="3581401"/>
            <a:ext cx="1497013" cy="955675"/>
          </a:xfrm>
          <a:prstGeom prst="rect">
            <a:avLst/>
          </a:prstGeom>
          <a:noFill/>
          <a:extLst>
            <a:ext uri="{909E8E84-426E-40DD-AFC4-6F175D3DCCD1}">
              <a14:hiddenFill xmlns:a14="http://schemas.microsoft.com/office/drawing/2010/main">
                <a:solidFill>
                  <a:srgbClr val="FFFFFF"/>
                </a:solidFill>
              </a14:hiddenFill>
            </a:ext>
          </a:extLst>
        </p:spPr>
      </p:pic>
      <p:pic>
        <p:nvPicPr>
          <p:cNvPr id="189460" name="Picture 20" descr="ytdruity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24401" y="2209801"/>
            <a:ext cx="1497013" cy="955675"/>
          </a:xfrm>
          <a:prstGeom prst="rect">
            <a:avLst/>
          </a:prstGeom>
          <a:noFill/>
          <a:extLst>
            <a:ext uri="{909E8E84-426E-40DD-AFC4-6F175D3DCCD1}">
              <a14:hiddenFill xmlns:a14="http://schemas.microsoft.com/office/drawing/2010/main">
                <a:solidFill>
                  <a:srgbClr val="FFFFFF"/>
                </a:solidFill>
              </a14:hiddenFill>
            </a:ext>
          </a:extLst>
        </p:spPr>
      </p:pic>
      <p:pic>
        <p:nvPicPr>
          <p:cNvPr id="189461" name="Picture 21" descr="GrandPrizeWinner0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24400" y="4953001"/>
            <a:ext cx="1498600" cy="1274763"/>
          </a:xfrm>
          <a:prstGeom prst="rect">
            <a:avLst/>
          </a:prstGeom>
          <a:noFill/>
          <a:extLst>
            <a:ext uri="{909E8E84-426E-40DD-AFC4-6F175D3DCCD1}">
              <a14:hiddenFill xmlns:a14="http://schemas.microsoft.com/office/drawing/2010/main">
                <a:solidFill>
                  <a:srgbClr val="FFFFFF"/>
                </a:solidFill>
              </a14:hiddenFill>
            </a:ext>
          </a:extLst>
        </p:spPr>
      </p:pic>
      <p:sp>
        <p:nvSpPr>
          <p:cNvPr id="189518" name="Rectangle 78"/>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189519" name="Rectangle 79"/>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189520" name="Rectangle 80"/>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189521" name="Rectangle 81"/>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189522" name="Rectangle 82"/>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189523" name="Rectangle 83"/>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189524" name="Rectangle 84"/>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189525" name="Line 85"/>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26" name="Line 86"/>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27" name="Line 87"/>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28" name="Line 88"/>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29" name="Line 89"/>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0" name="Line 90"/>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1" name="Line 91"/>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2" name="Line 92"/>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3" name="Line 93"/>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4" name="Line 94"/>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5" name="Line 95"/>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6" name="Line 96"/>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7" name="Line 97"/>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8" name="Line 98"/>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39" name="Line 99"/>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40" name="Line 100"/>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41" name="Rectangle 101"/>
          <p:cNvSpPr>
            <a:spLocks noChangeArrowheads="1"/>
          </p:cNvSpPr>
          <p:nvPr/>
        </p:nvSpPr>
        <p:spPr bwMode="auto">
          <a:xfrm>
            <a:off x="2032001" y="2763838"/>
            <a:ext cx="246063" cy="19685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189542" name="Text Box 102"/>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189543" name="Line 103"/>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44" name="Line 104"/>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45" name="Rectangle 105"/>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189546" name="Rectangle 106"/>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189547" name="Rectangle 107"/>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9548" name="Line 108"/>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49" name="Line 109"/>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50" name="Line 110"/>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51" name="Line 111"/>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52" name="Line 112"/>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89553" name="Line 113"/>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54" name="Line 114"/>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55" name="Line 115"/>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56" name="Rectangle 116"/>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189557" name="Rectangle 117"/>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9558" name="Rectangle 118"/>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9559" name="Line 119"/>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60" name="Rectangle 120"/>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189561" name="Rectangle 121"/>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9562" name="Rectangle 122"/>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9563" name="Line 123"/>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64" name="Line 124"/>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65" name="Line 125"/>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66" name="Line 126"/>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67" name="Rectangle 127"/>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189568" name="Rectangle 128"/>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9569" name="Rectangle 129"/>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9570" name="Line 130"/>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89571" name="Line 131"/>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72" name="Line 132"/>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73" name="Rectangle 133"/>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189574" name="Rectangle 134"/>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9575" name="Rectangle 135"/>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9576" name="Line 136"/>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77" name="Line 137"/>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82" name="Rectangle 142"/>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9583" name="Rectangle 143"/>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189584" name="Line 144"/>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85" name="Line 145"/>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86" name="Line 146"/>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87" name="Line 147"/>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88" name="Line 148"/>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89" name="Line 149"/>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9590" name="Rectangle 150"/>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Tree>
    <p:extLst>
      <p:ext uri="{BB962C8B-B14F-4D97-AF65-F5344CB8AC3E}">
        <p14:creationId xmlns:p14="http://schemas.microsoft.com/office/powerpoint/2010/main" val="531103806"/>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189456"/>
                                        </p:tgtEl>
                                        <p:attrNameLst>
                                          <p:attrName>style.visibility</p:attrName>
                                        </p:attrNameLst>
                                      </p:cBhvr>
                                      <p:to>
                                        <p:strVal val="visible"/>
                                      </p:to>
                                    </p:set>
                                    <p:animEffect transition="in" filter="box(out)">
                                      <p:cBhvr>
                                        <p:cTn id="7" dur="500"/>
                                        <p:tgtEl>
                                          <p:spTgt spid="189456"/>
                                        </p:tgtEl>
                                      </p:cBhvr>
                                    </p:animEffect>
                                  </p:childTnLst>
                                </p:cTn>
                              </p:par>
                            </p:childTnLst>
                          </p:cTn>
                        </p:par>
                        <p:par>
                          <p:cTn id="8" fill="hold" nodeType="afterGroup">
                            <p:stCondLst>
                              <p:cond delay="500"/>
                            </p:stCondLst>
                            <p:childTnLst>
                              <p:par>
                                <p:cTn id="9" presetID="35" presetClass="emph" presetSubtype="0" repeatCount="indefinite" fill="hold" nodeType="afterEffect">
                                  <p:stCondLst>
                                    <p:cond delay="0"/>
                                  </p:stCondLst>
                                  <p:childTnLst>
                                    <p:anim calcmode="discrete" valueType="str">
                                      <p:cBhvr>
                                        <p:cTn id="10" dur="1000" fill="hold"/>
                                        <p:tgtEl>
                                          <p:spTgt spid="189592"/>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1500"/>
                            </p:stCondLst>
                            <p:childTnLst>
                              <p:par>
                                <p:cTn id="12" presetID="4" presetClass="entr" presetSubtype="32" fill="hold" grpId="0" nodeType="afterEffect">
                                  <p:stCondLst>
                                    <p:cond delay="0"/>
                                  </p:stCondLst>
                                  <p:childTnLst>
                                    <p:set>
                                      <p:cBhvr>
                                        <p:cTn id="13" dur="1" fill="hold">
                                          <p:stCondLst>
                                            <p:cond delay="0"/>
                                          </p:stCondLst>
                                        </p:cTn>
                                        <p:tgtEl>
                                          <p:spTgt spid="189457"/>
                                        </p:tgtEl>
                                        <p:attrNameLst>
                                          <p:attrName>style.visibility</p:attrName>
                                        </p:attrNameLst>
                                      </p:cBhvr>
                                      <p:to>
                                        <p:strVal val="visible"/>
                                      </p:to>
                                    </p:set>
                                    <p:animEffect transition="in" filter="box(out)">
                                      <p:cBhvr>
                                        <p:cTn id="14" dur="500"/>
                                        <p:tgtEl>
                                          <p:spTgt spid="189457"/>
                                        </p:tgtEl>
                                      </p:cBhvr>
                                    </p:animEffect>
                                  </p:childTnLst>
                                </p:cTn>
                              </p:par>
                            </p:childTnLst>
                          </p:cTn>
                        </p:par>
                        <p:par>
                          <p:cTn id="15" fill="hold" nodeType="afterGroup">
                            <p:stCondLst>
                              <p:cond delay="2000"/>
                            </p:stCondLst>
                            <p:childTnLst>
                              <p:par>
                                <p:cTn id="16" presetID="55" presetClass="entr" presetSubtype="0" fill="hold" nodeType="afterEffect">
                                  <p:stCondLst>
                                    <p:cond delay="0"/>
                                  </p:stCondLst>
                                  <p:childTnLst>
                                    <p:set>
                                      <p:cBhvr>
                                        <p:cTn id="17" dur="1" fill="hold">
                                          <p:stCondLst>
                                            <p:cond delay="0"/>
                                          </p:stCondLst>
                                        </p:cTn>
                                        <p:tgtEl>
                                          <p:spTgt spid="189460"/>
                                        </p:tgtEl>
                                        <p:attrNameLst>
                                          <p:attrName>style.visibility</p:attrName>
                                        </p:attrNameLst>
                                      </p:cBhvr>
                                      <p:to>
                                        <p:strVal val="visible"/>
                                      </p:to>
                                    </p:set>
                                    <p:anim calcmode="lin" valueType="num">
                                      <p:cBhvr>
                                        <p:cTn id="18" dur="1000" fill="hold"/>
                                        <p:tgtEl>
                                          <p:spTgt spid="189460"/>
                                        </p:tgtEl>
                                        <p:attrNameLst>
                                          <p:attrName>ppt_w</p:attrName>
                                        </p:attrNameLst>
                                      </p:cBhvr>
                                      <p:tavLst>
                                        <p:tav tm="0">
                                          <p:val>
                                            <p:strVal val="#ppt_w*0.70"/>
                                          </p:val>
                                        </p:tav>
                                        <p:tav tm="100000">
                                          <p:val>
                                            <p:strVal val="#ppt_w"/>
                                          </p:val>
                                        </p:tav>
                                      </p:tavLst>
                                    </p:anim>
                                    <p:anim calcmode="lin" valueType="num">
                                      <p:cBhvr>
                                        <p:cTn id="19" dur="1000" fill="hold"/>
                                        <p:tgtEl>
                                          <p:spTgt spid="189460"/>
                                        </p:tgtEl>
                                        <p:attrNameLst>
                                          <p:attrName>ppt_h</p:attrName>
                                        </p:attrNameLst>
                                      </p:cBhvr>
                                      <p:tavLst>
                                        <p:tav tm="0">
                                          <p:val>
                                            <p:strVal val="#ppt_h"/>
                                          </p:val>
                                        </p:tav>
                                        <p:tav tm="100000">
                                          <p:val>
                                            <p:strVal val="#ppt_h"/>
                                          </p:val>
                                        </p:tav>
                                      </p:tavLst>
                                    </p:anim>
                                    <p:animEffect transition="in" filter="fade">
                                      <p:cBhvr>
                                        <p:cTn id="20" dur="1000"/>
                                        <p:tgtEl>
                                          <p:spTgt spid="189460"/>
                                        </p:tgtEl>
                                      </p:cBhvr>
                                    </p:animEffect>
                                  </p:childTnLst>
                                </p:cTn>
                              </p:par>
                            </p:childTnLst>
                          </p:cTn>
                        </p:par>
                        <p:par>
                          <p:cTn id="21" fill="hold" nodeType="afterGroup">
                            <p:stCondLst>
                              <p:cond delay="3000"/>
                            </p:stCondLst>
                            <p:childTnLst>
                              <p:par>
                                <p:cTn id="22" presetID="55" presetClass="entr" presetSubtype="0" fill="hold" nodeType="afterEffect">
                                  <p:stCondLst>
                                    <p:cond delay="0"/>
                                  </p:stCondLst>
                                  <p:childTnLst>
                                    <p:set>
                                      <p:cBhvr>
                                        <p:cTn id="23" dur="1" fill="hold">
                                          <p:stCondLst>
                                            <p:cond delay="0"/>
                                          </p:stCondLst>
                                        </p:cTn>
                                        <p:tgtEl>
                                          <p:spTgt spid="189459"/>
                                        </p:tgtEl>
                                        <p:attrNameLst>
                                          <p:attrName>style.visibility</p:attrName>
                                        </p:attrNameLst>
                                      </p:cBhvr>
                                      <p:to>
                                        <p:strVal val="visible"/>
                                      </p:to>
                                    </p:set>
                                    <p:anim calcmode="lin" valueType="num">
                                      <p:cBhvr>
                                        <p:cTn id="24" dur="1000" fill="hold"/>
                                        <p:tgtEl>
                                          <p:spTgt spid="189459"/>
                                        </p:tgtEl>
                                        <p:attrNameLst>
                                          <p:attrName>ppt_w</p:attrName>
                                        </p:attrNameLst>
                                      </p:cBhvr>
                                      <p:tavLst>
                                        <p:tav tm="0">
                                          <p:val>
                                            <p:strVal val="#ppt_w*0.70"/>
                                          </p:val>
                                        </p:tav>
                                        <p:tav tm="100000">
                                          <p:val>
                                            <p:strVal val="#ppt_w"/>
                                          </p:val>
                                        </p:tav>
                                      </p:tavLst>
                                    </p:anim>
                                    <p:anim calcmode="lin" valueType="num">
                                      <p:cBhvr>
                                        <p:cTn id="25" dur="1000" fill="hold"/>
                                        <p:tgtEl>
                                          <p:spTgt spid="189459"/>
                                        </p:tgtEl>
                                        <p:attrNameLst>
                                          <p:attrName>ppt_h</p:attrName>
                                        </p:attrNameLst>
                                      </p:cBhvr>
                                      <p:tavLst>
                                        <p:tav tm="0">
                                          <p:val>
                                            <p:strVal val="#ppt_h"/>
                                          </p:val>
                                        </p:tav>
                                        <p:tav tm="100000">
                                          <p:val>
                                            <p:strVal val="#ppt_h"/>
                                          </p:val>
                                        </p:tav>
                                      </p:tavLst>
                                    </p:anim>
                                    <p:animEffect transition="in" filter="fade">
                                      <p:cBhvr>
                                        <p:cTn id="26" dur="1000"/>
                                        <p:tgtEl>
                                          <p:spTgt spid="189459"/>
                                        </p:tgtEl>
                                      </p:cBhvr>
                                    </p:animEffect>
                                  </p:childTnLst>
                                </p:cTn>
                              </p:par>
                            </p:childTnLst>
                          </p:cTn>
                        </p:par>
                        <p:par>
                          <p:cTn id="27" fill="hold" nodeType="afterGroup">
                            <p:stCondLst>
                              <p:cond delay="4000"/>
                            </p:stCondLst>
                            <p:childTnLst>
                              <p:par>
                                <p:cTn id="28" presetID="55" presetClass="entr" presetSubtype="0" fill="hold" nodeType="afterEffect">
                                  <p:stCondLst>
                                    <p:cond delay="0"/>
                                  </p:stCondLst>
                                  <p:childTnLst>
                                    <p:set>
                                      <p:cBhvr>
                                        <p:cTn id="29" dur="1" fill="hold">
                                          <p:stCondLst>
                                            <p:cond delay="0"/>
                                          </p:stCondLst>
                                        </p:cTn>
                                        <p:tgtEl>
                                          <p:spTgt spid="189461"/>
                                        </p:tgtEl>
                                        <p:attrNameLst>
                                          <p:attrName>style.visibility</p:attrName>
                                        </p:attrNameLst>
                                      </p:cBhvr>
                                      <p:to>
                                        <p:strVal val="visible"/>
                                      </p:to>
                                    </p:set>
                                    <p:anim calcmode="lin" valueType="num">
                                      <p:cBhvr>
                                        <p:cTn id="30" dur="1000" fill="hold"/>
                                        <p:tgtEl>
                                          <p:spTgt spid="189461"/>
                                        </p:tgtEl>
                                        <p:attrNameLst>
                                          <p:attrName>ppt_w</p:attrName>
                                        </p:attrNameLst>
                                      </p:cBhvr>
                                      <p:tavLst>
                                        <p:tav tm="0">
                                          <p:val>
                                            <p:strVal val="#ppt_w*0.70"/>
                                          </p:val>
                                        </p:tav>
                                        <p:tav tm="100000">
                                          <p:val>
                                            <p:strVal val="#ppt_w"/>
                                          </p:val>
                                        </p:tav>
                                      </p:tavLst>
                                    </p:anim>
                                    <p:anim calcmode="lin" valueType="num">
                                      <p:cBhvr>
                                        <p:cTn id="31" dur="1000" fill="hold"/>
                                        <p:tgtEl>
                                          <p:spTgt spid="189461"/>
                                        </p:tgtEl>
                                        <p:attrNameLst>
                                          <p:attrName>ppt_h</p:attrName>
                                        </p:attrNameLst>
                                      </p:cBhvr>
                                      <p:tavLst>
                                        <p:tav tm="0">
                                          <p:val>
                                            <p:strVal val="#ppt_h"/>
                                          </p:val>
                                        </p:tav>
                                        <p:tav tm="100000">
                                          <p:val>
                                            <p:strVal val="#ppt_h"/>
                                          </p:val>
                                        </p:tav>
                                      </p:tavLst>
                                    </p:anim>
                                    <p:animEffect transition="in" filter="fade">
                                      <p:cBhvr>
                                        <p:cTn id="32" dur="1000"/>
                                        <p:tgtEl>
                                          <p:spTgt spid="18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56" grpId="0" animBg="1"/>
      <p:bldP spid="18945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329" name="Rectangle 113"/>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265330" name="Rectangle 114"/>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265331" name="Rectangle 115"/>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265332" name="Rectangle 116"/>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265333" name="Rectangle 117"/>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265334" name="Rectangle 118"/>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PON.</a:t>
            </a:r>
            <a:endParaRPr lang="en-GB" sz="1000" b="1">
              <a:solidFill>
                <a:srgbClr val="FFFFFF"/>
              </a:solidFill>
            </a:endParaRPr>
          </a:p>
        </p:txBody>
      </p:sp>
      <p:sp>
        <p:nvSpPr>
          <p:cNvPr id="265335" name="Rectangle 119"/>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265336" name="Line 120"/>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37" name="Line 121"/>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38" name="Line 122"/>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39" name="Line 123"/>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0" name="Line 124"/>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1" name="Line 125"/>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2" name="Line 126"/>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3" name="Line 127"/>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4" name="Line 128"/>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5" name="Line 129"/>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6" name="Line 130"/>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7" name="Line 131"/>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8" name="Line 132"/>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49" name="Line 133"/>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50" name="Line 134"/>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51" name="Line 135"/>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52" name="Rectangle 136"/>
          <p:cNvSpPr>
            <a:spLocks noChangeArrowheads="1"/>
          </p:cNvSpPr>
          <p:nvPr/>
        </p:nvSpPr>
        <p:spPr bwMode="auto">
          <a:xfrm>
            <a:off x="2032001" y="2763838"/>
            <a:ext cx="246063" cy="19685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265353" name="Text Box 137"/>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265354" name="Line 138"/>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55" name="Line 139"/>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56" name="Rectangle 140"/>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265357" name="Rectangle 141"/>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265358" name="Rectangle 142"/>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5359" name="Line 143"/>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0" name="Line 144"/>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1" name="Line 145"/>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2" name="Line 146"/>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3" name="Line 147"/>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65364" name="Line 148"/>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5" name="Line 149"/>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6" name="Line 150"/>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67" name="Rectangle 151"/>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265368" name="Rectangle 152"/>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5369" name="Rectangle 153"/>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5370" name="Line 154"/>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71" name="Rectangle 155"/>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265372" name="Rectangle 156"/>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5373" name="Rectangle 157"/>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5374" name="Line 158"/>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75" name="Line 159"/>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76" name="Line 160"/>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77" name="Line 161"/>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78" name="Rectangle 162"/>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265379" name="Rectangle 163"/>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5380" name="Rectangle 164"/>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5381" name="Line 165"/>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265382" name="Line 166"/>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83" name="Line 167"/>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84" name="Rectangle 168"/>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265385" name="Rectangle 169"/>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5386" name="Rectangle 170"/>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265387" name="Line 171"/>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88" name="Line 172"/>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219" name="Rectangle 3"/>
          <p:cNvSpPr>
            <a:spLocks noChangeArrowheads="1"/>
          </p:cNvSpPr>
          <p:nvPr/>
        </p:nvSpPr>
        <p:spPr bwMode="auto">
          <a:xfrm>
            <a:off x="4343400" y="0"/>
            <a:ext cx="6324600" cy="6477000"/>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65424" name="Group 208"/>
          <p:cNvGrpSpPr>
            <a:grpSpLocks/>
          </p:cNvGrpSpPr>
          <p:nvPr/>
        </p:nvGrpSpPr>
        <p:grpSpPr bwMode="auto">
          <a:xfrm>
            <a:off x="2032000" y="4797426"/>
            <a:ext cx="2311400" cy="307975"/>
            <a:chOff x="320" y="3022"/>
            <a:chExt cx="1456" cy="194"/>
          </a:xfrm>
        </p:grpSpPr>
        <p:grpSp>
          <p:nvGrpSpPr>
            <p:cNvPr id="265389" name="Group 173"/>
            <p:cNvGrpSpPr>
              <a:grpSpLocks/>
            </p:cNvGrpSpPr>
            <p:nvPr/>
          </p:nvGrpSpPr>
          <p:grpSpPr bwMode="auto">
            <a:xfrm>
              <a:off x="320" y="3022"/>
              <a:ext cx="173" cy="194"/>
              <a:chOff x="816" y="3642"/>
              <a:chExt cx="1118" cy="428"/>
            </a:xfrm>
          </p:grpSpPr>
          <p:sp>
            <p:nvSpPr>
              <p:cNvPr id="265390" name="Rectangle 174"/>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265391" name="Rectangle 175"/>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265392" name="Rectangle 176"/>
            <p:cNvSpPr>
              <a:spLocks noChangeArrowheads="1"/>
            </p:cNvSpPr>
            <p:nvPr/>
          </p:nvSpPr>
          <p:spPr bwMode="auto">
            <a:xfrm>
              <a:off x="717" y="3025"/>
              <a:ext cx="1059" cy="19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grpSp>
      <p:sp>
        <p:nvSpPr>
          <p:cNvPr id="265393" name="Rectangle 177"/>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265394" name="Rectangle 178"/>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265395" name="Line 179"/>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96" name="Line 180"/>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97" name="Line 181"/>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98" name="Line 182"/>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399" name="Line 183"/>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400" name="Line 184"/>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265401" name="Rectangle 185"/>
          <p:cNvSpPr>
            <a:spLocks noChangeArrowheads="1"/>
          </p:cNvSpPr>
          <p:nvPr/>
        </p:nvSpPr>
        <p:spPr bwMode="auto">
          <a:xfrm>
            <a:off x="2032000" y="2349501"/>
            <a:ext cx="22352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265402" name="Rectangle 186"/>
          <p:cNvSpPr>
            <a:spLocks noChangeArrowheads="1"/>
          </p:cNvSpPr>
          <p:nvPr/>
        </p:nvSpPr>
        <p:spPr bwMode="auto">
          <a:xfrm>
            <a:off x="4419600" y="152400"/>
            <a:ext cx="6178550" cy="617220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65404" name="Picture 188" descr="GLASANJE EKRAN copy"/>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467600" y="2209800"/>
            <a:ext cx="2192338" cy="3048000"/>
          </a:xfrm>
          <a:prstGeom prst="rect">
            <a:avLst/>
          </a:prstGeom>
          <a:noFill/>
          <a:extLst>
            <a:ext uri="{909E8E84-426E-40DD-AFC4-6F175D3DCCD1}">
              <a14:hiddenFill xmlns:a14="http://schemas.microsoft.com/office/drawing/2010/main">
                <a:solidFill>
                  <a:srgbClr val="FFFFFF"/>
                </a:solidFill>
              </a14:hiddenFill>
            </a:ext>
          </a:extLst>
        </p:spPr>
      </p:pic>
      <p:grpSp>
        <p:nvGrpSpPr>
          <p:cNvPr id="265405" name="Group 189"/>
          <p:cNvGrpSpPr>
            <a:grpSpLocks/>
          </p:cNvGrpSpPr>
          <p:nvPr/>
        </p:nvGrpSpPr>
        <p:grpSpPr bwMode="auto">
          <a:xfrm>
            <a:off x="4724400" y="304800"/>
            <a:ext cx="1341438" cy="1676400"/>
            <a:chOff x="2016" y="192"/>
            <a:chExt cx="845" cy="1056"/>
          </a:xfrm>
        </p:grpSpPr>
        <p:pic>
          <p:nvPicPr>
            <p:cNvPr id="265406" name="Picture 190" descr="GLASANJE EKRAN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016" y="192"/>
              <a:ext cx="845" cy="1056"/>
            </a:xfrm>
            <a:prstGeom prst="rect">
              <a:avLst/>
            </a:prstGeom>
            <a:noFill/>
            <a:extLst>
              <a:ext uri="{909E8E84-426E-40DD-AFC4-6F175D3DCCD1}">
                <a14:hiddenFill xmlns:a14="http://schemas.microsoft.com/office/drawing/2010/main">
                  <a:solidFill>
                    <a:srgbClr val="FFFFFF"/>
                  </a:solidFill>
                </a14:hiddenFill>
              </a:ext>
            </a:extLst>
          </p:spPr>
        </p:pic>
        <p:sp>
          <p:nvSpPr>
            <p:cNvPr id="265407" name="AutoShape 191"/>
            <p:cNvSpPr>
              <a:spLocks noChangeArrowheads="1"/>
            </p:cNvSpPr>
            <p:nvPr/>
          </p:nvSpPr>
          <p:spPr bwMode="auto">
            <a:xfrm rot="-2700000">
              <a:off x="2112" y="240"/>
              <a:ext cx="654" cy="654"/>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65408" name="Group 192"/>
          <p:cNvGrpSpPr>
            <a:grpSpLocks/>
          </p:cNvGrpSpPr>
          <p:nvPr/>
        </p:nvGrpSpPr>
        <p:grpSpPr bwMode="auto">
          <a:xfrm>
            <a:off x="6172201" y="304800"/>
            <a:ext cx="1285875" cy="1676400"/>
            <a:chOff x="2928" y="192"/>
            <a:chExt cx="810" cy="1056"/>
          </a:xfrm>
        </p:grpSpPr>
        <p:pic>
          <p:nvPicPr>
            <p:cNvPr id="265409" name="Picture 193" descr="GLASANJE EKRAN copy"/>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928" y="192"/>
              <a:ext cx="810" cy="1056"/>
            </a:xfrm>
            <a:prstGeom prst="rect">
              <a:avLst/>
            </a:prstGeom>
            <a:noFill/>
            <a:extLst>
              <a:ext uri="{909E8E84-426E-40DD-AFC4-6F175D3DCCD1}">
                <a14:hiddenFill xmlns:a14="http://schemas.microsoft.com/office/drawing/2010/main">
                  <a:solidFill>
                    <a:srgbClr val="FFFFFF"/>
                  </a:solidFill>
                </a14:hiddenFill>
              </a:ext>
            </a:extLst>
          </p:spPr>
        </p:pic>
        <p:sp>
          <p:nvSpPr>
            <p:cNvPr id="265410" name="AutoShape 194"/>
            <p:cNvSpPr>
              <a:spLocks noChangeArrowheads="1"/>
            </p:cNvSpPr>
            <p:nvPr/>
          </p:nvSpPr>
          <p:spPr bwMode="auto">
            <a:xfrm rot="-2700000">
              <a:off x="2976" y="240"/>
              <a:ext cx="654" cy="654"/>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65414" name="Group 198"/>
          <p:cNvGrpSpPr>
            <a:grpSpLocks/>
          </p:cNvGrpSpPr>
          <p:nvPr/>
        </p:nvGrpSpPr>
        <p:grpSpPr bwMode="auto">
          <a:xfrm>
            <a:off x="7391400" y="381000"/>
            <a:ext cx="1181100" cy="1600200"/>
            <a:chOff x="3114" y="1641"/>
            <a:chExt cx="1302" cy="1763"/>
          </a:xfrm>
        </p:grpSpPr>
        <p:pic>
          <p:nvPicPr>
            <p:cNvPr id="265411" name="Picture 195" descr="GLASANJE EKRAN copy"/>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114" y="1641"/>
              <a:ext cx="1302" cy="1763"/>
            </a:xfrm>
            <a:prstGeom prst="rect">
              <a:avLst/>
            </a:prstGeom>
            <a:noFill/>
            <a:extLst>
              <a:ext uri="{909E8E84-426E-40DD-AFC4-6F175D3DCCD1}">
                <a14:hiddenFill xmlns:a14="http://schemas.microsoft.com/office/drawing/2010/main">
                  <a:solidFill>
                    <a:srgbClr val="FFFFFF"/>
                  </a:solidFill>
                </a14:hiddenFill>
              </a:ext>
            </a:extLst>
          </p:spPr>
        </p:pic>
        <p:sp>
          <p:nvSpPr>
            <p:cNvPr id="265412" name="AutoShape 196"/>
            <p:cNvSpPr>
              <a:spLocks noChangeArrowheads="1"/>
            </p:cNvSpPr>
            <p:nvPr/>
          </p:nvSpPr>
          <p:spPr bwMode="auto">
            <a:xfrm rot="-2700000">
              <a:off x="3264" y="1680"/>
              <a:ext cx="1074" cy="1074"/>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265403" name="Picture 187" descr="GLASANJE EKRAN copy"/>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205413" y="2132014"/>
            <a:ext cx="2139950" cy="3125787"/>
          </a:xfrm>
          <a:prstGeom prst="rect">
            <a:avLst/>
          </a:prstGeom>
          <a:noFill/>
          <a:extLst>
            <a:ext uri="{909E8E84-426E-40DD-AFC4-6F175D3DCCD1}">
              <a14:hiddenFill xmlns:a14="http://schemas.microsoft.com/office/drawing/2010/main">
                <a:solidFill>
                  <a:srgbClr val="FFFFFF"/>
                </a:solidFill>
              </a14:hiddenFill>
            </a:ext>
          </a:extLst>
        </p:spPr>
      </p:pic>
      <p:sp>
        <p:nvSpPr>
          <p:cNvPr id="265415" name="AutoShape 199"/>
          <p:cNvSpPr>
            <a:spLocks noChangeArrowheads="1"/>
          </p:cNvSpPr>
          <p:nvPr/>
        </p:nvSpPr>
        <p:spPr bwMode="auto">
          <a:xfrm rot="-2700000">
            <a:off x="5486401" y="2362201"/>
            <a:ext cx="1704975" cy="1704975"/>
          </a:xfrm>
          <a:prstGeom prst="plus">
            <a:avLst>
              <a:gd name="adj" fmla="val 43097"/>
            </a:avLst>
          </a:prstGeom>
          <a:solidFill>
            <a:srgbClr val="CC0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65421" name="Group 205"/>
          <p:cNvGrpSpPr>
            <a:grpSpLocks/>
          </p:cNvGrpSpPr>
          <p:nvPr/>
        </p:nvGrpSpPr>
        <p:grpSpPr bwMode="auto">
          <a:xfrm>
            <a:off x="6400800" y="2133600"/>
            <a:ext cx="1905000" cy="2209800"/>
            <a:chOff x="3888" y="1392"/>
            <a:chExt cx="1008" cy="1296"/>
          </a:xfrm>
        </p:grpSpPr>
        <p:sp>
          <p:nvSpPr>
            <p:cNvPr id="265416" name="Rectangle 200"/>
            <p:cNvSpPr>
              <a:spLocks noChangeArrowheads="1"/>
            </p:cNvSpPr>
            <p:nvPr/>
          </p:nvSpPr>
          <p:spPr bwMode="auto">
            <a:xfrm>
              <a:off x="3888" y="1392"/>
              <a:ext cx="96" cy="1296"/>
            </a:xfrm>
            <a:prstGeom prst="rect">
              <a:avLst/>
            </a:prstGeom>
            <a:gradFill rotWithShape="1">
              <a:gsLst>
                <a:gs pos="0">
                  <a:srgbClr val="5F5F5F"/>
                </a:gs>
                <a:gs pos="50000">
                  <a:srgbClr val="DDDDDD"/>
                </a:gs>
                <a:gs pos="100000">
                  <a:srgbClr val="5F5F5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65417" name="Rectangle 201"/>
            <p:cNvSpPr>
              <a:spLocks noChangeArrowheads="1"/>
            </p:cNvSpPr>
            <p:nvPr/>
          </p:nvSpPr>
          <p:spPr bwMode="auto">
            <a:xfrm>
              <a:off x="4116" y="1392"/>
              <a:ext cx="96" cy="1296"/>
            </a:xfrm>
            <a:prstGeom prst="rect">
              <a:avLst/>
            </a:prstGeom>
            <a:gradFill rotWithShape="1">
              <a:gsLst>
                <a:gs pos="0">
                  <a:srgbClr val="5F5F5F"/>
                </a:gs>
                <a:gs pos="50000">
                  <a:srgbClr val="DDDDDD"/>
                </a:gs>
                <a:gs pos="100000">
                  <a:srgbClr val="5F5F5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65418" name="Rectangle 202"/>
            <p:cNvSpPr>
              <a:spLocks noChangeArrowheads="1"/>
            </p:cNvSpPr>
            <p:nvPr/>
          </p:nvSpPr>
          <p:spPr bwMode="auto">
            <a:xfrm>
              <a:off x="4344" y="1392"/>
              <a:ext cx="96" cy="1296"/>
            </a:xfrm>
            <a:prstGeom prst="rect">
              <a:avLst/>
            </a:prstGeom>
            <a:gradFill rotWithShape="1">
              <a:gsLst>
                <a:gs pos="0">
                  <a:srgbClr val="5F5F5F"/>
                </a:gs>
                <a:gs pos="50000">
                  <a:srgbClr val="DDDDDD"/>
                </a:gs>
                <a:gs pos="100000">
                  <a:srgbClr val="5F5F5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65419" name="Rectangle 203"/>
            <p:cNvSpPr>
              <a:spLocks noChangeArrowheads="1"/>
            </p:cNvSpPr>
            <p:nvPr/>
          </p:nvSpPr>
          <p:spPr bwMode="auto">
            <a:xfrm>
              <a:off x="4572" y="1392"/>
              <a:ext cx="96" cy="1296"/>
            </a:xfrm>
            <a:prstGeom prst="rect">
              <a:avLst/>
            </a:prstGeom>
            <a:gradFill rotWithShape="1">
              <a:gsLst>
                <a:gs pos="0">
                  <a:srgbClr val="5F5F5F"/>
                </a:gs>
                <a:gs pos="50000">
                  <a:srgbClr val="DDDDDD"/>
                </a:gs>
                <a:gs pos="100000">
                  <a:srgbClr val="5F5F5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65420" name="Rectangle 204"/>
            <p:cNvSpPr>
              <a:spLocks noChangeArrowheads="1"/>
            </p:cNvSpPr>
            <p:nvPr/>
          </p:nvSpPr>
          <p:spPr bwMode="auto">
            <a:xfrm>
              <a:off x="4800" y="1392"/>
              <a:ext cx="96" cy="1296"/>
            </a:xfrm>
            <a:prstGeom prst="rect">
              <a:avLst/>
            </a:prstGeom>
            <a:gradFill rotWithShape="1">
              <a:gsLst>
                <a:gs pos="0">
                  <a:srgbClr val="5F5F5F"/>
                </a:gs>
                <a:gs pos="50000">
                  <a:srgbClr val="DDDDDD"/>
                </a:gs>
                <a:gs pos="100000">
                  <a:srgbClr val="5F5F5F"/>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spTree>
    <p:extLst>
      <p:ext uri="{BB962C8B-B14F-4D97-AF65-F5344CB8AC3E}">
        <p14:creationId xmlns:p14="http://schemas.microsoft.com/office/powerpoint/2010/main" val="314405486"/>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265402"/>
                                        </p:tgtEl>
                                        <p:attrNameLst>
                                          <p:attrName>style.visibility</p:attrName>
                                        </p:attrNameLst>
                                      </p:cBhvr>
                                      <p:to>
                                        <p:strVal val="visible"/>
                                      </p:to>
                                    </p:set>
                                    <p:animEffect transition="in" filter="box(out)">
                                      <p:cBhvr>
                                        <p:cTn id="7" dur="500"/>
                                        <p:tgtEl>
                                          <p:spTgt spid="265402"/>
                                        </p:tgtEl>
                                      </p:cBhvr>
                                    </p:animEffect>
                                  </p:childTnLst>
                                </p:cTn>
                              </p:par>
                            </p:childTnLst>
                          </p:cTn>
                        </p:par>
                        <p:par>
                          <p:cTn id="8" fill="hold" nodeType="afterGroup">
                            <p:stCondLst>
                              <p:cond delay="500"/>
                            </p:stCondLst>
                            <p:childTnLst>
                              <p:par>
                                <p:cTn id="9" presetID="35" presetClass="emph" presetSubtype="0" repeatCount="indefinite" fill="hold" nodeType="afterEffect">
                                  <p:stCondLst>
                                    <p:cond delay="0"/>
                                  </p:stCondLst>
                                  <p:childTnLst>
                                    <p:anim calcmode="discrete" valueType="str">
                                      <p:cBhvr>
                                        <p:cTn id="10" dur="1000" fill="hold"/>
                                        <p:tgtEl>
                                          <p:spTgt spid="265424"/>
                                        </p:tgtEl>
                                        <p:attrNameLst>
                                          <p:attrName>style.visibility</p:attrName>
                                        </p:attrNameLst>
                                      </p:cBhvr>
                                      <p:tavLst>
                                        <p:tav tm="0">
                                          <p:val>
                                            <p:strVal val="hidden"/>
                                          </p:val>
                                        </p:tav>
                                        <p:tav tm="50000">
                                          <p:val>
                                            <p:strVal val="visible"/>
                                          </p:val>
                                        </p:tav>
                                      </p:tavLst>
                                    </p:anim>
                                  </p:childTnLst>
                                </p:cTn>
                              </p:par>
                            </p:childTnLst>
                          </p:cTn>
                        </p:par>
                        <p:par>
                          <p:cTn id="11" fill="hold" nodeType="afterGroup">
                            <p:stCondLst>
                              <p:cond delay="1500"/>
                            </p:stCondLst>
                            <p:childTnLst>
                              <p:par>
                                <p:cTn id="12" presetID="4" presetClass="entr" presetSubtype="32" fill="hold" nodeType="afterEffect">
                                  <p:stCondLst>
                                    <p:cond delay="0"/>
                                  </p:stCondLst>
                                  <p:childTnLst>
                                    <p:set>
                                      <p:cBhvr>
                                        <p:cTn id="13" dur="1" fill="hold">
                                          <p:stCondLst>
                                            <p:cond delay="0"/>
                                          </p:stCondLst>
                                        </p:cTn>
                                        <p:tgtEl>
                                          <p:spTgt spid="265405"/>
                                        </p:tgtEl>
                                        <p:attrNameLst>
                                          <p:attrName>style.visibility</p:attrName>
                                        </p:attrNameLst>
                                      </p:cBhvr>
                                      <p:to>
                                        <p:strVal val="visible"/>
                                      </p:to>
                                    </p:set>
                                    <p:animEffect transition="in" filter="box(out)">
                                      <p:cBhvr>
                                        <p:cTn id="14" dur="500"/>
                                        <p:tgtEl>
                                          <p:spTgt spid="265405"/>
                                        </p:tgtEl>
                                      </p:cBhvr>
                                    </p:animEffect>
                                  </p:childTnLst>
                                </p:cTn>
                              </p:par>
                              <p:par>
                                <p:cTn id="15" presetID="4" presetClass="entr" presetSubtype="32" fill="hold" nodeType="withEffect">
                                  <p:stCondLst>
                                    <p:cond delay="0"/>
                                  </p:stCondLst>
                                  <p:childTnLst>
                                    <p:set>
                                      <p:cBhvr>
                                        <p:cTn id="16" dur="1" fill="hold">
                                          <p:stCondLst>
                                            <p:cond delay="0"/>
                                          </p:stCondLst>
                                        </p:cTn>
                                        <p:tgtEl>
                                          <p:spTgt spid="265408"/>
                                        </p:tgtEl>
                                        <p:attrNameLst>
                                          <p:attrName>style.visibility</p:attrName>
                                        </p:attrNameLst>
                                      </p:cBhvr>
                                      <p:to>
                                        <p:strVal val="visible"/>
                                      </p:to>
                                    </p:set>
                                    <p:animEffect transition="in" filter="box(out)">
                                      <p:cBhvr>
                                        <p:cTn id="17" dur="500"/>
                                        <p:tgtEl>
                                          <p:spTgt spid="265408"/>
                                        </p:tgtEl>
                                      </p:cBhvr>
                                    </p:animEffect>
                                  </p:childTnLst>
                                </p:cTn>
                              </p:par>
                              <p:par>
                                <p:cTn id="18" presetID="4" presetClass="entr" presetSubtype="32" fill="hold" nodeType="withEffect">
                                  <p:stCondLst>
                                    <p:cond delay="0"/>
                                  </p:stCondLst>
                                  <p:childTnLst>
                                    <p:set>
                                      <p:cBhvr>
                                        <p:cTn id="19" dur="1" fill="hold">
                                          <p:stCondLst>
                                            <p:cond delay="0"/>
                                          </p:stCondLst>
                                        </p:cTn>
                                        <p:tgtEl>
                                          <p:spTgt spid="265414"/>
                                        </p:tgtEl>
                                        <p:attrNameLst>
                                          <p:attrName>style.visibility</p:attrName>
                                        </p:attrNameLst>
                                      </p:cBhvr>
                                      <p:to>
                                        <p:strVal val="visible"/>
                                      </p:to>
                                    </p:set>
                                    <p:animEffect transition="in" filter="box(out)">
                                      <p:cBhvr>
                                        <p:cTn id="20" dur="500"/>
                                        <p:tgtEl>
                                          <p:spTgt spid="265414"/>
                                        </p:tgtEl>
                                      </p:cBhvr>
                                    </p:animEffect>
                                  </p:childTnLst>
                                </p:cTn>
                              </p:par>
                            </p:childTnLst>
                          </p:cTn>
                        </p:par>
                        <p:par>
                          <p:cTn id="21" fill="hold" nodeType="afterGroup">
                            <p:stCondLst>
                              <p:cond delay="2000"/>
                            </p:stCondLst>
                            <p:childTnLst>
                              <p:par>
                                <p:cTn id="22" presetID="4" presetClass="entr" presetSubtype="32" fill="hold" nodeType="afterEffect">
                                  <p:stCondLst>
                                    <p:cond delay="0"/>
                                  </p:stCondLst>
                                  <p:childTnLst>
                                    <p:set>
                                      <p:cBhvr>
                                        <p:cTn id="23" dur="1" fill="hold">
                                          <p:stCondLst>
                                            <p:cond delay="0"/>
                                          </p:stCondLst>
                                        </p:cTn>
                                        <p:tgtEl>
                                          <p:spTgt spid="265403"/>
                                        </p:tgtEl>
                                        <p:attrNameLst>
                                          <p:attrName>style.visibility</p:attrName>
                                        </p:attrNameLst>
                                      </p:cBhvr>
                                      <p:to>
                                        <p:strVal val="visible"/>
                                      </p:to>
                                    </p:set>
                                    <p:animEffect transition="in" filter="box(out)">
                                      <p:cBhvr>
                                        <p:cTn id="24" dur="500"/>
                                        <p:tgtEl>
                                          <p:spTgt spid="265403"/>
                                        </p:tgtEl>
                                      </p:cBhvr>
                                    </p:animEffect>
                                  </p:childTnLst>
                                </p:cTn>
                              </p:par>
                            </p:childTnLst>
                          </p:cTn>
                        </p:par>
                        <p:par>
                          <p:cTn id="25" fill="hold" nodeType="afterGroup">
                            <p:stCondLst>
                              <p:cond delay="2500"/>
                            </p:stCondLst>
                            <p:childTnLst>
                              <p:par>
                                <p:cTn id="26" presetID="4" presetClass="entr" presetSubtype="32" fill="hold" nodeType="afterEffect">
                                  <p:stCondLst>
                                    <p:cond delay="0"/>
                                  </p:stCondLst>
                                  <p:childTnLst>
                                    <p:set>
                                      <p:cBhvr>
                                        <p:cTn id="27" dur="1" fill="hold">
                                          <p:stCondLst>
                                            <p:cond delay="0"/>
                                          </p:stCondLst>
                                        </p:cTn>
                                        <p:tgtEl>
                                          <p:spTgt spid="265404"/>
                                        </p:tgtEl>
                                        <p:attrNameLst>
                                          <p:attrName>style.visibility</p:attrName>
                                        </p:attrNameLst>
                                      </p:cBhvr>
                                      <p:to>
                                        <p:strVal val="visible"/>
                                      </p:to>
                                    </p:set>
                                    <p:animEffect transition="in" filter="box(out)">
                                      <p:cBhvr>
                                        <p:cTn id="28" dur="500"/>
                                        <p:tgtEl>
                                          <p:spTgt spid="265404"/>
                                        </p:tgtEl>
                                      </p:cBhvr>
                                    </p:animEffect>
                                  </p:childTnLst>
                                </p:cTn>
                              </p:par>
                            </p:childTnLst>
                          </p:cTn>
                        </p:par>
                        <p:par>
                          <p:cTn id="29" fill="hold" nodeType="afterGroup">
                            <p:stCondLst>
                              <p:cond delay="3000"/>
                            </p:stCondLst>
                            <p:childTnLst>
                              <p:par>
                                <p:cTn id="30" presetID="3" presetClass="entr" presetSubtype="10" fill="hold" grpId="0" nodeType="afterEffect">
                                  <p:stCondLst>
                                    <p:cond delay="2000"/>
                                  </p:stCondLst>
                                  <p:childTnLst>
                                    <p:set>
                                      <p:cBhvr>
                                        <p:cTn id="31" dur="1" fill="hold">
                                          <p:stCondLst>
                                            <p:cond delay="0"/>
                                          </p:stCondLst>
                                        </p:cTn>
                                        <p:tgtEl>
                                          <p:spTgt spid="265415"/>
                                        </p:tgtEl>
                                        <p:attrNameLst>
                                          <p:attrName>style.visibility</p:attrName>
                                        </p:attrNameLst>
                                      </p:cBhvr>
                                      <p:to>
                                        <p:strVal val="visible"/>
                                      </p:to>
                                    </p:set>
                                    <p:animEffect transition="in" filter="blinds(horizontal)">
                                      <p:cBhvr>
                                        <p:cTn id="32" dur="500"/>
                                        <p:tgtEl>
                                          <p:spTgt spid="265415"/>
                                        </p:tgtEl>
                                      </p:cBhvr>
                                    </p:animEffect>
                                  </p:childTnLst>
                                </p:cTn>
                              </p:par>
                            </p:childTnLst>
                          </p:cTn>
                        </p:par>
                        <p:par>
                          <p:cTn id="33" fill="hold" nodeType="afterGroup">
                            <p:stCondLst>
                              <p:cond delay="5500"/>
                            </p:stCondLst>
                            <p:childTnLst>
                              <p:par>
                                <p:cTn id="34" presetID="56" presetClass="path" presetSubtype="0" accel="50000" decel="50000" fill="hold" nodeType="afterEffect">
                                  <p:stCondLst>
                                    <p:cond delay="0"/>
                                  </p:stCondLst>
                                  <p:childTnLst>
                                    <p:animMotion origin="layout" path="M 0.07201 -0.03866 L 0.25118 -0.39028 " pathEditMode="relative" rAng="0" ptsTypes="AA">
                                      <p:cBhvr>
                                        <p:cTn id="35" dur="2000" fill="hold"/>
                                        <p:tgtEl>
                                          <p:spTgt spid="265403"/>
                                        </p:tgtEl>
                                        <p:attrNameLst>
                                          <p:attrName>ppt_x</p:attrName>
                                          <p:attrName>ppt_y</p:attrName>
                                        </p:attrNameLst>
                                      </p:cBhvr>
                                      <p:rCtr x="8958" y="-17593"/>
                                    </p:animMotion>
                                  </p:childTnLst>
                                </p:cTn>
                              </p:par>
                              <p:par>
                                <p:cTn id="36" presetID="56" presetClass="path" presetSubtype="0" accel="50000" decel="50000" fill="hold" grpId="1" nodeType="withEffect">
                                  <p:stCondLst>
                                    <p:cond delay="0"/>
                                  </p:stCondLst>
                                  <p:childTnLst>
                                    <p:animMotion origin="layout" path="M -2.5E-6 2.22222E-6 L 0.25 -0.33334 " pathEditMode="relative" rAng="0" ptsTypes="AA">
                                      <p:cBhvr>
                                        <p:cTn id="37" dur="2000" fill="hold"/>
                                        <p:tgtEl>
                                          <p:spTgt spid="265415"/>
                                        </p:tgtEl>
                                        <p:attrNameLst>
                                          <p:attrName>ppt_x</p:attrName>
                                          <p:attrName>ppt_y</p:attrName>
                                        </p:attrNameLst>
                                      </p:cBhvr>
                                      <p:rCtr x="12500" y="-16667"/>
                                    </p:animMotion>
                                  </p:childTnLst>
                                </p:cTn>
                              </p:par>
                              <p:par>
                                <p:cTn id="38" presetID="6" presetClass="emph" presetSubtype="0" fill="hold" nodeType="withEffect">
                                  <p:stCondLst>
                                    <p:cond delay="0"/>
                                  </p:stCondLst>
                                  <p:childTnLst>
                                    <p:animScale>
                                      <p:cBhvr>
                                        <p:cTn id="39" dur="2000" fill="hold"/>
                                        <p:tgtEl>
                                          <p:spTgt spid="265403"/>
                                        </p:tgtEl>
                                      </p:cBhvr>
                                      <p:by x="50000" y="50000"/>
                                    </p:animScale>
                                  </p:childTnLst>
                                </p:cTn>
                              </p:par>
                              <p:par>
                                <p:cTn id="40" presetID="6" presetClass="emph" presetSubtype="0" fill="hold" grpId="2" nodeType="withEffect">
                                  <p:stCondLst>
                                    <p:cond delay="0"/>
                                  </p:stCondLst>
                                  <p:childTnLst>
                                    <p:animScale>
                                      <p:cBhvr>
                                        <p:cTn id="41" dur="2000" fill="hold"/>
                                        <p:tgtEl>
                                          <p:spTgt spid="265415"/>
                                        </p:tgtEl>
                                      </p:cBhvr>
                                      <p:by x="60000" y="60000"/>
                                    </p:animScale>
                                  </p:childTnLst>
                                </p:cTn>
                              </p:par>
                            </p:childTnLst>
                          </p:cTn>
                        </p:par>
                        <p:par>
                          <p:cTn id="42" fill="hold" nodeType="afterGroup">
                            <p:stCondLst>
                              <p:cond delay="7500"/>
                            </p:stCondLst>
                            <p:childTnLst>
                              <p:par>
                                <p:cTn id="43" presetID="35" presetClass="path" presetSubtype="0" accel="50000" decel="50000" fill="hold" nodeType="afterEffect">
                                  <p:stCondLst>
                                    <p:cond delay="0"/>
                                  </p:stCondLst>
                                  <p:childTnLst>
                                    <p:animMotion origin="layout" path="M -1.66667E-6 -4.44444E-6 L -0.12812 -4.44444E-6 " pathEditMode="relative" rAng="0" ptsTypes="AA">
                                      <p:cBhvr>
                                        <p:cTn id="44" dur="2000" fill="hold"/>
                                        <p:tgtEl>
                                          <p:spTgt spid="265404"/>
                                        </p:tgtEl>
                                        <p:attrNameLst>
                                          <p:attrName>ppt_x</p:attrName>
                                          <p:attrName>ppt_y</p:attrName>
                                        </p:attrNameLst>
                                      </p:cBhvr>
                                      <p:rCtr x="-6406" y="0"/>
                                    </p:animMotion>
                                  </p:childTnLst>
                                </p:cTn>
                              </p:par>
                            </p:childTnLst>
                          </p:cTn>
                        </p:par>
                        <p:par>
                          <p:cTn id="45" fill="hold" nodeType="afterGroup">
                            <p:stCondLst>
                              <p:cond delay="9500"/>
                            </p:stCondLst>
                            <p:childTnLst>
                              <p:par>
                                <p:cTn id="46" presetID="6" presetClass="emph" presetSubtype="0" fill="hold" nodeType="afterEffect">
                                  <p:stCondLst>
                                    <p:cond delay="0"/>
                                  </p:stCondLst>
                                  <p:childTnLst>
                                    <p:animScale>
                                      <p:cBhvr>
                                        <p:cTn id="47" dur="2000" fill="hold"/>
                                        <p:tgtEl>
                                          <p:spTgt spid="265404"/>
                                        </p:tgtEl>
                                      </p:cBhvr>
                                      <p:by x="110000" y="110000"/>
                                    </p:animScale>
                                  </p:childTnLst>
                                </p:cTn>
                              </p:par>
                            </p:childTnLst>
                          </p:cTn>
                        </p:par>
                        <p:par>
                          <p:cTn id="48" fill="hold" nodeType="afterGroup">
                            <p:stCondLst>
                              <p:cond delay="11500"/>
                            </p:stCondLst>
                            <p:childTnLst>
                              <p:par>
                                <p:cTn id="49" presetID="22" presetClass="entr" presetSubtype="1" fill="hold" nodeType="afterEffect">
                                  <p:stCondLst>
                                    <p:cond delay="0"/>
                                  </p:stCondLst>
                                  <p:childTnLst>
                                    <p:set>
                                      <p:cBhvr>
                                        <p:cTn id="50" dur="1" fill="hold">
                                          <p:stCondLst>
                                            <p:cond delay="0"/>
                                          </p:stCondLst>
                                        </p:cTn>
                                        <p:tgtEl>
                                          <p:spTgt spid="265421"/>
                                        </p:tgtEl>
                                        <p:attrNameLst>
                                          <p:attrName>style.visibility</p:attrName>
                                        </p:attrNameLst>
                                      </p:cBhvr>
                                      <p:to>
                                        <p:strVal val="visible"/>
                                      </p:to>
                                    </p:set>
                                    <p:animEffect transition="in" filter="wipe(up)">
                                      <p:cBhvr>
                                        <p:cTn id="51" dur="500"/>
                                        <p:tgtEl>
                                          <p:spTgt spid="265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5402" grpId="0" animBg="1"/>
      <p:bldP spid="265415" grpId="0" animBg="1"/>
      <p:bldP spid="265415" grpId="1" animBg="1"/>
      <p:bldP spid="265415" grpId="2"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8898" name="Rectangle 2"/>
          <p:cNvSpPr>
            <a:spLocks noChangeArrowheads="1"/>
          </p:cNvSpPr>
          <p:nvPr/>
        </p:nvSpPr>
        <p:spPr bwMode="gray">
          <a:xfrm>
            <a:off x="3213100" y="1752600"/>
            <a:ext cx="7454900" cy="198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fontAlgn="base">
              <a:spcBef>
                <a:spcPct val="0"/>
              </a:spcBef>
              <a:spcAft>
                <a:spcPct val="0"/>
              </a:spcAft>
            </a:pPr>
            <a:r>
              <a:rPr lang="sr-Latn-CS" sz="4400" b="1">
                <a:solidFill>
                  <a:srgbClr val="FFFFFF"/>
                </a:solidFill>
              </a:rPr>
              <a:t>Šesto čulo: ostali elementi</a:t>
            </a:r>
            <a:endParaRPr lang="en-US" sz="4400" b="1">
              <a:solidFill>
                <a:srgbClr val="FFFFFF"/>
              </a:solidFill>
            </a:endParaRPr>
          </a:p>
        </p:txBody>
      </p:sp>
    </p:spTree>
    <p:extLst>
      <p:ext uri="{BB962C8B-B14F-4D97-AF65-F5344CB8AC3E}">
        <p14:creationId xmlns:p14="http://schemas.microsoft.com/office/powerpoint/2010/main" val="1758777842"/>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8898"/>
                                        </p:tgtEl>
                                        <p:attrNameLst>
                                          <p:attrName>style.visibility</p:attrName>
                                        </p:attrNameLst>
                                      </p:cBhvr>
                                      <p:to>
                                        <p:strVal val="visible"/>
                                      </p:to>
                                    </p:set>
                                    <p:animEffect transition="in" filter="fade">
                                      <p:cBhvr>
                                        <p:cTn id="7" dur="1000"/>
                                        <p:tgtEl>
                                          <p:spTgt spid="2088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898"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7778" name="Rectangle 18"/>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17762" name="Rectangle 2"/>
          <p:cNvSpPr>
            <a:spLocks noGrp="1" noChangeArrowheads="1"/>
          </p:cNvSpPr>
          <p:nvPr>
            <p:ph type="title"/>
          </p:nvPr>
        </p:nvSpPr>
        <p:spPr>
          <a:xfrm>
            <a:off x="4572001" y="419100"/>
            <a:ext cx="5916613" cy="723900"/>
          </a:xfrm>
        </p:spPr>
        <p:txBody>
          <a:bodyPr/>
          <a:lstStyle/>
          <a:p>
            <a:r>
              <a:rPr lang="sr-Latn-CS"/>
              <a:t>Mesta dešavanja</a:t>
            </a:r>
            <a:endParaRPr lang="en-US"/>
          </a:p>
        </p:txBody>
      </p:sp>
      <p:sp>
        <p:nvSpPr>
          <p:cNvPr id="117763" name="Rectangle 3"/>
          <p:cNvSpPr>
            <a:spLocks noGrp="1" noChangeArrowheads="1"/>
          </p:cNvSpPr>
          <p:nvPr>
            <p:ph type="body" idx="1"/>
          </p:nvPr>
        </p:nvSpPr>
        <p:spPr>
          <a:xfrm>
            <a:off x="4648201" y="1371600"/>
            <a:ext cx="5840413" cy="1233488"/>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a:buFontTx/>
              <a:buNone/>
            </a:pPr>
            <a:r>
              <a:rPr lang="sr-Latn-CS" sz="2000" dirty="0"/>
              <a:t>Osnovni igrani set - enterijer</a:t>
            </a:r>
          </a:p>
          <a:p>
            <a:r>
              <a:rPr lang="sr-Latn-CS" sz="2000" dirty="0"/>
              <a:t>Najveći deo igranog materijala dešavaće se u prostorijama BALKANPOL-a</a:t>
            </a:r>
          </a:p>
          <a:p>
            <a:endParaRPr lang="sr-Latn-CS" sz="2000" dirty="0"/>
          </a:p>
        </p:txBody>
      </p:sp>
      <p:grpSp>
        <p:nvGrpSpPr>
          <p:cNvPr id="117771" name="Group 11"/>
          <p:cNvGrpSpPr>
            <a:grpSpLocks/>
          </p:cNvGrpSpPr>
          <p:nvPr/>
        </p:nvGrpSpPr>
        <p:grpSpPr bwMode="auto">
          <a:xfrm>
            <a:off x="3352800" y="0"/>
            <a:ext cx="1238250" cy="1238250"/>
            <a:chOff x="4272" y="2880"/>
            <a:chExt cx="1213" cy="1213"/>
          </a:xfrm>
        </p:grpSpPr>
        <p:grpSp>
          <p:nvGrpSpPr>
            <p:cNvPr id="117772" name="Group 12"/>
            <p:cNvGrpSpPr>
              <a:grpSpLocks/>
            </p:cNvGrpSpPr>
            <p:nvPr/>
          </p:nvGrpSpPr>
          <p:grpSpPr bwMode="auto">
            <a:xfrm>
              <a:off x="4274" y="3030"/>
              <a:ext cx="1141" cy="1053"/>
              <a:chOff x="4274" y="3030"/>
              <a:chExt cx="1141" cy="1053"/>
            </a:xfrm>
          </p:grpSpPr>
          <p:pic>
            <p:nvPicPr>
              <p:cNvPr id="117773" name="Picture 1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74" y="3842"/>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7774" name="Oval 14"/>
              <p:cNvSpPr>
                <a:spLocks noChangeArrowheads="1"/>
              </p:cNvSpPr>
              <p:nvPr/>
            </p:nvSpPr>
            <p:spPr bwMode="auto">
              <a:xfrm>
                <a:off x="4420" y="3030"/>
                <a:ext cx="913" cy="91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117775" name="Picture 15"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72" y="2880"/>
              <a:ext cx="1213" cy="1213"/>
            </a:xfrm>
            <a:prstGeom prst="rect">
              <a:avLst/>
            </a:prstGeom>
            <a:noFill/>
            <a:extLst>
              <a:ext uri="{909E8E84-426E-40DD-AFC4-6F175D3DCCD1}">
                <a14:hiddenFill xmlns:a14="http://schemas.microsoft.com/office/drawing/2010/main">
                  <a:solidFill>
                    <a:srgbClr val="FFFFFF"/>
                  </a:solidFill>
                </a14:hiddenFill>
              </a:ext>
            </a:extLst>
          </p:spPr>
        </p:pic>
      </p:grpSp>
      <p:pic>
        <p:nvPicPr>
          <p:cNvPr id="117776" name="Picture 16" descr="img14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505200" y="2590800"/>
            <a:ext cx="5257800" cy="3983038"/>
          </a:xfrm>
          <a:prstGeom prst="rect">
            <a:avLst/>
          </a:prstGeom>
          <a:noFill/>
          <a:extLst>
            <a:ext uri="{909E8E84-426E-40DD-AFC4-6F175D3DCCD1}">
              <a14:hiddenFill xmlns:a14="http://schemas.microsoft.com/office/drawing/2010/main">
                <a:solidFill>
                  <a:srgbClr val="FFFFFF"/>
                </a:solidFill>
              </a14:hiddenFill>
            </a:ext>
          </a:extLst>
        </p:spPr>
      </p:pic>
      <p:pic>
        <p:nvPicPr>
          <p:cNvPr id="117777" name="Picture 17" descr="img14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934325" y="3048000"/>
            <a:ext cx="2482850" cy="3200400"/>
          </a:xfrm>
          <a:prstGeom prst="rect">
            <a:avLst/>
          </a:prstGeom>
          <a:noFill/>
          <a:ln w="57150">
            <a:solidFill>
              <a:srgbClr val="5F5F5F"/>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0776639"/>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17771"/>
                                        </p:tgtEl>
                                        <p:attrNameLst>
                                          <p:attrName>style.visibility</p:attrName>
                                        </p:attrNameLst>
                                      </p:cBhvr>
                                      <p:to>
                                        <p:strVal val="visible"/>
                                      </p:to>
                                    </p:set>
                                    <p:animEffect transition="in" filter="fade">
                                      <p:cBhvr>
                                        <p:cTn id="7" dur="1000"/>
                                        <p:tgtEl>
                                          <p:spTgt spid="117771"/>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17762"/>
                                        </p:tgtEl>
                                        <p:attrNameLst>
                                          <p:attrName>style.visibility</p:attrName>
                                        </p:attrNameLst>
                                      </p:cBhvr>
                                      <p:to>
                                        <p:strVal val="visible"/>
                                      </p:to>
                                    </p:set>
                                    <p:animEffect transition="in" filter="fade">
                                      <p:cBhvr>
                                        <p:cTn id="11" dur="1000"/>
                                        <p:tgtEl>
                                          <p:spTgt spid="117762"/>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17763">
                                            <p:txEl>
                                              <p:pRg st="0" end="0"/>
                                            </p:txEl>
                                          </p:spTgt>
                                        </p:tgtEl>
                                        <p:attrNameLst>
                                          <p:attrName>style.visibility</p:attrName>
                                        </p:attrNameLst>
                                      </p:cBhvr>
                                      <p:to>
                                        <p:strVal val="visible"/>
                                      </p:to>
                                    </p:set>
                                    <p:animEffect transition="in" filter="fade">
                                      <p:cBhvr>
                                        <p:cTn id="15" dur="1000"/>
                                        <p:tgtEl>
                                          <p:spTgt spid="117763">
                                            <p:txEl>
                                              <p:pRg st="0" end="0"/>
                                            </p:txEl>
                                          </p:spTgt>
                                        </p:tgtEl>
                                      </p:cBhvr>
                                    </p:animEffect>
                                  </p:childTnLst>
                                </p:cTn>
                              </p:par>
                            </p:childTnLst>
                          </p:cTn>
                        </p:par>
                        <p:par>
                          <p:cTn id="16" fill="hold" nodeType="afterGroup">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17763">
                                            <p:txEl>
                                              <p:pRg st="1" end="1"/>
                                            </p:txEl>
                                          </p:spTgt>
                                        </p:tgtEl>
                                        <p:attrNameLst>
                                          <p:attrName>style.visibility</p:attrName>
                                        </p:attrNameLst>
                                      </p:cBhvr>
                                      <p:to>
                                        <p:strVal val="visible"/>
                                      </p:to>
                                    </p:set>
                                    <p:animEffect transition="in" filter="fade">
                                      <p:cBhvr>
                                        <p:cTn id="19" dur="1000"/>
                                        <p:tgtEl>
                                          <p:spTgt spid="117763">
                                            <p:txEl>
                                              <p:pRg st="1" end="1"/>
                                            </p:txEl>
                                          </p:spTgt>
                                        </p:tgtEl>
                                      </p:cBhvr>
                                    </p:animEffect>
                                  </p:childTnLst>
                                </p:cTn>
                              </p:par>
                            </p:childTnLst>
                          </p:cTn>
                        </p:par>
                        <p:par>
                          <p:cTn id="20" fill="hold" nodeType="afterGroup">
                            <p:stCondLst>
                              <p:cond delay="4000"/>
                            </p:stCondLst>
                            <p:childTnLst>
                              <p:par>
                                <p:cTn id="21" presetID="10" presetClass="entr" presetSubtype="0" fill="hold" nodeType="afterEffect">
                                  <p:stCondLst>
                                    <p:cond delay="0"/>
                                  </p:stCondLst>
                                  <p:childTnLst>
                                    <p:set>
                                      <p:cBhvr>
                                        <p:cTn id="22" dur="1" fill="hold">
                                          <p:stCondLst>
                                            <p:cond delay="0"/>
                                          </p:stCondLst>
                                        </p:cTn>
                                        <p:tgtEl>
                                          <p:spTgt spid="117776"/>
                                        </p:tgtEl>
                                        <p:attrNameLst>
                                          <p:attrName>style.visibility</p:attrName>
                                        </p:attrNameLst>
                                      </p:cBhvr>
                                      <p:to>
                                        <p:strVal val="visible"/>
                                      </p:to>
                                    </p:set>
                                    <p:animEffect transition="in" filter="fade">
                                      <p:cBhvr>
                                        <p:cTn id="23" dur="1000"/>
                                        <p:tgtEl>
                                          <p:spTgt spid="117776"/>
                                        </p:tgtEl>
                                      </p:cBhvr>
                                    </p:animEffect>
                                  </p:childTnLst>
                                </p:cTn>
                              </p:par>
                            </p:childTnLst>
                          </p:cTn>
                        </p:par>
                        <p:par>
                          <p:cTn id="24" fill="hold" nodeType="afterGroup">
                            <p:stCondLst>
                              <p:cond delay="5000"/>
                            </p:stCondLst>
                            <p:childTnLst>
                              <p:par>
                                <p:cTn id="25" presetID="10" presetClass="entr" presetSubtype="0" fill="hold" nodeType="afterEffect">
                                  <p:stCondLst>
                                    <p:cond delay="0"/>
                                  </p:stCondLst>
                                  <p:childTnLst>
                                    <p:set>
                                      <p:cBhvr>
                                        <p:cTn id="26" dur="1" fill="hold">
                                          <p:stCondLst>
                                            <p:cond delay="0"/>
                                          </p:stCondLst>
                                        </p:cTn>
                                        <p:tgtEl>
                                          <p:spTgt spid="117777"/>
                                        </p:tgtEl>
                                        <p:attrNameLst>
                                          <p:attrName>style.visibility</p:attrName>
                                        </p:attrNameLst>
                                      </p:cBhvr>
                                      <p:to>
                                        <p:strVal val="visible"/>
                                      </p:to>
                                    </p:set>
                                    <p:animEffect transition="in" filter="fade">
                                      <p:cBhvr>
                                        <p:cTn id="27" dur="1000"/>
                                        <p:tgtEl>
                                          <p:spTgt spid="1177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2" grpId="0"/>
      <p:bldP spid="11776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58738" name="Rectangle 18"/>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58722" name="Rectangle 2"/>
          <p:cNvSpPr>
            <a:spLocks noGrp="1" noChangeArrowheads="1"/>
          </p:cNvSpPr>
          <p:nvPr>
            <p:ph type="title"/>
          </p:nvPr>
        </p:nvSpPr>
        <p:spPr>
          <a:xfrm>
            <a:off x="4495800" y="241300"/>
            <a:ext cx="5632450" cy="914400"/>
          </a:xfrm>
        </p:spPr>
        <p:txBody>
          <a:bodyPr/>
          <a:lstStyle/>
          <a:p>
            <a:r>
              <a:rPr lang="sr-Latn-CS"/>
              <a:t>Mesta dešavanja</a:t>
            </a:r>
            <a:endParaRPr lang="en-US"/>
          </a:p>
        </p:txBody>
      </p:sp>
      <p:sp>
        <p:nvSpPr>
          <p:cNvPr id="158723" name="Rectangle 3"/>
          <p:cNvSpPr>
            <a:spLocks noGrp="1" noChangeArrowheads="1"/>
          </p:cNvSpPr>
          <p:nvPr>
            <p:ph type="body" idx="1"/>
          </p:nvPr>
        </p:nvSpPr>
        <p:spPr>
          <a:xfrm>
            <a:off x="3505200" y="1219201"/>
            <a:ext cx="6705600" cy="4906963"/>
          </a:xfrm>
        </p:spPr>
        <p:txBody>
          <a:bodyPr/>
          <a:lstStyle/>
          <a:p>
            <a:pPr>
              <a:buFontTx/>
              <a:buNone/>
            </a:pPr>
            <a:r>
              <a:rPr lang="sr-Latn-CS" sz="2000" dirty="0"/>
              <a:t>	Osnovni igrani set – eksterijeri:</a:t>
            </a:r>
          </a:p>
          <a:p>
            <a:pPr>
              <a:buFontTx/>
              <a:buNone/>
            </a:pPr>
            <a:r>
              <a:rPr lang="sr-Latn-CS" sz="2000" dirty="0"/>
              <a:t>	Snimanja van prostorija BALKANPOL-a – na urbanim i ruralnim lokacijama širom regiona.</a:t>
            </a:r>
          </a:p>
          <a:p>
            <a:endParaRPr lang="en-US" sz="2000" dirty="0"/>
          </a:p>
        </p:txBody>
      </p:sp>
      <p:grpSp>
        <p:nvGrpSpPr>
          <p:cNvPr id="158732" name="Group 12"/>
          <p:cNvGrpSpPr>
            <a:grpSpLocks/>
          </p:cNvGrpSpPr>
          <p:nvPr/>
        </p:nvGrpSpPr>
        <p:grpSpPr bwMode="auto">
          <a:xfrm>
            <a:off x="3276600" y="0"/>
            <a:ext cx="1238250" cy="1238250"/>
            <a:chOff x="4272" y="2880"/>
            <a:chExt cx="1213" cy="1213"/>
          </a:xfrm>
        </p:grpSpPr>
        <p:grpSp>
          <p:nvGrpSpPr>
            <p:cNvPr id="158733" name="Group 13"/>
            <p:cNvGrpSpPr>
              <a:grpSpLocks/>
            </p:cNvGrpSpPr>
            <p:nvPr/>
          </p:nvGrpSpPr>
          <p:grpSpPr bwMode="auto">
            <a:xfrm>
              <a:off x="4274" y="3030"/>
              <a:ext cx="1141" cy="1053"/>
              <a:chOff x="4274" y="3030"/>
              <a:chExt cx="1141" cy="1053"/>
            </a:xfrm>
          </p:grpSpPr>
          <p:pic>
            <p:nvPicPr>
              <p:cNvPr id="158734" name="Picture 1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74" y="3842"/>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8735" name="Oval 15"/>
              <p:cNvSpPr>
                <a:spLocks noChangeArrowheads="1"/>
              </p:cNvSpPr>
              <p:nvPr/>
            </p:nvSpPr>
            <p:spPr bwMode="auto">
              <a:xfrm>
                <a:off x="4420" y="3030"/>
                <a:ext cx="913" cy="91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158736" name="Picture 16"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72" y="2880"/>
              <a:ext cx="1213" cy="1213"/>
            </a:xfrm>
            <a:prstGeom prst="rect">
              <a:avLst/>
            </a:prstGeom>
            <a:noFill/>
            <a:extLst>
              <a:ext uri="{909E8E84-426E-40DD-AFC4-6F175D3DCCD1}">
                <a14:hiddenFill xmlns:a14="http://schemas.microsoft.com/office/drawing/2010/main">
                  <a:solidFill>
                    <a:srgbClr val="FFFFFF"/>
                  </a:solidFill>
                </a14:hiddenFill>
              </a:ext>
            </a:extLst>
          </p:spPr>
        </p:pic>
      </p:grpSp>
      <p:pic>
        <p:nvPicPr>
          <p:cNvPr id="158737" name="Picture 17" descr="DSCN013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858000" y="2286000"/>
            <a:ext cx="3124200" cy="1981200"/>
          </a:xfrm>
          <a:prstGeom prst="rect">
            <a:avLst/>
          </a:prstGeom>
          <a:noFill/>
          <a:ln w="571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58739" name="Picture 19" descr="yakuza-crime-scene"/>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3657600" y="4419600"/>
            <a:ext cx="3048000" cy="1905000"/>
          </a:xfrm>
          <a:prstGeom prst="rect">
            <a:avLst/>
          </a:prstGeom>
          <a:noFill/>
          <a:ln w="57150">
            <a:solidFill>
              <a:schemeClr val="bg2"/>
            </a:solidFill>
            <a:miter lim="800000"/>
            <a:headEnd/>
            <a:tailEnd/>
          </a:ln>
          <a:extLst>
            <a:ext uri="{909E8E84-426E-40DD-AFC4-6F175D3DCCD1}">
              <a14:hiddenFill xmlns:a14="http://schemas.microsoft.com/office/drawing/2010/main">
                <a:solidFill>
                  <a:srgbClr val="FFFFFF"/>
                </a:solidFill>
              </a14:hiddenFill>
            </a:ext>
          </a:extLst>
        </p:spPr>
      </p:pic>
      <p:pic>
        <p:nvPicPr>
          <p:cNvPr id="158741" name="Picture 21" descr="kop1"/>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657600" y="2286000"/>
            <a:ext cx="3048000" cy="1981200"/>
          </a:xfrm>
          <a:prstGeom prst="rect">
            <a:avLst/>
          </a:prstGeom>
          <a:noFill/>
          <a:extLst>
            <a:ext uri="{909E8E84-426E-40DD-AFC4-6F175D3DCCD1}">
              <a14:hiddenFill xmlns:a14="http://schemas.microsoft.com/office/drawing/2010/main">
                <a:solidFill>
                  <a:srgbClr val="FFFFFF"/>
                </a:solidFill>
              </a14:hiddenFill>
            </a:ext>
          </a:extLst>
        </p:spPr>
      </p:pic>
      <p:pic>
        <p:nvPicPr>
          <p:cNvPr id="158742" name="Picture 22" descr="1180936384_0774"/>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6858000" y="4419600"/>
            <a:ext cx="3124200" cy="187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066400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58732"/>
                                        </p:tgtEl>
                                        <p:attrNameLst>
                                          <p:attrName>style.visibility</p:attrName>
                                        </p:attrNameLst>
                                      </p:cBhvr>
                                      <p:to>
                                        <p:strVal val="visible"/>
                                      </p:to>
                                    </p:set>
                                    <p:animEffect transition="in" filter="fade">
                                      <p:cBhvr>
                                        <p:cTn id="7" dur="1000"/>
                                        <p:tgtEl>
                                          <p:spTgt spid="158732"/>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58722"/>
                                        </p:tgtEl>
                                        <p:attrNameLst>
                                          <p:attrName>style.visibility</p:attrName>
                                        </p:attrNameLst>
                                      </p:cBhvr>
                                      <p:to>
                                        <p:strVal val="visible"/>
                                      </p:to>
                                    </p:set>
                                    <p:animEffect transition="in" filter="fade">
                                      <p:cBhvr>
                                        <p:cTn id="11" dur="1000"/>
                                        <p:tgtEl>
                                          <p:spTgt spid="158722"/>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58723">
                                            <p:txEl>
                                              <p:pRg st="0" end="0"/>
                                            </p:txEl>
                                          </p:spTgt>
                                        </p:tgtEl>
                                        <p:attrNameLst>
                                          <p:attrName>style.visibility</p:attrName>
                                        </p:attrNameLst>
                                      </p:cBhvr>
                                      <p:to>
                                        <p:strVal val="visible"/>
                                      </p:to>
                                    </p:set>
                                    <p:animEffect transition="in" filter="fade">
                                      <p:cBhvr>
                                        <p:cTn id="15" dur="1000"/>
                                        <p:tgtEl>
                                          <p:spTgt spid="158723">
                                            <p:txEl>
                                              <p:pRg st="0" end="0"/>
                                            </p:txEl>
                                          </p:spTgt>
                                        </p:tgtEl>
                                      </p:cBhvr>
                                    </p:animEffect>
                                  </p:childTnLst>
                                </p:cTn>
                              </p:par>
                            </p:childTnLst>
                          </p:cTn>
                        </p:par>
                        <p:par>
                          <p:cTn id="16" fill="hold" nodeType="afterGroup">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58723">
                                            <p:txEl>
                                              <p:pRg st="1" end="1"/>
                                            </p:txEl>
                                          </p:spTgt>
                                        </p:tgtEl>
                                        <p:attrNameLst>
                                          <p:attrName>style.visibility</p:attrName>
                                        </p:attrNameLst>
                                      </p:cBhvr>
                                      <p:to>
                                        <p:strVal val="visible"/>
                                      </p:to>
                                    </p:set>
                                    <p:animEffect transition="in" filter="fade">
                                      <p:cBhvr>
                                        <p:cTn id="19" dur="1000"/>
                                        <p:tgtEl>
                                          <p:spTgt spid="158723">
                                            <p:txEl>
                                              <p:pRg st="1" end="1"/>
                                            </p:txEl>
                                          </p:spTgt>
                                        </p:tgtEl>
                                      </p:cBhvr>
                                    </p:animEffect>
                                  </p:childTnLst>
                                </p:cTn>
                              </p:par>
                            </p:childTnLst>
                          </p:cTn>
                        </p:par>
                        <p:par>
                          <p:cTn id="20" fill="hold" nodeType="afterGroup">
                            <p:stCondLst>
                              <p:cond delay="4000"/>
                            </p:stCondLst>
                            <p:childTnLst>
                              <p:par>
                                <p:cTn id="21" presetID="10" presetClass="entr" presetSubtype="0" fill="hold" nodeType="afterEffect">
                                  <p:stCondLst>
                                    <p:cond delay="0"/>
                                  </p:stCondLst>
                                  <p:childTnLst>
                                    <p:set>
                                      <p:cBhvr>
                                        <p:cTn id="22" dur="1" fill="hold">
                                          <p:stCondLst>
                                            <p:cond delay="0"/>
                                          </p:stCondLst>
                                        </p:cTn>
                                        <p:tgtEl>
                                          <p:spTgt spid="158741"/>
                                        </p:tgtEl>
                                        <p:attrNameLst>
                                          <p:attrName>style.visibility</p:attrName>
                                        </p:attrNameLst>
                                      </p:cBhvr>
                                      <p:to>
                                        <p:strVal val="visible"/>
                                      </p:to>
                                    </p:set>
                                    <p:animEffect transition="in" filter="fade">
                                      <p:cBhvr>
                                        <p:cTn id="23" dur="2000"/>
                                        <p:tgtEl>
                                          <p:spTgt spid="158741"/>
                                        </p:tgtEl>
                                      </p:cBhvr>
                                    </p:animEffect>
                                  </p:childTnLst>
                                </p:cTn>
                              </p:par>
                            </p:childTnLst>
                          </p:cTn>
                        </p:par>
                        <p:par>
                          <p:cTn id="24" fill="hold" nodeType="afterGroup">
                            <p:stCondLst>
                              <p:cond delay="6000"/>
                            </p:stCondLst>
                            <p:childTnLst>
                              <p:par>
                                <p:cTn id="25" presetID="10" presetClass="entr" presetSubtype="0" fill="hold" nodeType="afterEffect">
                                  <p:stCondLst>
                                    <p:cond delay="0"/>
                                  </p:stCondLst>
                                  <p:childTnLst>
                                    <p:set>
                                      <p:cBhvr>
                                        <p:cTn id="26" dur="1" fill="hold">
                                          <p:stCondLst>
                                            <p:cond delay="0"/>
                                          </p:stCondLst>
                                        </p:cTn>
                                        <p:tgtEl>
                                          <p:spTgt spid="158737"/>
                                        </p:tgtEl>
                                        <p:attrNameLst>
                                          <p:attrName>style.visibility</p:attrName>
                                        </p:attrNameLst>
                                      </p:cBhvr>
                                      <p:to>
                                        <p:strVal val="visible"/>
                                      </p:to>
                                    </p:set>
                                    <p:animEffect transition="in" filter="fade">
                                      <p:cBhvr>
                                        <p:cTn id="27" dur="1000"/>
                                        <p:tgtEl>
                                          <p:spTgt spid="158737"/>
                                        </p:tgtEl>
                                      </p:cBhvr>
                                    </p:animEffect>
                                  </p:childTnLst>
                                </p:cTn>
                              </p:par>
                            </p:childTnLst>
                          </p:cTn>
                        </p:par>
                        <p:par>
                          <p:cTn id="28" fill="hold" nodeType="afterGroup">
                            <p:stCondLst>
                              <p:cond delay="7000"/>
                            </p:stCondLst>
                            <p:childTnLst>
                              <p:par>
                                <p:cTn id="29" presetID="10" presetClass="entr" presetSubtype="0" fill="hold" nodeType="afterEffect">
                                  <p:stCondLst>
                                    <p:cond delay="0"/>
                                  </p:stCondLst>
                                  <p:childTnLst>
                                    <p:set>
                                      <p:cBhvr>
                                        <p:cTn id="30" dur="1" fill="hold">
                                          <p:stCondLst>
                                            <p:cond delay="0"/>
                                          </p:stCondLst>
                                        </p:cTn>
                                        <p:tgtEl>
                                          <p:spTgt spid="158739"/>
                                        </p:tgtEl>
                                        <p:attrNameLst>
                                          <p:attrName>style.visibility</p:attrName>
                                        </p:attrNameLst>
                                      </p:cBhvr>
                                      <p:to>
                                        <p:strVal val="visible"/>
                                      </p:to>
                                    </p:set>
                                    <p:animEffect transition="in" filter="fade">
                                      <p:cBhvr>
                                        <p:cTn id="31" dur="500"/>
                                        <p:tgtEl>
                                          <p:spTgt spid="158739"/>
                                        </p:tgtEl>
                                      </p:cBhvr>
                                    </p:animEffect>
                                  </p:childTnLst>
                                </p:cTn>
                              </p:par>
                            </p:childTnLst>
                          </p:cTn>
                        </p:par>
                        <p:par>
                          <p:cTn id="32" fill="hold" nodeType="afterGroup">
                            <p:stCondLst>
                              <p:cond delay="7500"/>
                            </p:stCondLst>
                            <p:childTnLst>
                              <p:par>
                                <p:cTn id="33" presetID="10" presetClass="entr" presetSubtype="0" fill="hold" nodeType="afterEffect">
                                  <p:stCondLst>
                                    <p:cond delay="0"/>
                                  </p:stCondLst>
                                  <p:childTnLst>
                                    <p:set>
                                      <p:cBhvr>
                                        <p:cTn id="34" dur="1" fill="hold">
                                          <p:stCondLst>
                                            <p:cond delay="0"/>
                                          </p:stCondLst>
                                        </p:cTn>
                                        <p:tgtEl>
                                          <p:spTgt spid="158742"/>
                                        </p:tgtEl>
                                        <p:attrNameLst>
                                          <p:attrName>style.visibility</p:attrName>
                                        </p:attrNameLst>
                                      </p:cBhvr>
                                      <p:to>
                                        <p:strVal val="visible"/>
                                      </p:to>
                                    </p:set>
                                    <p:animEffect transition="in" filter="fade">
                                      <p:cBhvr>
                                        <p:cTn id="35" dur="2000"/>
                                        <p:tgtEl>
                                          <p:spTgt spid="1587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8722" grpId="0"/>
      <p:bldP spid="15872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7876" name="Rectangle 4"/>
          <p:cNvSpPr>
            <a:spLocks noChangeArrowheads="1"/>
          </p:cNvSpPr>
          <p:nvPr/>
        </p:nvSpPr>
        <p:spPr bwMode="gray">
          <a:xfrm>
            <a:off x="3203575" y="2209800"/>
            <a:ext cx="7454900" cy="198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fontAlgn="base">
              <a:spcBef>
                <a:spcPct val="0"/>
              </a:spcBef>
              <a:spcAft>
                <a:spcPct val="0"/>
              </a:spcAft>
            </a:pPr>
            <a:r>
              <a:rPr lang="sr-Latn-CS" sz="4400" b="1">
                <a:solidFill>
                  <a:srgbClr val="FFFFFF"/>
                </a:solidFill>
              </a:rPr>
              <a:t>Interakcija sa gledaocima</a:t>
            </a:r>
            <a:endParaRPr lang="en-US" sz="4400" b="1">
              <a:solidFill>
                <a:srgbClr val="FFFFFF"/>
              </a:solidFill>
            </a:endParaRPr>
          </a:p>
        </p:txBody>
      </p:sp>
      <p:sp>
        <p:nvSpPr>
          <p:cNvPr id="207877" name="Rectangle 5"/>
          <p:cNvSpPr>
            <a:spLocks noChangeArrowheads="1"/>
          </p:cNvSpPr>
          <p:nvPr/>
        </p:nvSpPr>
        <p:spPr bwMode="gray">
          <a:xfrm>
            <a:off x="4422776" y="3657601"/>
            <a:ext cx="624522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r" fontAlgn="base">
              <a:spcBef>
                <a:spcPct val="20000"/>
              </a:spcBef>
              <a:spcAft>
                <a:spcPct val="0"/>
              </a:spcAft>
            </a:pPr>
            <a:r>
              <a:rPr lang="sr-Latn-CS" sz="2200">
                <a:solidFill>
                  <a:srgbClr val="FFFFFF"/>
                </a:solidFill>
              </a:rPr>
              <a:t>Način i modeli</a:t>
            </a:r>
            <a:endParaRPr lang="en-US" sz="2200">
              <a:solidFill>
                <a:srgbClr val="FFFFFF"/>
              </a:solidFill>
            </a:endParaRPr>
          </a:p>
        </p:txBody>
      </p:sp>
    </p:spTree>
    <p:extLst>
      <p:ext uri="{BB962C8B-B14F-4D97-AF65-F5344CB8AC3E}">
        <p14:creationId xmlns:p14="http://schemas.microsoft.com/office/powerpoint/2010/main" val="97841213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7876"/>
                                        </p:tgtEl>
                                        <p:attrNameLst>
                                          <p:attrName>style.visibility</p:attrName>
                                        </p:attrNameLst>
                                      </p:cBhvr>
                                      <p:to>
                                        <p:strVal val="visible"/>
                                      </p:to>
                                    </p:set>
                                    <p:animEffect transition="in" filter="fade">
                                      <p:cBhvr>
                                        <p:cTn id="7" dur="1000"/>
                                        <p:tgtEl>
                                          <p:spTgt spid="207876"/>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07877"/>
                                        </p:tgtEl>
                                        <p:attrNameLst>
                                          <p:attrName>style.visibility</p:attrName>
                                        </p:attrNameLst>
                                      </p:cBhvr>
                                      <p:to>
                                        <p:strVal val="visible"/>
                                      </p:to>
                                    </p:set>
                                    <p:animEffect transition="in" filter="fade">
                                      <p:cBhvr>
                                        <p:cTn id="11" dur="1000"/>
                                        <p:tgtEl>
                                          <p:spTgt spid="2078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6" grpId="0"/>
      <p:bldP spid="207877" grpId="0"/>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1730" name="Rectangle 2"/>
          <p:cNvSpPr>
            <a:spLocks noGrp="1" noChangeArrowheads="1"/>
          </p:cNvSpPr>
          <p:nvPr>
            <p:ph type="title"/>
          </p:nvPr>
        </p:nvSpPr>
        <p:spPr>
          <a:xfrm>
            <a:off x="3200400" y="-228600"/>
            <a:ext cx="6927850" cy="1054100"/>
          </a:xfrm>
        </p:spPr>
        <p:txBody>
          <a:bodyPr/>
          <a:lstStyle/>
          <a:p>
            <a:r>
              <a:rPr lang="sr-Latn-CS" sz="3200">
                <a:solidFill>
                  <a:schemeClr val="bg2"/>
                </a:solidFill>
                <a:effectLst>
                  <a:outerShdw blurRad="38100" dist="38100" dir="2700000" algn="tl">
                    <a:srgbClr val="000000"/>
                  </a:outerShdw>
                </a:effectLst>
              </a:rPr>
              <a:t>Oblici interakcije sa publikom</a:t>
            </a:r>
            <a:endParaRPr lang="en-US" sz="3200">
              <a:solidFill>
                <a:schemeClr val="bg2"/>
              </a:solidFill>
              <a:effectLst>
                <a:outerShdw blurRad="38100" dist="38100" dir="2700000" algn="tl">
                  <a:srgbClr val="000000"/>
                </a:outerShdw>
              </a:effectLst>
            </a:endParaRPr>
          </a:p>
        </p:txBody>
      </p:sp>
      <p:grpSp>
        <p:nvGrpSpPr>
          <p:cNvPr id="201850" name="Group 122"/>
          <p:cNvGrpSpPr>
            <a:grpSpLocks/>
          </p:cNvGrpSpPr>
          <p:nvPr/>
        </p:nvGrpSpPr>
        <p:grpSpPr bwMode="auto">
          <a:xfrm>
            <a:off x="3581401" y="3900489"/>
            <a:ext cx="3870325" cy="606425"/>
            <a:chOff x="1488" y="2135"/>
            <a:chExt cx="2678" cy="420"/>
          </a:xfrm>
        </p:grpSpPr>
        <p:sp>
          <p:nvSpPr>
            <p:cNvPr id="201748" name="Text Box 20"/>
            <p:cNvSpPr txBox="1">
              <a:spLocks noChangeArrowheads="1"/>
            </p:cNvSpPr>
            <p:nvPr/>
          </p:nvSpPr>
          <p:spPr bwMode="gray">
            <a:xfrm>
              <a:off x="2197" y="2231"/>
              <a:ext cx="1505"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Klub VIP agenata</a:t>
              </a:r>
              <a:endParaRPr lang="en-US" sz="2000" dirty="0">
                <a:solidFill>
                  <a:srgbClr val="FFFFFF"/>
                </a:solidFill>
              </a:endParaRPr>
            </a:p>
          </p:txBody>
        </p:sp>
        <p:grpSp>
          <p:nvGrpSpPr>
            <p:cNvPr id="201791" name="Group 63"/>
            <p:cNvGrpSpPr>
              <a:grpSpLocks/>
            </p:cNvGrpSpPr>
            <p:nvPr/>
          </p:nvGrpSpPr>
          <p:grpSpPr bwMode="auto">
            <a:xfrm>
              <a:off x="1488" y="2135"/>
              <a:ext cx="420" cy="420"/>
              <a:chOff x="758" y="1967"/>
              <a:chExt cx="622" cy="622"/>
            </a:xfrm>
          </p:grpSpPr>
          <p:grpSp>
            <p:nvGrpSpPr>
              <p:cNvPr id="201778" name="Group 50"/>
              <p:cNvGrpSpPr>
                <a:grpSpLocks/>
              </p:cNvGrpSpPr>
              <p:nvPr/>
            </p:nvGrpSpPr>
            <p:grpSpPr bwMode="auto">
              <a:xfrm>
                <a:off x="758" y="1967"/>
                <a:ext cx="622" cy="622"/>
                <a:chOff x="4336" y="773"/>
                <a:chExt cx="1206" cy="1206"/>
              </a:xfrm>
            </p:grpSpPr>
            <p:sp>
              <p:nvSpPr>
                <p:cNvPr id="201776" name="Oval 48"/>
                <p:cNvSpPr>
                  <a:spLocks noChangeArrowheads="1"/>
                </p:cNvSpPr>
                <p:nvPr/>
              </p:nvSpPr>
              <p:spPr bwMode="auto">
                <a:xfrm>
                  <a:off x="4478" y="919"/>
                  <a:ext cx="913" cy="9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777" name="Picture 49" descr="FotoIcon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36" y="773"/>
                  <a:ext cx="1206" cy="1206"/>
                </a:xfrm>
                <a:prstGeom prst="rect">
                  <a:avLst/>
                </a:prstGeom>
                <a:noFill/>
                <a:extLst>
                  <a:ext uri="{909E8E84-426E-40DD-AFC4-6F175D3DCCD1}">
                    <a14:hiddenFill xmlns:a14="http://schemas.microsoft.com/office/drawing/2010/main">
                      <a:solidFill>
                        <a:srgbClr val="FFFFFF"/>
                      </a:solidFill>
                    </a14:hiddenFill>
                  </a:ext>
                </a:extLst>
              </p:spPr>
            </p:pic>
          </p:grpSp>
          <p:pic>
            <p:nvPicPr>
              <p:cNvPr id="201788" name="Picture 6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8" y="2448"/>
                <a:ext cx="598" cy="127"/>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01796" name="Line 68"/>
            <p:cNvSpPr>
              <a:spLocks noChangeShapeType="1"/>
            </p:cNvSpPr>
            <p:nvPr/>
          </p:nvSpPr>
          <p:spPr bwMode="gray">
            <a:xfrm>
              <a:off x="1942" y="2496"/>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01851" name="Group 123"/>
          <p:cNvGrpSpPr>
            <a:grpSpLocks/>
          </p:cNvGrpSpPr>
          <p:nvPr/>
        </p:nvGrpSpPr>
        <p:grpSpPr bwMode="auto">
          <a:xfrm>
            <a:off x="3581401" y="4537075"/>
            <a:ext cx="3878263" cy="611188"/>
            <a:chOff x="1488" y="2536"/>
            <a:chExt cx="2683" cy="423"/>
          </a:xfrm>
        </p:grpSpPr>
        <p:sp>
          <p:nvSpPr>
            <p:cNvPr id="201747" name="Text Box 19"/>
            <p:cNvSpPr txBox="1">
              <a:spLocks noChangeArrowheads="1"/>
            </p:cNvSpPr>
            <p:nvPr/>
          </p:nvSpPr>
          <p:spPr bwMode="gray">
            <a:xfrm>
              <a:off x="2243" y="2613"/>
              <a:ext cx="1301"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Interaktivni link</a:t>
              </a:r>
              <a:endParaRPr lang="en-US" sz="2000" dirty="0">
                <a:solidFill>
                  <a:srgbClr val="FFFFFF"/>
                </a:solidFill>
              </a:endParaRPr>
            </a:p>
          </p:txBody>
        </p:sp>
        <p:grpSp>
          <p:nvGrpSpPr>
            <p:cNvPr id="201775" name="Group 47"/>
            <p:cNvGrpSpPr>
              <a:grpSpLocks/>
            </p:cNvGrpSpPr>
            <p:nvPr/>
          </p:nvGrpSpPr>
          <p:grpSpPr bwMode="auto">
            <a:xfrm>
              <a:off x="1488" y="2536"/>
              <a:ext cx="429" cy="423"/>
              <a:chOff x="4319" y="779"/>
              <a:chExt cx="1223" cy="1206"/>
            </a:xfrm>
          </p:grpSpPr>
          <p:pic>
            <p:nvPicPr>
              <p:cNvPr id="201772" name="Picture 44"/>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19" y="172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773" name="Oval 45"/>
              <p:cNvSpPr>
                <a:spLocks noChangeArrowheads="1"/>
              </p:cNvSpPr>
              <p:nvPr/>
            </p:nvSpPr>
            <p:spPr bwMode="auto">
              <a:xfrm>
                <a:off x="4478" y="919"/>
                <a:ext cx="913" cy="913"/>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774" name="Picture 46" descr="FotoIcon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336" y="779"/>
                <a:ext cx="1206" cy="1206"/>
              </a:xfrm>
              <a:prstGeom prst="rect">
                <a:avLst/>
              </a:prstGeom>
              <a:noFill/>
              <a:extLst>
                <a:ext uri="{909E8E84-426E-40DD-AFC4-6F175D3DCCD1}">
                  <a14:hiddenFill xmlns:a14="http://schemas.microsoft.com/office/drawing/2010/main">
                    <a:solidFill>
                      <a:srgbClr val="FFFFFF"/>
                    </a:solidFill>
                  </a14:hiddenFill>
                </a:ext>
              </a:extLst>
            </p:spPr>
          </p:pic>
        </p:grpSp>
        <p:sp>
          <p:nvSpPr>
            <p:cNvPr id="201797" name="Line 69"/>
            <p:cNvSpPr>
              <a:spLocks noChangeShapeType="1"/>
            </p:cNvSpPr>
            <p:nvPr/>
          </p:nvSpPr>
          <p:spPr bwMode="gray">
            <a:xfrm>
              <a:off x="1947" y="2894"/>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01852" name="Group 124"/>
          <p:cNvGrpSpPr>
            <a:grpSpLocks/>
          </p:cNvGrpSpPr>
          <p:nvPr/>
        </p:nvGrpSpPr>
        <p:grpSpPr bwMode="auto">
          <a:xfrm>
            <a:off x="3579813" y="5159376"/>
            <a:ext cx="3860800" cy="511175"/>
            <a:chOff x="1488" y="2934"/>
            <a:chExt cx="2671" cy="354"/>
          </a:xfrm>
        </p:grpSpPr>
        <p:sp>
          <p:nvSpPr>
            <p:cNvPr id="201750" name="Text Box 22"/>
            <p:cNvSpPr txBox="1">
              <a:spLocks noChangeArrowheads="1"/>
            </p:cNvSpPr>
            <p:nvPr/>
          </p:nvSpPr>
          <p:spPr bwMode="gray">
            <a:xfrm>
              <a:off x="2500" y="2949"/>
              <a:ext cx="729"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Ankete </a:t>
              </a:r>
              <a:endParaRPr lang="en-US" sz="2000" dirty="0">
                <a:solidFill>
                  <a:srgbClr val="FFFFFF"/>
                </a:solidFill>
              </a:endParaRPr>
            </a:p>
          </p:txBody>
        </p:sp>
        <p:grpSp>
          <p:nvGrpSpPr>
            <p:cNvPr id="201792" name="Group 64"/>
            <p:cNvGrpSpPr>
              <a:grpSpLocks/>
            </p:cNvGrpSpPr>
            <p:nvPr/>
          </p:nvGrpSpPr>
          <p:grpSpPr bwMode="auto">
            <a:xfrm>
              <a:off x="1488" y="2934"/>
              <a:ext cx="402" cy="354"/>
              <a:chOff x="768" y="3155"/>
              <a:chExt cx="598" cy="524"/>
            </a:xfrm>
          </p:grpSpPr>
          <p:grpSp>
            <p:nvGrpSpPr>
              <p:cNvPr id="201770" name="Group 42"/>
              <p:cNvGrpSpPr>
                <a:grpSpLocks/>
              </p:cNvGrpSpPr>
              <p:nvPr/>
            </p:nvGrpSpPr>
            <p:grpSpPr bwMode="auto">
              <a:xfrm>
                <a:off x="836" y="3155"/>
                <a:ext cx="466" cy="500"/>
                <a:chOff x="269" y="2302"/>
                <a:chExt cx="932" cy="1000"/>
              </a:xfrm>
            </p:grpSpPr>
            <p:grpSp>
              <p:nvGrpSpPr>
                <p:cNvPr id="201759" name="Group 31"/>
                <p:cNvGrpSpPr>
                  <a:grpSpLocks/>
                </p:cNvGrpSpPr>
                <p:nvPr/>
              </p:nvGrpSpPr>
              <p:grpSpPr bwMode="auto">
                <a:xfrm>
                  <a:off x="432" y="2544"/>
                  <a:ext cx="769" cy="758"/>
                  <a:chOff x="4319" y="779"/>
                  <a:chExt cx="1223" cy="1206"/>
                </a:xfrm>
              </p:grpSpPr>
              <p:pic>
                <p:nvPicPr>
                  <p:cNvPr id="201756" name="Picture 28"/>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319" y="172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757" name="Oval 29"/>
                  <p:cNvSpPr>
                    <a:spLocks noChangeArrowheads="1"/>
                  </p:cNvSpPr>
                  <p:nvPr/>
                </p:nvSpPr>
                <p:spPr bwMode="auto">
                  <a:xfrm>
                    <a:off x="4478" y="919"/>
                    <a:ext cx="913" cy="913"/>
                  </a:xfrm>
                  <a:prstGeom prst="ellipse">
                    <a:avLst/>
                  </a:prstGeom>
                  <a:blipFill dpi="0" rotWithShape="1">
                    <a:blip r:embed="rId10"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758" name="Picture 30" descr="FotoIcon2"/>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336" y="779"/>
                    <a:ext cx="1206" cy="1206"/>
                  </a:xfrm>
                  <a:prstGeom prst="rect">
                    <a:avLst/>
                  </a:prstGeom>
                  <a:noFill/>
                  <a:extLst>
                    <a:ext uri="{909E8E84-426E-40DD-AFC4-6F175D3DCCD1}">
                      <a14:hiddenFill xmlns:a14="http://schemas.microsoft.com/office/drawing/2010/main">
                        <a:solidFill>
                          <a:srgbClr val="FFFFFF"/>
                        </a:solidFill>
                      </a14:hiddenFill>
                    </a:ext>
                  </a:extLst>
                </p:spPr>
              </p:pic>
            </p:grpSp>
            <p:sp>
              <p:nvSpPr>
                <p:cNvPr id="201769" name="Oval 41"/>
                <p:cNvSpPr>
                  <a:spLocks noChangeArrowheads="1"/>
                </p:cNvSpPr>
                <p:nvPr/>
              </p:nvSpPr>
              <p:spPr bwMode="auto">
                <a:xfrm>
                  <a:off x="269" y="2302"/>
                  <a:ext cx="913" cy="913"/>
                </a:xfrm>
                <a:prstGeom prst="ellipse">
                  <a:avLst/>
                </a:prstGeom>
                <a:blipFill dpi="0" rotWithShape="1">
                  <a:blip r:embed="rId12"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201789" name="Picture 61"/>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768" y="3552"/>
                <a:ext cx="598" cy="127"/>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01798" name="Line 70"/>
            <p:cNvSpPr>
              <a:spLocks noChangeShapeType="1"/>
            </p:cNvSpPr>
            <p:nvPr/>
          </p:nvSpPr>
          <p:spPr bwMode="gray">
            <a:xfrm>
              <a:off x="1935" y="3214"/>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01847" name="Group 119"/>
          <p:cNvGrpSpPr>
            <a:grpSpLocks/>
          </p:cNvGrpSpPr>
          <p:nvPr/>
        </p:nvGrpSpPr>
        <p:grpSpPr bwMode="auto">
          <a:xfrm>
            <a:off x="3581401" y="1362075"/>
            <a:ext cx="3878263" cy="661988"/>
            <a:chOff x="1488" y="906"/>
            <a:chExt cx="2683" cy="458"/>
          </a:xfrm>
        </p:grpSpPr>
        <p:sp>
          <p:nvSpPr>
            <p:cNvPr id="201800" name="Text Box 72"/>
            <p:cNvSpPr txBox="1">
              <a:spLocks noChangeArrowheads="1"/>
            </p:cNvSpPr>
            <p:nvPr/>
          </p:nvSpPr>
          <p:spPr bwMode="gray">
            <a:xfrm>
              <a:off x="2089" y="965"/>
              <a:ext cx="1718"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Telefonsko</a:t>
              </a:r>
              <a:r>
                <a:rPr lang="sr-Latn-CS" sz="1600" dirty="0">
                  <a:solidFill>
                    <a:srgbClr val="FFFFFF"/>
                  </a:solidFill>
                </a:rPr>
                <a:t> </a:t>
              </a:r>
              <a:r>
                <a:rPr lang="sr-Latn-CS" sz="2000" dirty="0">
                  <a:solidFill>
                    <a:srgbClr val="FFFFFF"/>
                  </a:solidFill>
                </a:rPr>
                <a:t>glasanje</a:t>
              </a:r>
              <a:r>
                <a:rPr lang="sr-Latn-CS" sz="1600" dirty="0">
                  <a:solidFill>
                    <a:srgbClr val="FFFFFF"/>
                  </a:solidFill>
                </a:rPr>
                <a:t> </a:t>
              </a:r>
              <a:endParaRPr lang="en-US" sz="1600" dirty="0">
                <a:solidFill>
                  <a:srgbClr val="FFFFFF"/>
                </a:solidFill>
              </a:endParaRPr>
            </a:p>
          </p:txBody>
        </p:sp>
        <p:sp>
          <p:nvSpPr>
            <p:cNvPr id="201805" name="Line 77"/>
            <p:cNvSpPr>
              <a:spLocks noChangeShapeType="1"/>
            </p:cNvSpPr>
            <p:nvPr/>
          </p:nvSpPr>
          <p:spPr bwMode="gray">
            <a:xfrm>
              <a:off x="1947" y="1260"/>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dirty="0">
                <a:solidFill>
                  <a:srgbClr val="000000"/>
                </a:solidFill>
              </a:endParaRPr>
            </a:p>
          </p:txBody>
        </p:sp>
        <p:grpSp>
          <p:nvGrpSpPr>
            <p:cNvPr id="201809" name="Group 81"/>
            <p:cNvGrpSpPr>
              <a:grpSpLocks/>
            </p:cNvGrpSpPr>
            <p:nvPr/>
          </p:nvGrpSpPr>
          <p:grpSpPr bwMode="auto">
            <a:xfrm>
              <a:off x="1488" y="906"/>
              <a:ext cx="459" cy="458"/>
              <a:chOff x="1156" y="769"/>
              <a:chExt cx="1215" cy="1213"/>
            </a:xfrm>
          </p:grpSpPr>
          <p:pic>
            <p:nvPicPr>
              <p:cNvPr id="201806" name="Picture 78"/>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1156" y="1731"/>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07" name="Oval 79" descr="Bild24"/>
              <p:cNvSpPr>
                <a:spLocks noChangeArrowheads="1"/>
              </p:cNvSpPr>
              <p:nvPr/>
            </p:nvSpPr>
            <p:spPr bwMode="auto">
              <a:xfrm>
                <a:off x="1303" y="919"/>
                <a:ext cx="913" cy="913"/>
              </a:xfrm>
              <a:prstGeom prst="ellipse">
                <a:avLst/>
              </a:prstGeom>
              <a:blipFill dpi="0" rotWithShape="1">
                <a:blip r:embed="rId15"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08" name="Picture 80" descr="FotoIcon dark"/>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1158" y="769"/>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1846" name="Group 118"/>
          <p:cNvGrpSpPr>
            <a:grpSpLocks/>
          </p:cNvGrpSpPr>
          <p:nvPr/>
        </p:nvGrpSpPr>
        <p:grpSpPr bwMode="auto">
          <a:xfrm>
            <a:off x="3581401" y="685800"/>
            <a:ext cx="3878263" cy="668338"/>
            <a:chOff x="1488" y="480"/>
            <a:chExt cx="2683" cy="462"/>
          </a:xfrm>
        </p:grpSpPr>
        <p:sp>
          <p:nvSpPr>
            <p:cNvPr id="201749" name="Text Box 21"/>
            <p:cNvSpPr txBox="1">
              <a:spLocks noChangeArrowheads="1"/>
            </p:cNvSpPr>
            <p:nvPr/>
          </p:nvSpPr>
          <p:spPr bwMode="gray">
            <a:xfrm>
              <a:off x="2516" y="585"/>
              <a:ext cx="764"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Kasting</a:t>
              </a:r>
              <a:r>
                <a:rPr lang="sr-Latn-CS" dirty="0">
                  <a:solidFill>
                    <a:srgbClr val="FFFFFF"/>
                  </a:solidFill>
                </a:rPr>
                <a:t> </a:t>
              </a:r>
              <a:endParaRPr lang="en-US" dirty="0">
                <a:solidFill>
                  <a:srgbClr val="FFFFFF"/>
                </a:solidFill>
              </a:endParaRPr>
            </a:p>
          </p:txBody>
        </p:sp>
        <p:sp>
          <p:nvSpPr>
            <p:cNvPr id="201794" name="Line 66"/>
            <p:cNvSpPr>
              <a:spLocks noChangeShapeType="1"/>
            </p:cNvSpPr>
            <p:nvPr/>
          </p:nvSpPr>
          <p:spPr bwMode="gray">
            <a:xfrm>
              <a:off x="1947" y="833"/>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1812" name="Group 84"/>
            <p:cNvGrpSpPr>
              <a:grpSpLocks/>
            </p:cNvGrpSpPr>
            <p:nvPr/>
          </p:nvGrpSpPr>
          <p:grpSpPr bwMode="auto">
            <a:xfrm>
              <a:off x="1488" y="480"/>
              <a:ext cx="459" cy="462"/>
              <a:chOff x="4339" y="2157"/>
              <a:chExt cx="1206" cy="1207"/>
            </a:xfrm>
          </p:grpSpPr>
          <p:pic>
            <p:nvPicPr>
              <p:cNvPr id="201813" name="Picture 85"/>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4364" y="3123"/>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14" name="Oval 86"/>
              <p:cNvSpPr>
                <a:spLocks noChangeArrowheads="1"/>
              </p:cNvSpPr>
              <p:nvPr/>
            </p:nvSpPr>
            <p:spPr bwMode="auto">
              <a:xfrm>
                <a:off x="4478" y="2302"/>
                <a:ext cx="913" cy="913"/>
              </a:xfrm>
              <a:prstGeom prst="ellipse">
                <a:avLst/>
              </a:prstGeom>
              <a:blipFill dpi="0" rotWithShape="1">
                <a:blip r:embed="rId18"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15" name="Picture 87" descr="FotoIcon2"/>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4339" y="2157"/>
                <a:ext cx="1206" cy="1206"/>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1848" name="Group 120"/>
          <p:cNvGrpSpPr>
            <a:grpSpLocks/>
          </p:cNvGrpSpPr>
          <p:nvPr/>
        </p:nvGrpSpPr>
        <p:grpSpPr bwMode="auto">
          <a:xfrm>
            <a:off x="3581401" y="2617789"/>
            <a:ext cx="3878263" cy="619125"/>
            <a:chOff x="1488" y="1327"/>
            <a:chExt cx="2683" cy="428"/>
          </a:xfrm>
        </p:grpSpPr>
        <p:sp>
          <p:nvSpPr>
            <p:cNvPr id="201816" name="Text Box 88"/>
            <p:cNvSpPr txBox="1">
              <a:spLocks noChangeArrowheads="1"/>
            </p:cNvSpPr>
            <p:nvPr/>
          </p:nvSpPr>
          <p:spPr bwMode="gray">
            <a:xfrm>
              <a:off x="2324" y="1410"/>
              <a:ext cx="1694"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fontAlgn="base" hangingPunct="0">
                <a:spcBef>
                  <a:spcPct val="0"/>
                </a:spcBef>
                <a:spcAft>
                  <a:spcPct val="0"/>
                </a:spcAft>
              </a:pPr>
              <a:r>
                <a:rPr lang="sr-Latn-CS" sz="2000" dirty="0">
                  <a:solidFill>
                    <a:srgbClr val="FFFFFF"/>
                  </a:solidFill>
                </a:rPr>
                <a:t>SMS glasanje</a:t>
              </a:r>
              <a:endParaRPr lang="en-US" sz="2000" dirty="0">
                <a:solidFill>
                  <a:srgbClr val="FFFFFF"/>
                </a:solidFill>
              </a:endParaRPr>
            </a:p>
          </p:txBody>
        </p:sp>
        <p:grpSp>
          <p:nvGrpSpPr>
            <p:cNvPr id="201817" name="Group 89"/>
            <p:cNvGrpSpPr>
              <a:grpSpLocks/>
            </p:cNvGrpSpPr>
            <p:nvPr/>
          </p:nvGrpSpPr>
          <p:grpSpPr bwMode="auto">
            <a:xfrm>
              <a:off x="1488" y="1327"/>
              <a:ext cx="428" cy="428"/>
              <a:chOff x="3242" y="773"/>
              <a:chExt cx="1213" cy="1213"/>
            </a:xfrm>
          </p:grpSpPr>
          <p:pic>
            <p:nvPicPr>
              <p:cNvPr id="201818" name="Picture 90"/>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3286" y="1726"/>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19" name="Oval 91" descr="Bild69"/>
              <p:cNvSpPr>
                <a:spLocks noChangeArrowheads="1"/>
              </p:cNvSpPr>
              <p:nvPr/>
            </p:nvSpPr>
            <p:spPr bwMode="auto">
              <a:xfrm>
                <a:off x="3390" y="919"/>
                <a:ext cx="913" cy="913"/>
              </a:xfrm>
              <a:prstGeom prst="ellipse">
                <a:avLst/>
              </a:prstGeom>
              <a:blipFill dpi="0" rotWithShape="1">
                <a:blip r:embed="rId20"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20" name="Picture 92" descr="FotoIcon dark"/>
              <p:cNvPicPr>
                <a:picLocks noChangeAspect="1" noChangeArrowheads="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3242" y="773"/>
                <a:ext cx="1213" cy="1213"/>
              </a:xfrm>
              <a:prstGeom prst="rect">
                <a:avLst/>
              </a:prstGeom>
              <a:noFill/>
              <a:extLst>
                <a:ext uri="{909E8E84-426E-40DD-AFC4-6F175D3DCCD1}">
                  <a14:hiddenFill xmlns:a14="http://schemas.microsoft.com/office/drawing/2010/main">
                    <a:solidFill>
                      <a:srgbClr val="FFFFFF"/>
                    </a:solidFill>
                  </a14:hiddenFill>
                </a:ext>
              </a:extLst>
            </p:spPr>
          </p:pic>
        </p:grpSp>
        <p:sp>
          <p:nvSpPr>
            <p:cNvPr id="201821" name="Line 93"/>
            <p:cNvSpPr>
              <a:spLocks noChangeShapeType="1"/>
            </p:cNvSpPr>
            <p:nvPr/>
          </p:nvSpPr>
          <p:spPr bwMode="gray">
            <a:xfrm>
              <a:off x="1947" y="1666"/>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01853" name="Group 125"/>
          <p:cNvGrpSpPr>
            <a:grpSpLocks/>
          </p:cNvGrpSpPr>
          <p:nvPr/>
        </p:nvGrpSpPr>
        <p:grpSpPr bwMode="auto">
          <a:xfrm>
            <a:off x="3581401" y="6189664"/>
            <a:ext cx="3878263" cy="668337"/>
            <a:chOff x="1488" y="3253"/>
            <a:chExt cx="2683" cy="462"/>
          </a:xfrm>
        </p:grpSpPr>
        <p:sp>
          <p:nvSpPr>
            <p:cNvPr id="201823" name="Text Box 95"/>
            <p:cNvSpPr txBox="1">
              <a:spLocks noChangeArrowheads="1"/>
            </p:cNvSpPr>
            <p:nvPr/>
          </p:nvSpPr>
          <p:spPr bwMode="gray">
            <a:xfrm>
              <a:off x="2015" y="3346"/>
              <a:ext cx="1923"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Štampani mediji - DVD</a:t>
              </a:r>
              <a:endParaRPr lang="en-US" sz="2000" dirty="0">
                <a:solidFill>
                  <a:srgbClr val="FFFFFF"/>
                </a:solidFill>
              </a:endParaRPr>
            </a:p>
          </p:txBody>
        </p:sp>
        <p:sp>
          <p:nvSpPr>
            <p:cNvPr id="201828" name="Line 100"/>
            <p:cNvSpPr>
              <a:spLocks noChangeShapeType="1"/>
            </p:cNvSpPr>
            <p:nvPr/>
          </p:nvSpPr>
          <p:spPr bwMode="gray">
            <a:xfrm>
              <a:off x="1947" y="3611"/>
              <a:ext cx="2224" cy="1"/>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1829" name="Group 101"/>
            <p:cNvGrpSpPr>
              <a:grpSpLocks/>
            </p:cNvGrpSpPr>
            <p:nvPr/>
          </p:nvGrpSpPr>
          <p:grpSpPr bwMode="auto">
            <a:xfrm>
              <a:off x="1488" y="3253"/>
              <a:ext cx="459" cy="462"/>
              <a:chOff x="3243" y="2154"/>
              <a:chExt cx="1213" cy="1221"/>
            </a:xfrm>
          </p:grpSpPr>
          <p:pic>
            <p:nvPicPr>
              <p:cNvPr id="201830" name="Picture 102"/>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3278" y="3134"/>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31" name="Oval 103" descr="Bild64"/>
              <p:cNvSpPr>
                <a:spLocks noChangeArrowheads="1"/>
              </p:cNvSpPr>
              <p:nvPr/>
            </p:nvSpPr>
            <p:spPr bwMode="auto">
              <a:xfrm>
                <a:off x="3390" y="2302"/>
                <a:ext cx="913" cy="913"/>
              </a:xfrm>
              <a:prstGeom prst="ellipse">
                <a:avLst/>
              </a:prstGeom>
              <a:blipFill dpi="0" rotWithShape="1">
                <a:blip r:embed="rId22" cstate="screen">
                  <a:extLst>
                    <a:ext uri="{28A0092B-C50C-407E-A947-70E740481C1C}">
                      <a14:useLocalDpi xmlns:a14="http://schemas.microsoft.com/office/drawing/2010/main"/>
                    </a:ext>
                  </a:extLst>
                </a:blip>
                <a:srcRect/>
                <a:stretch>
                  <a:fillRect/>
                </a:stretch>
              </a:blip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32" name="Picture 104" descr="FotoIcon_Lens"/>
              <p:cNvPicPr>
                <a:picLocks noChangeAspect="1" noChangeArrowheads="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3243" y="2154"/>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1849" name="Group 121"/>
          <p:cNvGrpSpPr>
            <a:grpSpLocks/>
          </p:cNvGrpSpPr>
          <p:nvPr/>
        </p:nvGrpSpPr>
        <p:grpSpPr bwMode="auto">
          <a:xfrm>
            <a:off x="3581401" y="3244850"/>
            <a:ext cx="3878263" cy="654050"/>
            <a:chOff x="1488" y="1719"/>
            <a:chExt cx="2683" cy="453"/>
          </a:xfrm>
        </p:grpSpPr>
        <p:sp>
          <p:nvSpPr>
            <p:cNvPr id="201736" name="Text Box 8"/>
            <p:cNvSpPr txBox="1">
              <a:spLocks noChangeArrowheads="1"/>
            </p:cNvSpPr>
            <p:nvPr/>
          </p:nvSpPr>
          <p:spPr bwMode="gray">
            <a:xfrm>
              <a:off x="2213" y="1799"/>
              <a:ext cx="1489"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0" fontAlgn="base" hangingPunct="0">
                <a:spcBef>
                  <a:spcPct val="0"/>
                </a:spcBef>
                <a:spcAft>
                  <a:spcPct val="0"/>
                </a:spcAft>
              </a:pPr>
              <a:r>
                <a:rPr lang="sr-Latn-CS" sz="2000" dirty="0">
                  <a:solidFill>
                    <a:srgbClr val="FFFFFF"/>
                  </a:solidFill>
                </a:rPr>
                <a:t>SMS dopisivanje</a:t>
              </a:r>
              <a:endParaRPr lang="en-US" sz="2000" dirty="0">
                <a:solidFill>
                  <a:srgbClr val="FFFFFF"/>
                </a:solidFill>
              </a:endParaRPr>
            </a:p>
          </p:txBody>
        </p:sp>
        <p:sp>
          <p:nvSpPr>
            <p:cNvPr id="201795" name="Line 67"/>
            <p:cNvSpPr>
              <a:spLocks noChangeShapeType="1"/>
            </p:cNvSpPr>
            <p:nvPr/>
          </p:nvSpPr>
          <p:spPr bwMode="gray">
            <a:xfrm>
              <a:off x="1947" y="2056"/>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1833" name="Group 105"/>
            <p:cNvGrpSpPr>
              <a:grpSpLocks/>
            </p:cNvGrpSpPr>
            <p:nvPr/>
          </p:nvGrpSpPr>
          <p:grpSpPr bwMode="auto">
            <a:xfrm>
              <a:off x="1488" y="1719"/>
              <a:ext cx="450" cy="453"/>
              <a:chOff x="2198" y="2155"/>
              <a:chExt cx="1213" cy="1220"/>
            </a:xfrm>
          </p:grpSpPr>
          <p:pic>
            <p:nvPicPr>
              <p:cNvPr id="201834" name="Picture 106"/>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2214" y="3134"/>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35" name="Oval 107" descr="Bild81"/>
              <p:cNvSpPr>
                <a:spLocks noChangeArrowheads="1"/>
              </p:cNvSpPr>
              <p:nvPr/>
            </p:nvSpPr>
            <p:spPr bwMode="auto">
              <a:xfrm>
                <a:off x="2346" y="2302"/>
                <a:ext cx="913" cy="913"/>
              </a:xfrm>
              <a:prstGeom prst="ellipse">
                <a:avLst/>
              </a:prstGeom>
              <a:blipFill dpi="0" rotWithShape="1">
                <a:blip r:embed="rId25"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36" name="Picture 108" descr="FotoIcon dark"/>
              <p:cNvPicPr>
                <a:picLocks noChangeAspect="1" noChangeArrowheads="1"/>
              </p:cNvPicPr>
              <p:nvPr/>
            </p:nvPicPr>
            <p:blipFill>
              <a:blip r:embed="rId26" cstate="screen">
                <a:extLst>
                  <a:ext uri="{28A0092B-C50C-407E-A947-70E740481C1C}">
                    <a14:useLocalDpi xmlns:a14="http://schemas.microsoft.com/office/drawing/2010/main"/>
                  </a:ext>
                </a:extLst>
              </a:blip>
              <a:srcRect/>
              <a:stretch>
                <a:fillRect/>
              </a:stretch>
            </p:blipFill>
            <p:spPr bwMode="auto">
              <a:xfrm>
                <a:off x="2198" y="2155"/>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1855" name="Group 127"/>
          <p:cNvGrpSpPr>
            <a:grpSpLocks/>
          </p:cNvGrpSpPr>
          <p:nvPr/>
        </p:nvGrpSpPr>
        <p:grpSpPr bwMode="auto">
          <a:xfrm>
            <a:off x="3598864" y="1981200"/>
            <a:ext cx="4371621" cy="661988"/>
            <a:chOff x="1488" y="906"/>
            <a:chExt cx="3025" cy="458"/>
          </a:xfrm>
        </p:grpSpPr>
        <p:sp>
          <p:nvSpPr>
            <p:cNvPr id="201856" name="Text Box 128"/>
            <p:cNvSpPr txBox="1">
              <a:spLocks noChangeArrowheads="1"/>
            </p:cNvSpPr>
            <p:nvPr/>
          </p:nvSpPr>
          <p:spPr bwMode="gray">
            <a:xfrm>
              <a:off x="1898" y="1011"/>
              <a:ext cx="2615" cy="2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Direktno telefonsko isledjivanje </a:t>
              </a:r>
              <a:endParaRPr lang="en-US" sz="2000" dirty="0">
                <a:solidFill>
                  <a:srgbClr val="FFFFFF"/>
                </a:solidFill>
              </a:endParaRPr>
            </a:p>
          </p:txBody>
        </p:sp>
        <p:sp>
          <p:nvSpPr>
            <p:cNvPr id="201857" name="Line 129"/>
            <p:cNvSpPr>
              <a:spLocks noChangeShapeType="1"/>
            </p:cNvSpPr>
            <p:nvPr/>
          </p:nvSpPr>
          <p:spPr bwMode="gray">
            <a:xfrm>
              <a:off x="1947" y="1260"/>
              <a:ext cx="2224"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1858" name="Group 130"/>
            <p:cNvGrpSpPr>
              <a:grpSpLocks/>
            </p:cNvGrpSpPr>
            <p:nvPr/>
          </p:nvGrpSpPr>
          <p:grpSpPr bwMode="auto">
            <a:xfrm>
              <a:off x="1488" y="906"/>
              <a:ext cx="459" cy="458"/>
              <a:chOff x="1156" y="769"/>
              <a:chExt cx="1215" cy="1213"/>
            </a:xfrm>
          </p:grpSpPr>
          <p:pic>
            <p:nvPicPr>
              <p:cNvPr id="201859" name="Picture 131"/>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1156" y="1731"/>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60" name="Oval 132" descr="Bild24"/>
              <p:cNvSpPr>
                <a:spLocks noChangeArrowheads="1"/>
              </p:cNvSpPr>
              <p:nvPr/>
            </p:nvSpPr>
            <p:spPr bwMode="auto">
              <a:xfrm>
                <a:off x="1303" y="919"/>
                <a:ext cx="913" cy="913"/>
              </a:xfrm>
              <a:prstGeom prst="ellipse">
                <a:avLst/>
              </a:prstGeom>
              <a:blipFill dpi="0" rotWithShape="1">
                <a:blip r:embed="rId15"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61" name="Picture 133" descr="FotoIcon dark"/>
              <p:cNvPicPr>
                <a:picLocks noChangeAspect="1" noChangeArrowheads="1"/>
              </p:cNvPicPr>
              <p:nvPr/>
            </p:nvPicPr>
            <p:blipFill>
              <a:blip r:embed="rId27" cstate="screen">
                <a:extLst>
                  <a:ext uri="{28A0092B-C50C-407E-A947-70E740481C1C}">
                    <a14:useLocalDpi xmlns:a14="http://schemas.microsoft.com/office/drawing/2010/main"/>
                  </a:ext>
                </a:extLst>
              </a:blip>
              <a:srcRect/>
              <a:stretch>
                <a:fillRect/>
              </a:stretch>
            </p:blipFill>
            <p:spPr bwMode="auto">
              <a:xfrm>
                <a:off x="1158" y="769"/>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1874" name="Group 146"/>
          <p:cNvGrpSpPr>
            <a:grpSpLocks/>
          </p:cNvGrpSpPr>
          <p:nvPr/>
        </p:nvGrpSpPr>
        <p:grpSpPr bwMode="auto">
          <a:xfrm>
            <a:off x="4244975" y="5715015"/>
            <a:ext cx="3214688" cy="400051"/>
            <a:chOff x="1714" y="3600"/>
            <a:chExt cx="2025" cy="252"/>
          </a:xfrm>
        </p:grpSpPr>
        <p:sp>
          <p:nvSpPr>
            <p:cNvPr id="201863" name="Text Box 135"/>
            <p:cNvSpPr txBox="1">
              <a:spLocks noChangeArrowheads="1"/>
            </p:cNvSpPr>
            <p:nvPr/>
          </p:nvSpPr>
          <p:spPr bwMode="gray">
            <a:xfrm>
              <a:off x="2126" y="3600"/>
              <a:ext cx="754"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000" dirty="0">
                  <a:solidFill>
                    <a:srgbClr val="FFFFFF"/>
                  </a:solidFill>
                </a:rPr>
                <a:t>Celebrity</a:t>
              </a:r>
              <a:endParaRPr lang="en-US" sz="2000" dirty="0">
                <a:solidFill>
                  <a:srgbClr val="FFFFFF"/>
                </a:solidFill>
              </a:endParaRPr>
            </a:p>
          </p:txBody>
        </p:sp>
        <p:sp>
          <p:nvSpPr>
            <p:cNvPr id="201864" name="Line 136"/>
            <p:cNvSpPr>
              <a:spLocks noChangeShapeType="1"/>
            </p:cNvSpPr>
            <p:nvPr/>
          </p:nvSpPr>
          <p:spPr bwMode="gray">
            <a:xfrm>
              <a:off x="1714" y="3830"/>
              <a:ext cx="2025" cy="1"/>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01873" name="Group 145"/>
          <p:cNvGrpSpPr>
            <a:grpSpLocks/>
          </p:cNvGrpSpPr>
          <p:nvPr/>
        </p:nvGrpSpPr>
        <p:grpSpPr bwMode="auto">
          <a:xfrm>
            <a:off x="3581400" y="5622926"/>
            <a:ext cx="685800" cy="676275"/>
            <a:chOff x="1296" y="3542"/>
            <a:chExt cx="432" cy="426"/>
          </a:xfrm>
        </p:grpSpPr>
        <p:pic>
          <p:nvPicPr>
            <p:cNvPr id="201870" name="Picture 142"/>
            <p:cNvPicPr>
              <a:picLocks noChangeAspect="1" noChangeArrowheads="1"/>
            </p:cNvPicPr>
            <p:nvPr/>
          </p:nvPicPr>
          <p:blipFill>
            <a:blip r:embed="rId28" cstate="screen">
              <a:extLst>
                <a:ext uri="{28A0092B-C50C-407E-A947-70E740481C1C}">
                  <a14:useLocalDpi xmlns:a14="http://schemas.microsoft.com/office/drawing/2010/main"/>
                </a:ext>
              </a:extLst>
            </a:blip>
            <a:srcRect/>
            <a:stretch>
              <a:fillRect/>
            </a:stretch>
          </p:blipFill>
          <p:spPr bwMode="auto">
            <a:xfrm>
              <a:off x="1296" y="3874"/>
              <a:ext cx="403" cy="86"/>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1871" name="Oval 143"/>
            <p:cNvSpPr>
              <a:spLocks noChangeArrowheads="1"/>
            </p:cNvSpPr>
            <p:nvPr/>
          </p:nvSpPr>
          <p:spPr bwMode="auto">
            <a:xfrm>
              <a:off x="1352" y="3591"/>
              <a:ext cx="323" cy="323"/>
            </a:xfrm>
            <a:prstGeom prst="ellipse">
              <a:avLst/>
            </a:prstGeom>
            <a:blipFill dpi="0" rotWithShape="1">
              <a:blip r:embed="rId29"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1872" name="Picture 144" descr="FotoIcon2"/>
            <p:cNvPicPr>
              <a:picLocks noChangeAspect="1" noChangeArrowheads="1"/>
            </p:cNvPicPr>
            <p:nvPr/>
          </p:nvPicPr>
          <p:blipFill>
            <a:blip r:embed="rId30" cstate="screen">
              <a:extLst>
                <a:ext uri="{28A0092B-C50C-407E-A947-70E740481C1C}">
                  <a14:useLocalDpi xmlns:a14="http://schemas.microsoft.com/office/drawing/2010/main"/>
                </a:ext>
              </a:extLst>
            </a:blip>
            <a:srcRect/>
            <a:stretch>
              <a:fillRect/>
            </a:stretch>
          </p:blipFill>
          <p:spPr bwMode="auto">
            <a:xfrm>
              <a:off x="1302" y="3542"/>
              <a:ext cx="426" cy="42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96836774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1730"/>
                                        </p:tgtEl>
                                        <p:attrNameLst>
                                          <p:attrName>style.visibility</p:attrName>
                                        </p:attrNameLst>
                                      </p:cBhvr>
                                      <p:to>
                                        <p:strVal val="visible"/>
                                      </p:to>
                                    </p:set>
                                    <p:animEffect transition="in" filter="fade">
                                      <p:cBhvr>
                                        <p:cTn id="7" dur="1000"/>
                                        <p:tgtEl>
                                          <p:spTgt spid="201730"/>
                                        </p:tgtEl>
                                      </p:cBhvr>
                                    </p:animEffect>
                                  </p:childTnLst>
                                </p:cTn>
                              </p:par>
                            </p:childTnLst>
                          </p:cTn>
                        </p:par>
                        <p:par>
                          <p:cTn id="8" fill="hold" nodeType="afterGroup">
                            <p:stCondLst>
                              <p:cond delay="1000"/>
                            </p:stCondLst>
                            <p:childTnLst>
                              <p:par>
                                <p:cTn id="9" presetID="2" presetClass="entr" presetSubtype="8" fill="hold" nodeType="afterEffect">
                                  <p:stCondLst>
                                    <p:cond delay="0"/>
                                  </p:stCondLst>
                                  <p:childTnLst>
                                    <p:set>
                                      <p:cBhvr>
                                        <p:cTn id="10" dur="1" fill="hold">
                                          <p:stCondLst>
                                            <p:cond delay="0"/>
                                          </p:stCondLst>
                                        </p:cTn>
                                        <p:tgtEl>
                                          <p:spTgt spid="201846"/>
                                        </p:tgtEl>
                                        <p:attrNameLst>
                                          <p:attrName>style.visibility</p:attrName>
                                        </p:attrNameLst>
                                      </p:cBhvr>
                                      <p:to>
                                        <p:strVal val="visible"/>
                                      </p:to>
                                    </p:set>
                                    <p:anim calcmode="lin" valueType="num">
                                      <p:cBhvr additive="base">
                                        <p:cTn id="11" dur="500" fill="hold"/>
                                        <p:tgtEl>
                                          <p:spTgt spid="201846"/>
                                        </p:tgtEl>
                                        <p:attrNameLst>
                                          <p:attrName>ppt_x</p:attrName>
                                        </p:attrNameLst>
                                      </p:cBhvr>
                                      <p:tavLst>
                                        <p:tav tm="0">
                                          <p:val>
                                            <p:strVal val="0-#ppt_w/2"/>
                                          </p:val>
                                        </p:tav>
                                        <p:tav tm="100000">
                                          <p:val>
                                            <p:strVal val="#ppt_x"/>
                                          </p:val>
                                        </p:tav>
                                      </p:tavLst>
                                    </p:anim>
                                    <p:anim calcmode="lin" valueType="num">
                                      <p:cBhvr additive="base">
                                        <p:cTn id="12" dur="500" fill="hold"/>
                                        <p:tgtEl>
                                          <p:spTgt spid="201846"/>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500"/>
                            </p:stCondLst>
                            <p:childTnLst>
                              <p:par>
                                <p:cTn id="14" presetID="2" presetClass="entr" presetSubtype="8" fill="hold" nodeType="afterEffect">
                                  <p:stCondLst>
                                    <p:cond delay="0"/>
                                  </p:stCondLst>
                                  <p:childTnLst>
                                    <p:set>
                                      <p:cBhvr>
                                        <p:cTn id="15" dur="1" fill="hold">
                                          <p:stCondLst>
                                            <p:cond delay="0"/>
                                          </p:stCondLst>
                                        </p:cTn>
                                        <p:tgtEl>
                                          <p:spTgt spid="201847"/>
                                        </p:tgtEl>
                                        <p:attrNameLst>
                                          <p:attrName>style.visibility</p:attrName>
                                        </p:attrNameLst>
                                      </p:cBhvr>
                                      <p:to>
                                        <p:strVal val="visible"/>
                                      </p:to>
                                    </p:set>
                                    <p:anim calcmode="lin" valueType="num">
                                      <p:cBhvr additive="base">
                                        <p:cTn id="16" dur="500" fill="hold"/>
                                        <p:tgtEl>
                                          <p:spTgt spid="201847"/>
                                        </p:tgtEl>
                                        <p:attrNameLst>
                                          <p:attrName>ppt_x</p:attrName>
                                        </p:attrNameLst>
                                      </p:cBhvr>
                                      <p:tavLst>
                                        <p:tav tm="0">
                                          <p:val>
                                            <p:strVal val="0-#ppt_w/2"/>
                                          </p:val>
                                        </p:tav>
                                        <p:tav tm="100000">
                                          <p:val>
                                            <p:strVal val="#ppt_x"/>
                                          </p:val>
                                        </p:tav>
                                      </p:tavLst>
                                    </p:anim>
                                    <p:anim calcmode="lin" valueType="num">
                                      <p:cBhvr additive="base">
                                        <p:cTn id="17" dur="500" fill="hold"/>
                                        <p:tgtEl>
                                          <p:spTgt spid="201847"/>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2000"/>
                            </p:stCondLst>
                            <p:childTnLst>
                              <p:par>
                                <p:cTn id="19" presetID="2" presetClass="entr" presetSubtype="8" fill="hold" nodeType="afterEffect">
                                  <p:stCondLst>
                                    <p:cond delay="0"/>
                                  </p:stCondLst>
                                  <p:childTnLst>
                                    <p:set>
                                      <p:cBhvr>
                                        <p:cTn id="20" dur="1" fill="hold">
                                          <p:stCondLst>
                                            <p:cond delay="0"/>
                                          </p:stCondLst>
                                        </p:cTn>
                                        <p:tgtEl>
                                          <p:spTgt spid="201855"/>
                                        </p:tgtEl>
                                        <p:attrNameLst>
                                          <p:attrName>style.visibility</p:attrName>
                                        </p:attrNameLst>
                                      </p:cBhvr>
                                      <p:to>
                                        <p:strVal val="visible"/>
                                      </p:to>
                                    </p:set>
                                    <p:anim calcmode="lin" valueType="num">
                                      <p:cBhvr additive="base">
                                        <p:cTn id="21" dur="500" fill="hold"/>
                                        <p:tgtEl>
                                          <p:spTgt spid="201855"/>
                                        </p:tgtEl>
                                        <p:attrNameLst>
                                          <p:attrName>ppt_x</p:attrName>
                                        </p:attrNameLst>
                                      </p:cBhvr>
                                      <p:tavLst>
                                        <p:tav tm="0">
                                          <p:val>
                                            <p:strVal val="0-#ppt_w/2"/>
                                          </p:val>
                                        </p:tav>
                                        <p:tav tm="100000">
                                          <p:val>
                                            <p:strVal val="#ppt_x"/>
                                          </p:val>
                                        </p:tav>
                                      </p:tavLst>
                                    </p:anim>
                                    <p:anim calcmode="lin" valueType="num">
                                      <p:cBhvr additive="base">
                                        <p:cTn id="22" dur="500" fill="hold"/>
                                        <p:tgtEl>
                                          <p:spTgt spid="201855"/>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2500"/>
                            </p:stCondLst>
                            <p:childTnLst>
                              <p:par>
                                <p:cTn id="24" presetID="2" presetClass="entr" presetSubtype="8" fill="hold" nodeType="afterEffect">
                                  <p:stCondLst>
                                    <p:cond delay="0"/>
                                  </p:stCondLst>
                                  <p:childTnLst>
                                    <p:set>
                                      <p:cBhvr>
                                        <p:cTn id="25" dur="1" fill="hold">
                                          <p:stCondLst>
                                            <p:cond delay="0"/>
                                          </p:stCondLst>
                                        </p:cTn>
                                        <p:tgtEl>
                                          <p:spTgt spid="201848"/>
                                        </p:tgtEl>
                                        <p:attrNameLst>
                                          <p:attrName>style.visibility</p:attrName>
                                        </p:attrNameLst>
                                      </p:cBhvr>
                                      <p:to>
                                        <p:strVal val="visible"/>
                                      </p:to>
                                    </p:set>
                                    <p:anim calcmode="lin" valueType="num">
                                      <p:cBhvr additive="base">
                                        <p:cTn id="26" dur="500" fill="hold"/>
                                        <p:tgtEl>
                                          <p:spTgt spid="201848"/>
                                        </p:tgtEl>
                                        <p:attrNameLst>
                                          <p:attrName>ppt_x</p:attrName>
                                        </p:attrNameLst>
                                      </p:cBhvr>
                                      <p:tavLst>
                                        <p:tav tm="0">
                                          <p:val>
                                            <p:strVal val="0-#ppt_w/2"/>
                                          </p:val>
                                        </p:tav>
                                        <p:tav tm="100000">
                                          <p:val>
                                            <p:strVal val="#ppt_x"/>
                                          </p:val>
                                        </p:tav>
                                      </p:tavLst>
                                    </p:anim>
                                    <p:anim calcmode="lin" valueType="num">
                                      <p:cBhvr additive="base">
                                        <p:cTn id="27" dur="500" fill="hold"/>
                                        <p:tgtEl>
                                          <p:spTgt spid="201848"/>
                                        </p:tgtEl>
                                        <p:attrNameLst>
                                          <p:attrName>ppt_y</p:attrName>
                                        </p:attrNameLst>
                                      </p:cBhvr>
                                      <p:tavLst>
                                        <p:tav tm="0">
                                          <p:val>
                                            <p:strVal val="#ppt_y"/>
                                          </p:val>
                                        </p:tav>
                                        <p:tav tm="100000">
                                          <p:val>
                                            <p:strVal val="#ppt_y"/>
                                          </p:val>
                                        </p:tav>
                                      </p:tavLst>
                                    </p:anim>
                                  </p:childTnLst>
                                </p:cTn>
                              </p:par>
                            </p:childTnLst>
                          </p:cTn>
                        </p:par>
                        <p:par>
                          <p:cTn id="28" fill="hold" nodeType="afterGroup">
                            <p:stCondLst>
                              <p:cond delay="3000"/>
                            </p:stCondLst>
                            <p:childTnLst>
                              <p:par>
                                <p:cTn id="29" presetID="2" presetClass="entr" presetSubtype="8" fill="hold" nodeType="afterEffect">
                                  <p:stCondLst>
                                    <p:cond delay="0"/>
                                  </p:stCondLst>
                                  <p:childTnLst>
                                    <p:set>
                                      <p:cBhvr>
                                        <p:cTn id="30" dur="1" fill="hold">
                                          <p:stCondLst>
                                            <p:cond delay="0"/>
                                          </p:stCondLst>
                                        </p:cTn>
                                        <p:tgtEl>
                                          <p:spTgt spid="201849"/>
                                        </p:tgtEl>
                                        <p:attrNameLst>
                                          <p:attrName>style.visibility</p:attrName>
                                        </p:attrNameLst>
                                      </p:cBhvr>
                                      <p:to>
                                        <p:strVal val="visible"/>
                                      </p:to>
                                    </p:set>
                                    <p:anim calcmode="lin" valueType="num">
                                      <p:cBhvr additive="base">
                                        <p:cTn id="31" dur="500" fill="hold"/>
                                        <p:tgtEl>
                                          <p:spTgt spid="201849"/>
                                        </p:tgtEl>
                                        <p:attrNameLst>
                                          <p:attrName>ppt_x</p:attrName>
                                        </p:attrNameLst>
                                      </p:cBhvr>
                                      <p:tavLst>
                                        <p:tav tm="0">
                                          <p:val>
                                            <p:strVal val="0-#ppt_w/2"/>
                                          </p:val>
                                        </p:tav>
                                        <p:tav tm="100000">
                                          <p:val>
                                            <p:strVal val="#ppt_x"/>
                                          </p:val>
                                        </p:tav>
                                      </p:tavLst>
                                    </p:anim>
                                    <p:anim calcmode="lin" valueType="num">
                                      <p:cBhvr additive="base">
                                        <p:cTn id="32" dur="500" fill="hold"/>
                                        <p:tgtEl>
                                          <p:spTgt spid="201849"/>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3500"/>
                            </p:stCondLst>
                            <p:childTnLst>
                              <p:par>
                                <p:cTn id="34" presetID="2" presetClass="entr" presetSubtype="8" fill="hold" nodeType="afterEffect">
                                  <p:stCondLst>
                                    <p:cond delay="0"/>
                                  </p:stCondLst>
                                  <p:childTnLst>
                                    <p:set>
                                      <p:cBhvr>
                                        <p:cTn id="35" dur="1" fill="hold">
                                          <p:stCondLst>
                                            <p:cond delay="0"/>
                                          </p:stCondLst>
                                        </p:cTn>
                                        <p:tgtEl>
                                          <p:spTgt spid="201850"/>
                                        </p:tgtEl>
                                        <p:attrNameLst>
                                          <p:attrName>style.visibility</p:attrName>
                                        </p:attrNameLst>
                                      </p:cBhvr>
                                      <p:to>
                                        <p:strVal val="visible"/>
                                      </p:to>
                                    </p:set>
                                    <p:anim calcmode="lin" valueType="num">
                                      <p:cBhvr additive="base">
                                        <p:cTn id="36" dur="500" fill="hold"/>
                                        <p:tgtEl>
                                          <p:spTgt spid="201850"/>
                                        </p:tgtEl>
                                        <p:attrNameLst>
                                          <p:attrName>ppt_x</p:attrName>
                                        </p:attrNameLst>
                                      </p:cBhvr>
                                      <p:tavLst>
                                        <p:tav tm="0">
                                          <p:val>
                                            <p:strVal val="0-#ppt_w/2"/>
                                          </p:val>
                                        </p:tav>
                                        <p:tav tm="100000">
                                          <p:val>
                                            <p:strVal val="#ppt_x"/>
                                          </p:val>
                                        </p:tav>
                                      </p:tavLst>
                                    </p:anim>
                                    <p:anim calcmode="lin" valueType="num">
                                      <p:cBhvr additive="base">
                                        <p:cTn id="37" dur="500" fill="hold"/>
                                        <p:tgtEl>
                                          <p:spTgt spid="201850"/>
                                        </p:tgtEl>
                                        <p:attrNameLst>
                                          <p:attrName>ppt_y</p:attrName>
                                        </p:attrNameLst>
                                      </p:cBhvr>
                                      <p:tavLst>
                                        <p:tav tm="0">
                                          <p:val>
                                            <p:strVal val="#ppt_y"/>
                                          </p:val>
                                        </p:tav>
                                        <p:tav tm="100000">
                                          <p:val>
                                            <p:strVal val="#ppt_y"/>
                                          </p:val>
                                        </p:tav>
                                      </p:tavLst>
                                    </p:anim>
                                  </p:childTnLst>
                                </p:cTn>
                              </p:par>
                            </p:childTnLst>
                          </p:cTn>
                        </p:par>
                        <p:par>
                          <p:cTn id="38" fill="hold" nodeType="afterGroup">
                            <p:stCondLst>
                              <p:cond delay="4000"/>
                            </p:stCondLst>
                            <p:childTnLst>
                              <p:par>
                                <p:cTn id="39" presetID="2" presetClass="entr" presetSubtype="8" fill="hold" nodeType="afterEffect">
                                  <p:stCondLst>
                                    <p:cond delay="0"/>
                                  </p:stCondLst>
                                  <p:childTnLst>
                                    <p:set>
                                      <p:cBhvr>
                                        <p:cTn id="40" dur="1" fill="hold">
                                          <p:stCondLst>
                                            <p:cond delay="0"/>
                                          </p:stCondLst>
                                        </p:cTn>
                                        <p:tgtEl>
                                          <p:spTgt spid="201851"/>
                                        </p:tgtEl>
                                        <p:attrNameLst>
                                          <p:attrName>style.visibility</p:attrName>
                                        </p:attrNameLst>
                                      </p:cBhvr>
                                      <p:to>
                                        <p:strVal val="visible"/>
                                      </p:to>
                                    </p:set>
                                    <p:anim calcmode="lin" valueType="num">
                                      <p:cBhvr additive="base">
                                        <p:cTn id="41" dur="500" fill="hold"/>
                                        <p:tgtEl>
                                          <p:spTgt spid="201851"/>
                                        </p:tgtEl>
                                        <p:attrNameLst>
                                          <p:attrName>ppt_x</p:attrName>
                                        </p:attrNameLst>
                                      </p:cBhvr>
                                      <p:tavLst>
                                        <p:tav tm="0">
                                          <p:val>
                                            <p:strVal val="0-#ppt_w/2"/>
                                          </p:val>
                                        </p:tav>
                                        <p:tav tm="100000">
                                          <p:val>
                                            <p:strVal val="#ppt_x"/>
                                          </p:val>
                                        </p:tav>
                                      </p:tavLst>
                                    </p:anim>
                                    <p:anim calcmode="lin" valueType="num">
                                      <p:cBhvr additive="base">
                                        <p:cTn id="42" dur="500" fill="hold"/>
                                        <p:tgtEl>
                                          <p:spTgt spid="201851"/>
                                        </p:tgtEl>
                                        <p:attrNameLst>
                                          <p:attrName>ppt_y</p:attrName>
                                        </p:attrNameLst>
                                      </p:cBhvr>
                                      <p:tavLst>
                                        <p:tav tm="0">
                                          <p:val>
                                            <p:strVal val="#ppt_y"/>
                                          </p:val>
                                        </p:tav>
                                        <p:tav tm="100000">
                                          <p:val>
                                            <p:strVal val="#ppt_y"/>
                                          </p:val>
                                        </p:tav>
                                      </p:tavLst>
                                    </p:anim>
                                  </p:childTnLst>
                                </p:cTn>
                              </p:par>
                            </p:childTnLst>
                          </p:cTn>
                        </p:par>
                        <p:par>
                          <p:cTn id="43" fill="hold" nodeType="afterGroup">
                            <p:stCondLst>
                              <p:cond delay="4500"/>
                            </p:stCondLst>
                            <p:childTnLst>
                              <p:par>
                                <p:cTn id="44" presetID="2" presetClass="entr" presetSubtype="8" fill="hold" nodeType="afterEffect">
                                  <p:stCondLst>
                                    <p:cond delay="0"/>
                                  </p:stCondLst>
                                  <p:childTnLst>
                                    <p:set>
                                      <p:cBhvr>
                                        <p:cTn id="45" dur="1" fill="hold">
                                          <p:stCondLst>
                                            <p:cond delay="0"/>
                                          </p:stCondLst>
                                        </p:cTn>
                                        <p:tgtEl>
                                          <p:spTgt spid="201852"/>
                                        </p:tgtEl>
                                        <p:attrNameLst>
                                          <p:attrName>style.visibility</p:attrName>
                                        </p:attrNameLst>
                                      </p:cBhvr>
                                      <p:to>
                                        <p:strVal val="visible"/>
                                      </p:to>
                                    </p:set>
                                    <p:anim calcmode="lin" valueType="num">
                                      <p:cBhvr additive="base">
                                        <p:cTn id="46" dur="500" fill="hold"/>
                                        <p:tgtEl>
                                          <p:spTgt spid="201852"/>
                                        </p:tgtEl>
                                        <p:attrNameLst>
                                          <p:attrName>ppt_x</p:attrName>
                                        </p:attrNameLst>
                                      </p:cBhvr>
                                      <p:tavLst>
                                        <p:tav tm="0">
                                          <p:val>
                                            <p:strVal val="0-#ppt_w/2"/>
                                          </p:val>
                                        </p:tav>
                                        <p:tav tm="100000">
                                          <p:val>
                                            <p:strVal val="#ppt_x"/>
                                          </p:val>
                                        </p:tav>
                                      </p:tavLst>
                                    </p:anim>
                                    <p:anim calcmode="lin" valueType="num">
                                      <p:cBhvr additive="base">
                                        <p:cTn id="47" dur="500" fill="hold"/>
                                        <p:tgtEl>
                                          <p:spTgt spid="201852"/>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5000"/>
                            </p:stCondLst>
                            <p:childTnLst>
                              <p:par>
                                <p:cTn id="49" presetID="2" presetClass="entr" presetSubtype="8" fill="hold" nodeType="afterEffect">
                                  <p:stCondLst>
                                    <p:cond delay="0"/>
                                  </p:stCondLst>
                                  <p:childTnLst>
                                    <p:set>
                                      <p:cBhvr>
                                        <p:cTn id="50" dur="1" fill="hold">
                                          <p:stCondLst>
                                            <p:cond delay="0"/>
                                          </p:stCondLst>
                                        </p:cTn>
                                        <p:tgtEl>
                                          <p:spTgt spid="201874"/>
                                        </p:tgtEl>
                                        <p:attrNameLst>
                                          <p:attrName>style.visibility</p:attrName>
                                        </p:attrNameLst>
                                      </p:cBhvr>
                                      <p:to>
                                        <p:strVal val="visible"/>
                                      </p:to>
                                    </p:set>
                                    <p:anim calcmode="lin" valueType="num">
                                      <p:cBhvr additive="base">
                                        <p:cTn id="51" dur="500" fill="hold"/>
                                        <p:tgtEl>
                                          <p:spTgt spid="201874"/>
                                        </p:tgtEl>
                                        <p:attrNameLst>
                                          <p:attrName>ppt_x</p:attrName>
                                        </p:attrNameLst>
                                      </p:cBhvr>
                                      <p:tavLst>
                                        <p:tav tm="0">
                                          <p:val>
                                            <p:strVal val="0-#ppt_w/2"/>
                                          </p:val>
                                        </p:tav>
                                        <p:tav tm="100000">
                                          <p:val>
                                            <p:strVal val="#ppt_x"/>
                                          </p:val>
                                        </p:tav>
                                      </p:tavLst>
                                    </p:anim>
                                    <p:anim calcmode="lin" valueType="num">
                                      <p:cBhvr additive="base">
                                        <p:cTn id="52" dur="500" fill="hold"/>
                                        <p:tgtEl>
                                          <p:spTgt spid="201874"/>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201873"/>
                                        </p:tgtEl>
                                        <p:attrNameLst>
                                          <p:attrName>style.visibility</p:attrName>
                                        </p:attrNameLst>
                                      </p:cBhvr>
                                      <p:to>
                                        <p:strVal val="visible"/>
                                      </p:to>
                                    </p:set>
                                    <p:anim calcmode="lin" valueType="num">
                                      <p:cBhvr additive="base">
                                        <p:cTn id="55" dur="500" fill="hold"/>
                                        <p:tgtEl>
                                          <p:spTgt spid="201873"/>
                                        </p:tgtEl>
                                        <p:attrNameLst>
                                          <p:attrName>ppt_x</p:attrName>
                                        </p:attrNameLst>
                                      </p:cBhvr>
                                      <p:tavLst>
                                        <p:tav tm="0">
                                          <p:val>
                                            <p:strVal val="0-#ppt_w/2"/>
                                          </p:val>
                                        </p:tav>
                                        <p:tav tm="100000">
                                          <p:val>
                                            <p:strVal val="#ppt_x"/>
                                          </p:val>
                                        </p:tav>
                                      </p:tavLst>
                                    </p:anim>
                                    <p:anim calcmode="lin" valueType="num">
                                      <p:cBhvr additive="base">
                                        <p:cTn id="56" dur="500" fill="hold"/>
                                        <p:tgtEl>
                                          <p:spTgt spid="201873"/>
                                        </p:tgtEl>
                                        <p:attrNameLst>
                                          <p:attrName>ppt_y</p:attrName>
                                        </p:attrNameLst>
                                      </p:cBhvr>
                                      <p:tavLst>
                                        <p:tav tm="0">
                                          <p:val>
                                            <p:strVal val="#ppt_y"/>
                                          </p:val>
                                        </p:tav>
                                        <p:tav tm="100000">
                                          <p:val>
                                            <p:strVal val="#ppt_y"/>
                                          </p:val>
                                        </p:tav>
                                      </p:tavLst>
                                    </p:anim>
                                  </p:childTnLst>
                                </p:cTn>
                              </p:par>
                            </p:childTnLst>
                          </p:cTn>
                        </p:par>
                        <p:par>
                          <p:cTn id="57" fill="hold" nodeType="afterGroup">
                            <p:stCondLst>
                              <p:cond delay="5500"/>
                            </p:stCondLst>
                            <p:childTnLst>
                              <p:par>
                                <p:cTn id="58" presetID="2" presetClass="entr" presetSubtype="8" fill="hold" nodeType="afterEffect">
                                  <p:stCondLst>
                                    <p:cond delay="0"/>
                                  </p:stCondLst>
                                  <p:childTnLst>
                                    <p:set>
                                      <p:cBhvr>
                                        <p:cTn id="59" dur="1" fill="hold">
                                          <p:stCondLst>
                                            <p:cond delay="0"/>
                                          </p:stCondLst>
                                        </p:cTn>
                                        <p:tgtEl>
                                          <p:spTgt spid="201853"/>
                                        </p:tgtEl>
                                        <p:attrNameLst>
                                          <p:attrName>style.visibility</p:attrName>
                                        </p:attrNameLst>
                                      </p:cBhvr>
                                      <p:to>
                                        <p:strVal val="visible"/>
                                      </p:to>
                                    </p:set>
                                    <p:anim calcmode="lin" valueType="num">
                                      <p:cBhvr additive="base">
                                        <p:cTn id="60" dur="500" fill="hold"/>
                                        <p:tgtEl>
                                          <p:spTgt spid="201853"/>
                                        </p:tgtEl>
                                        <p:attrNameLst>
                                          <p:attrName>ppt_x</p:attrName>
                                        </p:attrNameLst>
                                      </p:cBhvr>
                                      <p:tavLst>
                                        <p:tav tm="0">
                                          <p:val>
                                            <p:strVal val="0-#ppt_w/2"/>
                                          </p:val>
                                        </p:tav>
                                        <p:tav tm="100000">
                                          <p:val>
                                            <p:strVal val="#ppt_x"/>
                                          </p:val>
                                        </p:tav>
                                      </p:tavLst>
                                    </p:anim>
                                    <p:anim calcmode="lin" valueType="num">
                                      <p:cBhvr additive="base">
                                        <p:cTn id="61" dur="500" fill="hold"/>
                                        <p:tgtEl>
                                          <p:spTgt spid="2018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0"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6988" name="Rectangle 12"/>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26978" name="Rectangle 2"/>
          <p:cNvSpPr>
            <a:spLocks noGrp="1" noChangeArrowheads="1"/>
          </p:cNvSpPr>
          <p:nvPr>
            <p:ph type="title"/>
          </p:nvPr>
        </p:nvSpPr>
        <p:spPr>
          <a:xfrm>
            <a:off x="3379788" y="152400"/>
            <a:ext cx="7288212" cy="723900"/>
          </a:xfrm>
        </p:spPr>
        <p:txBody>
          <a:bodyPr/>
          <a:lstStyle/>
          <a:p>
            <a:r>
              <a:rPr lang="sr-Latn-CS" sz="3600"/>
              <a:t>Oblici interakcije sa publikom</a:t>
            </a:r>
            <a:endParaRPr lang="en-US" sz="3600"/>
          </a:p>
        </p:txBody>
      </p:sp>
      <p:sp>
        <p:nvSpPr>
          <p:cNvPr id="126979" name="Rectangle 3"/>
          <p:cNvSpPr>
            <a:spLocks noGrp="1" noChangeArrowheads="1"/>
          </p:cNvSpPr>
          <p:nvPr>
            <p:ph type="body" idx="1"/>
          </p:nvPr>
        </p:nvSpPr>
        <p:spPr>
          <a:xfrm>
            <a:off x="3962400" y="990600"/>
            <a:ext cx="6370638" cy="5867400"/>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lvl="2">
              <a:lnSpc>
                <a:spcPct val="80000"/>
              </a:lnSpc>
            </a:pPr>
            <a:r>
              <a:rPr lang="sr-Latn-CS" sz="1800" b="1">
                <a:solidFill>
                  <a:schemeClr val="tx2"/>
                </a:solidFill>
              </a:rPr>
              <a:t>Kasting </a:t>
            </a:r>
          </a:p>
          <a:p>
            <a:pPr lvl="3">
              <a:lnSpc>
                <a:spcPct val="80000"/>
              </a:lnSpc>
            </a:pPr>
            <a:r>
              <a:rPr lang="sr-Latn-CS" sz="1400"/>
              <a:t>Odmah po okončanju dogovora sa emiterom, a najkasnije 30 dana pre početka snimanja, upravo preko emitera se objavljuje </a:t>
            </a:r>
            <a:r>
              <a:rPr lang="sr-Latn-CS" sz="1400" b="1"/>
              <a:t>kasting za glumce naturščike</a:t>
            </a:r>
            <a:r>
              <a:rPr lang="sr-Latn-CS" sz="1400"/>
              <a:t>. </a:t>
            </a:r>
          </a:p>
          <a:p>
            <a:pPr lvl="3">
              <a:lnSpc>
                <a:spcPct val="80000"/>
              </a:lnSpc>
            </a:pPr>
            <a:r>
              <a:rPr lang="sr-Latn-CS" sz="1400"/>
              <a:t>Poznati glumci koji igraju glavne (stalne) uloge u seriji pojaviće se u </a:t>
            </a:r>
            <a:r>
              <a:rPr lang="sr-Latn-CS" sz="1400" b="1"/>
              <a:t>kratkim spotovima</a:t>
            </a:r>
            <a:r>
              <a:rPr lang="sr-Latn-CS" sz="1400"/>
              <a:t> u okviru kojih </a:t>
            </a:r>
            <a:r>
              <a:rPr lang="sr-Latn-CS" sz="1400" b="1"/>
              <a:t>pozivaju gledaoce</a:t>
            </a:r>
            <a:r>
              <a:rPr lang="sr-Latn-CS" sz="1400"/>
              <a:t> da se pozivom na određeni broj telefona prijave na kasting za neku određenu vrstu uloga. </a:t>
            </a:r>
          </a:p>
          <a:p>
            <a:pPr lvl="3">
              <a:lnSpc>
                <a:spcPct val="80000"/>
              </a:lnSpc>
            </a:pPr>
            <a:r>
              <a:rPr lang="sr-Latn-CS" sz="1400"/>
              <a:t>Emiter pravi uzi izbor a nekolicina odabranih dolazi na </a:t>
            </a:r>
            <a:r>
              <a:rPr lang="sr-Latn-CS" sz="1400" b="1"/>
              <a:t>centralni kasting u Beograd</a:t>
            </a:r>
            <a:r>
              <a:rPr lang="sr-Latn-CS" sz="1400"/>
              <a:t>.</a:t>
            </a:r>
            <a:r>
              <a:rPr lang="en-US" sz="1400"/>
              <a:t> </a:t>
            </a:r>
            <a:endParaRPr lang="sr-Latn-CS" sz="1400"/>
          </a:p>
          <a:p>
            <a:pPr lvl="3">
              <a:lnSpc>
                <a:spcPct val="80000"/>
              </a:lnSpc>
            </a:pPr>
            <a:endParaRPr lang="sr-Latn-CS" sz="1400"/>
          </a:p>
          <a:p>
            <a:pPr lvl="3">
              <a:lnSpc>
                <a:spcPct val="80000"/>
              </a:lnSpc>
            </a:pPr>
            <a:endParaRPr lang="sr-Latn-CS" sz="1400"/>
          </a:p>
          <a:p>
            <a:pPr lvl="2">
              <a:lnSpc>
                <a:spcPct val="80000"/>
              </a:lnSpc>
            </a:pPr>
            <a:r>
              <a:rPr lang="sr-Latn-CS" sz="1800" b="1">
                <a:solidFill>
                  <a:schemeClr val="accent2"/>
                </a:solidFill>
              </a:rPr>
              <a:t>Telefonsko glasanje</a:t>
            </a:r>
          </a:p>
          <a:p>
            <a:pPr lvl="3">
              <a:lnSpc>
                <a:spcPct val="80000"/>
              </a:lnSpc>
            </a:pPr>
            <a:r>
              <a:rPr lang="en-US" sz="1400"/>
              <a:t>Gledaoci </a:t>
            </a:r>
            <a:r>
              <a:rPr lang="sr-Latn-CS" sz="1400"/>
              <a:t>će biti u mogućnosti da pozivom na odgovarajuće </a:t>
            </a:r>
            <a:r>
              <a:rPr lang="sr-Latn-CS" sz="1400" b="1"/>
              <a:t>0900-6666 ( 1- 5 )</a:t>
            </a:r>
            <a:r>
              <a:rPr lang="sr-Latn-CS" sz="1400"/>
              <a:t> brojeve glasaju koje poćinilac.</a:t>
            </a:r>
          </a:p>
          <a:p>
            <a:pPr lvl="2">
              <a:lnSpc>
                <a:spcPct val="80000"/>
              </a:lnSpc>
            </a:pPr>
            <a:r>
              <a:rPr lang="sr-Latn-CS" sz="1800" b="1">
                <a:solidFill>
                  <a:srgbClr val="1665A6"/>
                </a:solidFill>
              </a:rPr>
              <a:t>Telefonsko isledjivanje – </a:t>
            </a:r>
            <a:r>
              <a:rPr lang="sr-Latn-CS" sz="1600" b="1">
                <a:solidFill>
                  <a:srgbClr val="1665A6"/>
                </a:solidFill>
              </a:rPr>
              <a:t>nova generacija TV interakcije</a:t>
            </a:r>
          </a:p>
          <a:p>
            <a:pPr lvl="3">
              <a:lnSpc>
                <a:spcPct val="80000"/>
              </a:lnSpc>
            </a:pPr>
            <a:r>
              <a:rPr lang="sr-Latn-CS" sz="1400"/>
              <a:t>putem telefona biće omogućeno i </a:t>
            </a:r>
            <a:r>
              <a:rPr lang="sr-Latn-CS" sz="1400" b="1"/>
              <a:t>direktno isledjivanje osumnjičenih.</a:t>
            </a:r>
            <a:endParaRPr lang="sr-Latn-CS" sz="1400"/>
          </a:p>
          <a:p>
            <a:pPr lvl="3">
              <a:lnSpc>
                <a:spcPct val="80000"/>
              </a:lnSpc>
            </a:pPr>
            <a:r>
              <a:rPr lang="sr-Latn-CS" sz="1400"/>
              <a:t>To konkretno znači da gledaoci mogu da pozivom na posebne brojeve</a:t>
            </a:r>
            <a:r>
              <a:rPr lang="sr-Latn-CS" sz="1400" b="1"/>
              <a:t> </a:t>
            </a:r>
            <a:r>
              <a:rPr lang="sr-Latn-CS" sz="1400"/>
              <a:t>i pritiskom na odgovarajući taster od 1 - 5„saslušaju“ osumnjičene lično. Sve razgovore ćemo snimati, uključujući i ton gledaoca iz off-a i najzanimljivije ćemo  emitovati u okviru izveštaja.</a:t>
            </a:r>
          </a:p>
          <a:p>
            <a:pPr lvl="3">
              <a:lnSpc>
                <a:spcPct val="80000"/>
              </a:lnSpc>
            </a:pPr>
            <a:r>
              <a:rPr lang="sr-Latn-CS" sz="1400"/>
              <a:t>U zavisnosti od potreba emitera moguće je u noćnim satima emitovati ove razgovore u neograničenoj minutaži.</a:t>
            </a:r>
            <a:r>
              <a:rPr lang="en-US" sz="1400"/>
              <a:t> </a:t>
            </a:r>
            <a:endParaRPr lang="sr-Latn-CS" sz="1400"/>
          </a:p>
          <a:p>
            <a:pPr lvl="3">
              <a:lnSpc>
                <a:spcPct val="80000"/>
              </a:lnSpc>
            </a:pPr>
            <a:endParaRPr lang="sr-Latn-CS" sz="1400"/>
          </a:p>
          <a:p>
            <a:pPr>
              <a:lnSpc>
                <a:spcPct val="80000"/>
              </a:lnSpc>
            </a:pPr>
            <a:endParaRPr lang="en-US" sz="1200"/>
          </a:p>
        </p:txBody>
      </p:sp>
      <p:grpSp>
        <p:nvGrpSpPr>
          <p:cNvPr id="126989" name="Group 13"/>
          <p:cNvGrpSpPr>
            <a:grpSpLocks/>
          </p:cNvGrpSpPr>
          <p:nvPr/>
        </p:nvGrpSpPr>
        <p:grpSpPr bwMode="auto">
          <a:xfrm>
            <a:off x="3200400" y="3200401"/>
            <a:ext cx="1828800" cy="1825625"/>
            <a:chOff x="1156" y="769"/>
            <a:chExt cx="1215" cy="1213"/>
          </a:xfrm>
        </p:grpSpPr>
        <p:pic>
          <p:nvPicPr>
            <p:cNvPr id="126990" name="Picture 1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56" y="1731"/>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6991" name="Oval 15" descr="Bild24"/>
            <p:cNvSpPr>
              <a:spLocks noChangeArrowheads="1"/>
            </p:cNvSpPr>
            <p:nvPr/>
          </p:nvSpPr>
          <p:spPr bwMode="auto">
            <a:xfrm>
              <a:off x="1303" y="919"/>
              <a:ext cx="913" cy="91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26992" name="Picture 16"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158" y="769"/>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6993" name="Group 17"/>
          <p:cNvGrpSpPr>
            <a:grpSpLocks/>
          </p:cNvGrpSpPr>
          <p:nvPr/>
        </p:nvGrpSpPr>
        <p:grpSpPr bwMode="auto">
          <a:xfrm>
            <a:off x="3124201" y="1219200"/>
            <a:ext cx="1827213" cy="1828800"/>
            <a:chOff x="4339" y="2157"/>
            <a:chExt cx="1206" cy="1207"/>
          </a:xfrm>
        </p:grpSpPr>
        <p:pic>
          <p:nvPicPr>
            <p:cNvPr id="126994" name="Picture 18"/>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64" y="3123"/>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6995" name="Oval 19"/>
            <p:cNvSpPr>
              <a:spLocks noChangeArrowheads="1"/>
            </p:cNvSpPr>
            <p:nvPr/>
          </p:nvSpPr>
          <p:spPr bwMode="auto">
            <a:xfrm>
              <a:off x="4478" y="2302"/>
              <a:ext cx="913" cy="913"/>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26996" name="Picture 20" descr="FotoIcon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339" y="2157"/>
              <a:ext cx="1206" cy="120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91131623"/>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6979">
                                            <p:txEl>
                                              <p:pRg st="0" end="0"/>
                                            </p:txEl>
                                          </p:spTgt>
                                        </p:tgtEl>
                                        <p:attrNameLst>
                                          <p:attrName>style.visibility</p:attrName>
                                        </p:attrNameLst>
                                      </p:cBhvr>
                                      <p:to>
                                        <p:strVal val="visible"/>
                                      </p:to>
                                    </p:set>
                                    <p:animEffect transition="in" filter="fade">
                                      <p:cBhvr>
                                        <p:cTn id="7" dur="1000"/>
                                        <p:tgtEl>
                                          <p:spTgt spid="12697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6979">
                                            <p:txEl>
                                              <p:pRg st="1" end="1"/>
                                            </p:txEl>
                                          </p:spTgt>
                                        </p:tgtEl>
                                        <p:attrNameLst>
                                          <p:attrName>style.visibility</p:attrName>
                                        </p:attrNameLst>
                                      </p:cBhvr>
                                      <p:to>
                                        <p:strVal val="visible"/>
                                      </p:to>
                                    </p:set>
                                    <p:animEffect transition="in" filter="fade">
                                      <p:cBhvr>
                                        <p:cTn id="10" dur="1000"/>
                                        <p:tgtEl>
                                          <p:spTgt spid="12697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6979">
                                            <p:txEl>
                                              <p:pRg st="2" end="2"/>
                                            </p:txEl>
                                          </p:spTgt>
                                        </p:tgtEl>
                                        <p:attrNameLst>
                                          <p:attrName>style.visibility</p:attrName>
                                        </p:attrNameLst>
                                      </p:cBhvr>
                                      <p:to>
                                        <p:strVal val="visible"/>
                                      </p:to>
                                    </p:set>
                                    <p:animEffect transition="in" filter="fade">
                                      <p:cBhvr>
                                        <p:cTn id="13" dur="1000"/>
                                        <p:tgtEl>
                                          <p:spTgt spid="126979">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6979">
                                            <p:txEl>
                                              <p:pRg st="3" end="3"/>
                                            </p:txEl>
                                          </p:spTgt>
                                        </p:tgtEl>
                                        <p:attrNameLst>
                                          <p:attrName>style.visibility</p:attrName>
                                        </p:attrNameLst>
                                      </p:cBhvr>
                                      <p:to>
                                        <p:strVal val="visible"/>
                                      </p:to>
                                    </p:set>
                                    <p:animEffect transition="in" filter="fade">
                                      <p:cBhvr>
                                        <p:cTn id="16" dur="1000"/>
                                        <p:tgtEl>
                                          <p:spTgt spid="126979">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6979">
                                            <p:txEl>
                                              <p:pRg st="6" end="6"/>
                                            </p:txEl>
                                          </p:spTgt>
                                        </p:tgtEl>
                                        <p:attrNameLst>
                                          <p:attrName>style.visibility</p:attrName>
                                        </p:attrNameLst>
                                      </p:cBhvr>
                                      <p:to>
                                        <p:strVal val="visible"/>
                                      </p:to>
                                    </p:set>
                                    <p:animEffect transition="in" filter="fade">
                                      <p:cBhvr>
                                        <p:cTn id="19" dur="1000"/>
                                        <p:tgtEl>
                                          <p:spTgt spid="126979">
                                            <p:txEl>
                                              <p:pRg st="6" end="6"/>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6979">
                                            <p:txEl>
                                              <p:pRg st="7" end="7"/>
                                            </p:txEl>
                                          </p:spTgt>
                                        </p:tgtEl>
                                        <p:attrNameLst>
                                          <p:attrName>style.visibility</p:attrName>
                                        </p:attrNameLst>
                                      </p:cBhvr>
                                      <p:to>
                                        <p:strVal val="visible"/>
                                      </p:to>
                                    </p:set>
                                    <p:animEffect transition="in" filter="fade">
                                      <p:cBhvr>
                                        <p:cTn id="22" dur="1000"/>
                                        <p:tgtEl>
                                          <p:spTgt spid="126979">
                                            <p:txEl>
                                              <p:pRg st="7" end="7"/>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6979">
                                            <p:txEl>
                                              <p:pRg st="8" end="8"/>
                                            </p:txEl>
                                          </p:spTgt>
                                        </p:tgtEl>
                                        <p:attrNameLst>
                                          <p:attrName>style.visibility</p:attrName>
                                        </p:attrNameLst>
                                      </p:cBhvr>
                                      <p:to>
                                        <p:strVal val="visible"/>
                                      </p:to>
                                    </p:set>
                                    <p:animEffect transition="in" filter="fade">
                                      <p:cBhvr>
                                        <p:cTn id="25" dur="1000"/>
                                        <p:tgtEl>
                                          <p:spTgt spid="126979">
                                            <p:txEl>
                                              <p:pRg st="8" end="8"/>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6979">
                                            <p:txEl>
                                              <p:pRg st="9" end="9"/>
                                            </p:txEl>
                                          </p:spTgt>
                                        </p:tgtEl>
                                        <p:attrNameLst>
                                          <p:attrName>style.visibility</p:attrName>
                                        </p:attrNameLst>
                                      </p:cBhvr>
                                      <p:to>
                                        <p:strVal val="visible"/>
                                      </p:to>
                                    </p:set>
                                    <p:animEffect transition="in" filter="fade">
                                      <p:cBhvr>
                                        <p:cTn id="28" dur="1000"/>
                                        <p:tgtEl>
                                          <p:spTgt spid="126979">
                                            <p:txEl>
                                              <p:pRg st="9" end="9"/>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6979">
                                            <p:txEl>
                                              <p:pRg st="10" end="10"/>
                                            </p:txEl>
                                          </p:spTgt>
                                        </p:tgtEl>
                                        <p:attrNameLst>
                                          <p:attrName>style.visibility</p:attrName>
                                        </p:attrNameLst>
                                      </p:cBhvr>
                                      <p:to>
                                        <p:strVal val="visible"/>
                                      </p:to>
                                    </p:set>
                                    <p:animEffect transition="in" filter="fade">
                                      <p:cBhvr>
                                        <p:cTn id="31" dur="1000"/>
                                        <p:tgtEl>
                                          <p:spTgt spid="126979">
                                            <p:txEl>
                                              <p:pRg st="10" end="1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6979">
                                            <p:txEl>
                                              <p:pRg st="11" end="11"/>
                                            </p:txEl>
                                          </p:spTgt>
                                        </p:tgtEl>
                                        <p:attrNameLst>
                                          <p:attrName>style.visibility</p:attrName>
                                        </p:attrNameLst>
                                      </p:cBhvr>
                                      <p:to>
                                        <p:strVal val="visible"/>
                                      </p:to>
                                    </p:set>
                                    <p:animEffect transition="in" filter="fade">
                                      <p:cBhvr>
                                        <p:cTn id="34" dur="1000"/>
                                        <p:tgtEl>
                                          <p:spTgt spid="126979">
                                            <p:txEl>
                                              <p:pRg st="11" end="11"/>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26993"/>
                                        </p:tgtEl>
                                        <p:attrNameLst>
                                          <p:attrName>style.visibility</p:attrName>
                                        </p:attrNameLst>
                                      </p:cBhvr>
                                      <p:to>
                                        <p:strVal val="visible"/>
                                      </p:to>
                                    </p:set>
                                    <p:animEffect transition="in" filter="fade">
                                      <p:cBhvr>
                                        <p:cTn id="37" dur="2000"/>
                                        <p:tgtEl>
                                          <p:spTgt spid="126993"/>
                                        </p:tgtEl>
                                      </p:cBhvr>
                                    </p:animEffect>
                                  </p:childTnLst>
                                </p:cTn>
                              </p:par>
                              <p:par>
                                <p:cTn id="38" presetID="10" presetClass="entr" presetSubtype="0" fill="hold" nodeType="withEffect">
                                  <p:stCondLst>
                                    <p:cond delay="0"/>
                                  </p:stCondLst>
                                  <p:childTnLst>
                                    <p:set>
                                      <p:cBhvr>
                                        <p:cTn id="39" dur="1" fill="hold">
                                          <p:stCondLst>
                                            <p:cond delay="0"/>
                                          </p:stCondLst>
                                        </p:cTn>
                                        <p:tgtEl>
                                          <p:spTgt spid="126989"/>
                                        </p:tgtEl>
                                        <p:attrNameLst>
                                          <p:attrName>style.visibility</p:attrName>
                                        </p:attrNameLst>
                                      </p:cBhvr>
                                      <p:to>
                                        <p:strVal val="visible"/>
                                      </p:to>
                                    </p:set>
                                    <p:animEffect transition="in" filter="fade">
                                      <p:cBhvr>
                                        <p:cTn id="40" dur="2000"/>
                                        <p:tgtEl>
                                          <p:spTgt spid="1269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79"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74435" name="Rectangle 3"/>
          <p:cNvSpPr>
            <a:spLocks noGrp="1" noChangeArrowheads="1"/>
          </p:cNvSpPr>
          <p:nvPr>
            <p:ph type="title"/>
          </p:nvPr>
        </p:nvSpPr>
        <p:spPr>
          <a:xfrm>
            <a:off x="3379788" y="317500"/>
            <a:ext cx="7288212" cy="723900"/>
          </a:xfrm>
        </p:spPr>
        <p:txBody>
          <a:bodyPr/>
          <a:lstStyle/>
          <a:p>
            <a:r>
              <a:rPr lang="sr-Latn-CS" sz="3600"/>
              <a:t>Oblici interakcije sa publikom</a:t>
            </a:r>
            <a:endParaRPr lang="en-US" sz="3600"/>
          </a:p>
        </p:txBody>
      </p:sp>
      <p:sp>
        <p:nvSpPr>
          <p:cNvPr id="274436" name="Rectangle 4"/>
          <p:cNvSpPr>
            <a:spLocks noGrp="1" noChangeArrowheads="1"/>
          </p:cNvSpPr>
          <p:nvPr>
            <p:ph type="body" idx="1"/>
          </p:nvPr>
        </p:nvSpPr>
        <p:spPr>
          <a:xfrm>
            <a:off x="3886200" y="1384300"/>
            <a:ext cx="6599238" cy="5473700"/>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lvl="2"/>
            <a:r>
              <a:rPr lang="sr-Latn-CS" sz="3200" b="1">
                <a:solidFill>
                  <a:schemeClr val="accent2"/>
                </a:solidFill>
              </a:rPr>
              <a:t>SMS GLASANJE</a:t>
            </a:r>
            <a:r>
              <a:rPr lang="sr-Latn-CS" sz="2000" b="1">
                <a:solidFill>
                  <a:schemeClr val="accent2"/>
                </a:solidFill>
              </a:rPr>
              <a:t> </a:t>
            </a:r>
          </a:p>
          <a:p>
            <a:pPr lvl="3"/>
            <a:r>
              <a:rPr lang="sr-Latn-CS"/>
              <a:t>Gledaoci su ti koji odlučuju SMS-om koja će se od zvezda naći na vrhu liste popularnosti i pojaviti kao  GOST ISTRAŽITELJ narednog utorka u „izveštaju“ BALKANPOL-a .</a:t>
            </a:r>
          </a:p>
          <a:p>
            <a:pPr lvl="2"/>
            <a:r>
              <a:rPr lang="sr-Latn-CS" sz="3200" b="1">
                <a:solidFill>
                  <a:srgbClr val="1665A6"/>
                </a:solidFill>
              </a:rPr>
              <a:t>SMS DOPISIVANJE</a:t>
            </a:r>
            <a:r>
              <a:rPr lang="sr-Latn-CS" sz="4400"/>
              <a:t> </a:t>
            </a:r>
          </a:p>
          <a:p>
            <a:pPr lvl="3"/>
            <a:r>
              <a:rPr lang="sr-Latn-CS"/>
              <a:t>SA OSUMNJIČENIMA</a:t>
            </a:r>
          </a:p>
          <a:p>
            <a:pPr lvl="3"/>
            <a:r>
              <a:rPr lang="sr-Latn-CS"/>
              <a:t>SA BALKANPOLOM</a:t>
            </a:r>
          </a:p>
          <a:p>
            <a:pPr lvl="3"/>
            <a:r>
              <a:rPr lang="sr-Latn-CS"/>
              <a:t>MEĐUSOBNO</a:t>
            </a:r>
          </a:p>
          <a:p>
            <a:pPr lvl="3">
              <a:buFontTx/>
              <a:buNone/>
            </a:pPr>
            <a:r>
              <a:rPr lang="sr-Latn-CS"/>
              <a:t>Emituju se u toku celog ciklusa izuzev u toku igranih  delova i reklama. </a:t>
            </a:r>
          </a:p>
          <a:p>
            <a:pPr lvl="3">
              <a:buFontTx/>
              <a:buNone/>
            </a:pPr>
            <a:endParaRPr lang="sr-Latn-CS"/>
          </a:p>
          <a:p>
            <a:pPr lvl="2"/>
            <a:endParaRPr lang="sr-Latn-CS"/>
          </a:p>
          <a:p>
            <a:pPr lvl="3">
              <a:buFontTx/>
              <a:buNone/>
            </a:pPr>
            <a:endParaRPr lang="sr-Latn-CS"/>
          </a:p>
          <a:p>
            <a:endParaRPr lang="en-US" sz="2800"/>
          </a:p>
        </p:txBody>
      </p:sp>
      <p:grpSp>
        <p:nvGrpSpPr>
          <p:cNvPr id="274437" name="Group 5"/>
          <p:cNvGrpSpPr>
            <a:grpSpLocks/>
          </p:cNvGrpSpPr>
          <p:nvPr/>
        </p:nvGrpSpPr>
        <p:grpSpPr bwMode="auto">
          <a:xfrm>
            <a:off x="3200401" y="979488"/>
            <a:ext cx="1687513" cy="1687512"/>
            <a:chOff x="3242" y="773"/>
            <a:chExt cx="1213" cy="1213"/>
          </a:xfrm>
        </p:grpSpPr>
        <p:pic>
          <p:nvPicPr>
            <p:cNvPr id="274438" name="Picture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86" y="1726"/>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4439" name="Oval 7" descr="Bild69"/>
            <p:cNvSpPr>
              <a:spLocks noChangeArrowheads="1"/>
            </p:cNvSpPr>
            <p:nvPr/>
          </p:nvSpPr>
          <p:spPr bwMode="auto">
            <a:xfrm>
              <a:off x="3390" y="919"/>
              <a:ext cx="913" cy="9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74440" name="Picture 8" descr="FotoIcon dark"/>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42" y="773"/>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74445" name="Group 13"/>
          <p:cNvGrpSpPr>
            <a:grpSpLocks/>
          </p:cNvGrpSpPr>
          <p:nvPr/>
        </p:nvGrpSpPr>
        <p:grpSpPr bwMode="auto">
          <a:xfrm>
            <a:off x="3200401" y="3962400"/>
            <a:ext cx="1743075" cy="1752600"/>
            <a:chOff x="2198" y="2155"/>
            <a:chExt cx="1213" cy="1220"/>
          </a:xfrm>
        </p:grpSpPr>
        <p:pic>
          <p:nvPicPr>
            <p:cNvPr id="274446" name="Picture 1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214" y="3134"/>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4447" name="Oval 15" descr="Bild81"/>
            <p:cNvSpPr>
              <a:spLocks noChangeArrowheads="1"/>
            </p:cNvSpPr>
            <p:nvPr/>
          </p:nvSpPr>
          <p:spPr bwMode="auto">
            <a:xfrm>
              <a:off x="2346" y="2302"/>
              <a:ext cx="913" cy="913"/>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74448" name="Picture 16" descr="FotoIcon dark"/>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198" y="2155"/>
              <a:ext cx="1213" cy="121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86714238"/>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4436">
                                            <p:txEl>
                                              <p:pRg st="0" end="0"/>
                                            </p:txEl>
                                          </p:spTgt>
                                        </p:tgtEl>
                                        <p:attrNameLst>
                                          <p:attrName>style.visibility</p:attrName>
                                        </p:attrNameLst>
                                      </p:cBhvr>
                                      <p:to>
                                        <p:strVal val="visible"/>
                                      </p:to>
                                    </p:set>
                                    <p:animEffect transition="in" filter="fade">
                                      <p:cBhvr>
                                        <p:cTn id="7" dur="1000"/>
                                        <p:tgtEl>
                                          <p:spTgt spid="274436">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4436">
                                            <p:txEl>
                                              <p:pRg st="1" end="1"/>
                                            </p:txEl>
                                          </p:spTgt>
                                        </p:tgtEl>
                                        <p:attrNameLst>
                                          <p:attrName>style.visibility</p:attrName>
                                        </p:attrNameLst>
                                      </p:cBhvr>
                                      <p:to>
                                        <p:strVal val="visible"/>
                                      </p:to>
                                    </p:set>
                                    <p:animEffect transition="in" filter="fade">
                                      <p:cBhvr>
                                        <p:cTn id="10" dur="1000"/>
                                        <p:tgtEl>
                                          <p:spTgt spid="274436">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74436">
                                            <p:txEl>
                                              <p:pRg st="2" end="2"/>
                                            </p:txEl>
                                          </p:spTgt>
                                        </p:tgtEl>
                                        <p:attrNameLst>
                                          <p:attrName>style.visibility</p:attrName>
                                        </p:attrNameLst>
                                      </p:cBhvr>
                                      <p:to>
                                        <p:strVal val="visible"/>
                                      </p:to>
                                    </p:set>
                                    <p:animEffect transition="in" filter="fade">
                                      <p:cBhvr>
                                        <p:cTn id="13" dur="1000"/>
                                        <p:tgtEl>
                                          <p:spTgt spid="274436">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4436">
                                            <p:txEl>
                                              <p:pRg st="3" end="3"/>
                                            </p:txEl>
                                          </p:spTgt>
                                        </p:tgtEl>
                                        <p:attrNameLst>
                                          <p:attrName>style.visibility</p:attrName>
                                        </p:attrNameLst>
                                      </p:cBhvr>
                                      <p:to>
                                        <p:strVal val="visible"/>
                                      </p:to>
                                    </p:set>
                                    <p:animEffect transition="in" filter="fade">
                                      <p:cBhvr>
                                        <p:cTn id="16" dur="1000"/>
                                        <p:tgtEl>
                                          <p:spTgt spid="274436">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74436">
                                            <p:txEl>
                                              <p:pRg st="4" end="4"/>
                                            </p:txEl>
                                          </p:spTgt>
                                        </p:tgtEl>
                                        <p:attrNameLst>
                                          <p:attrName>style.visibility</p:attrName>
                                        </p:attrNameLst>
                                      </p:cBhvr>
                                      <p:to>
                                        <p:strVal val="visible"/>
                                      </p:to>
                                    </p:set>
                                    <p:animEffect transition="in" filter="fade">
                                      <p:cBhvr>
                                        <p:cTn id="19" dur="1000"/>
                                        <p:tgtEl>
                                          <p:spTgt spid="274436">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74436">
                                            <p:txEl>
                                              <p:pRg st="5" end="5"/>
                                            </p:txEl>
                                          </p:spTgt>
                                        </p:tgtEl>
                                        <p:attrNameLst>
                                          <p:attrName>style.visibility</p:attrName>
                                        </p:attrNameLst>
                                      </p:cBhvr>
                                      <p:to>
                                        <p:strVal val="visible"/>
                                      </p:to>
                                    </p:set>
                                    <p:animEffect transition="in" filter="fade">
                                      <p:cBhvr>
                                        <p:cTn id="22" dur="1000"/>
                                        <p:tgtEl>
                                          <p:spTgt spid="274436">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4436">
                                            <p:txEl>
                                              <p:pRg st="6" end="6"/>
                                            </p:txEl>
                                          </p:spTgt>
                                        </p:tgtEl>
                                        <p:attrNameLst>
                                          <p:attrName>style.visibility</p:attrName>
                                        </p:attrNameLst>
                                      </p:cBhvr>
                                      <p:to>
                                        <p:strVal val="visible"/>
                                      </p:to>
                                    </p:set>
                                    <p:animEffect transition="in" filter="fade">
                                      <p:cBhvr>
                                        <p:cTn id="25" dur="1000"/>
                                        <p:tgtEl>
                                          <p:spTgt spid="274436">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274437"/>
                                        </p:tgtEl>
                                        <p:attrNameLst>
                                          <p:attrName>style.visibility</p:attrName>
                                        </p:attrNameLst>
                                      </p:cBhvr>
                                      <p:to>
                                        <p:strVal val="visible"/>
                                      </p:to>
                                    </p:set>
                                    <p:animEffect transition="in" filter="fade">
                                      <p:cBhvr>
                                        <p:cTn id="28" dur="1000"/>
                                        <p:tgtEl>
                                          <p:spTgt spid="274437"/>
                                        </p:tgtEl>
                                      </p:cBhvr>
                                    </p:animEffect>
                                  </p:childTnLst>
                                </p:cTn>
                              </p:par>
                              <p:par>
                                <p:cTn id="29" presetID="10" presetClass="entr" presetSubtype="0" fill="hold" nodeType="withEffect">
                                  <p:stCondLst>
                                    <p:cond delay="0"/>
                                  </p:stCondLst>
                                  <p:childTnLst>
                                    <p:set>
                                      <p:cBhvr>
                                        <p:cTn id="30" dur="1" fill="hold">
                                          <p:stCondLst>
                                            <p:cond delay="0"/>
                                          </p:stCondLst>
                                        </p:cTn>
                                        <p:tgtEl>
                                          <p:spTgt spid="274445"/>
                                        </p:tgtEl>
                                        <p:attrNameLst>
                                          <p:attrName>style.visibility</p:attrName>
                                        </p:attrNameLst>
                                      </p:cBhvr>
                                      <p:to>
                                        <p:strVal val="visible"/>
                                      </p:to>
                                    </p:set>
                                    <p:animEffect transition="in" filter="fade">
                                      <p:cBhvr>
                                        <p:cTn id="31" dur="2000"/>
                                        <p:tgtEl>
                                          <p:spTgt spid="2744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443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DDDD">
                <a:gamma/>
                <a:shade val="0"/>
                <a:invGamma/>
              </a:srgbClr>
            </a:gs>
            <a:gs pos="100000">
              <a:srgbClr val="DDDDDD"/>
            </a:gs>
          </a:gsLst>
          <a:lin ang="5400000" scaled="1"/>
        </a:gradFill>
        <a:effectLst/>
      </p:bgPr>
    </p:bg>
    <p:spTree>
      <p:nvGrpSpPr>
        <p:cNvPr id="1" name=""/>
        <p:cNvGrpSpPr/>
        <p:nvPr/>
      </p:nvGrpSpPr>
      <p:grpSpPr>
        <a:xfrm>
          <a:off x="0" y="0"/>
          <a:ext cx="0" cy="0"/>
          <a:chOff x="0" y="0"/>
          <a:chExt cx="0" cy="0"/>
        </a:xfrm>
      </p:grpSpPr>
      <p:sp>
        <p:nvSpPr>
          <p:cNvPr id="108560" name="Rectangle 16"/>
          <p:cNvSpPr>
            <a:spLocks noChangeArrowheads="1"/>
          </p:cNvSpPr>
          <p:nvPr/>
        </p:nvSpPr>
        <p:spPr bwMode="auto">
          <a:xfrm>
            <a:off x="1219200" y="-228600"/>
            <a:ext cx="9753600" cy="73152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08550" name="Rectangle 6"/>
          <p:cNvSpPr>
            <a:spLocks noGrp="1" noChangeArrowheads="1"/>
          </p:cNvSpPr>
          <p:nvPr>
            <p:ph type="title"/>
          </p:nvPr>
        </p:nvSpPr>
        <p:spPr>
          <a:xfrm>
            <a:off x="2895600" y="241300"/>
            <a:ext cx="7232650" cy="914400"/>
          </a:xfrm>
        </p:spPr>
        <p:txBody>
          <a:bodyPr/>
          <a:lstStyle/>
          <a:p>
            <a:pPr algn="ctr"/>
            <a:r>
              <a:rPr lang="sr-Latn-CS" dirty="0">
                <a:solidFill>
                  <a:schemeClr val="bg2"/>
                </a:solidFill>
              </a:rPr>
              <a:t>Ceo svet je gledao...</a:t>
            </a:r>
            <a:endParaRPr lang="en-US" dirty="0">
              <a:solidFill>
                <a:schemeClr val="bg2"/>
              </a:solidFill>
            </a:endParaRPr>
          </a:p>
        </p:txBody>
      </p:sp>
      <p:sp>
        <p:nvSpPr>
          <p:cNvPr id="108546" name="Rectangle 2"/>
          <p:cNvSpPr>
            <a:spLocks noGrp="1" noChangeArrowheads="1"/>
          </p:cNvSpPr>
          <p:nvPr>
            <p:ph type="body" idx="4294967295"/>
          </p:nvPr>
        </p:nvSpPr>
        <p:spPr>
          <a:xfrm>
            <a:off x="2514600" y="1498601"/>
            <a:ext cx="2978150" cy="765175"/>
          </a:xfrm>
          <a:noFill/>
        </p:spPr>
        <p:txBody>
          <a:bodyPr/>
          <a:lstStyle/>
          <a:p>
            <a:pPr algn="ctr">
              <a:buFontTx/>
              <a:buNone/>
            </a:pPr>
            <a:r>
              <a:rPr lang="sr-Latn-CS" b="1" dirty="0">
                <a:solidFill>
                  <a:srgbClr val="FF0000"/>
                </a:solidFill>
                <a:effectLst>
                  <a:outerShdw blurRad="38100" dist="38100" dir="2700000" algn="tl">
                    <a:srgbClr val="000000"/>
                  </a:outerShdw>
                </a:effectLst>
              </a:rPr>
              <a:t>Serial</a:t>
            </a:r>
            <a:endParaRPr lang="en-GB" b="1" dirty="0">
              <a:solidFill>
                <a:srgbClr val="FF0000"/>
              </a:solidFill>
              <a:effectLst>
                <a:outerShdw blurRad="38100" dist="38100" dir="2700000" algn="tl">
                  <a:srgbClr val="000000"/>
                </a:outerShdw>
              </a:effectLst>
            </a:endParaRPr>
          </a:p>
        </p:txBody>
      </p:sp>
      <p:sp>
        <p:nvSpPr>
          <p:cNvPr id="108547" name="Rectangle 3"/>
          <p:cNvSpPr>
            <a:spLocks noChangeArrowheads="1"/>
          </p:cNvSpPr>
          <p:nvPr/>
        </p:nvSpPr>
        <p:spPr bwMode="auto">
          <a:xfrm>
            <a:off x="7239001" y="1422400"/>
            <a:ext cx="2303463"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ctr" fontAlgn="base">
              <a:spcBef>
                <a:spcPct val="20000"/>
              </a:spcBef>
              <a:spcAft>
                <a:spcPct val="0"/>
              </a:spcAft>
            </a:pPr>
            <a:r>
              <a:rPr lang="sr-Latn-CS" sz="3200" b="1">
                <a:solidFill>
                  <a:srgbClr val="FF0000"/>
                </a:solidFill>
                <a:effectLst>
                  <a:outerShdw blurRad="38100" dist="38100" dir="2700000" algn="tl">
                    <a:srgbClr val="000000"/>
                  </a:outerShdw>
                </a:effectLst>
              </a:rPr>
              <a:t>Reality </a:t>
            </a:r>
            <a:endParaRPr lang="en-GB" sz="3200" b="1">
              <a:solidFill>
                <a:srgbClr val="FF0000"/>
              </a:solidFill>
              <a:effectLst>
                <a:outerShdw blurRad="38100" dist="38100" dir="2700000" algn="tl">
                  <a:srgbClr val="000000"/>
                </a:outerShdw>
              </a:effectLst>
            </a:endParaRPr>
          </a:p>
        </p:txBody>
      </p:sp>
      <p:pic>
        <p:nvPicPr>
          <p:cNvPr id="108548" name="Picture 4" descr="030330_1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62200" y="2133600"/>
            <a:ext cx="3479800" cy="2609850"/>
          </a:xfrm>
          <a:prstGeom prst="rect">
            <a:avLst/>
          </a:prstGeom>
          <a:noFill/>
          <a:ln w="762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8549" name="Picture 5" descr="big_brother_logo"/>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81800" y="2133601"/>
            <a:ext cx="3352800" cy="2620963"/>
          </a:xfrm>
          <a:prstGeom prst="rect">
            <a:avLst/>
          </a:prstGeom>
          <a:noFill/>
          <a:ln w="762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8555" name="Picture 11" descr="csi-image"/>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114800" y="5008564"/>
            <a:ext cx="1752600" cy="1697037"/>
          </a:xfrm>
          <a:prstGeom prst="rect">
            <a:avLst/>
          </a:prstGeom>
          <a:noFill/>
          <a:ln w="57150">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8559" name="Picture 1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781801" y="4953000"/>
            <a:ext cx="1235075" cy="1752600"/>
          </a:xfrm>
          <a:prstGeom prst="rect">
            <a:avLst/>
          </a:prstGeom>
          <a:noFill/>
          <a:ln w="571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561" name="Picture 17"/>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153400" y="5562601"/>
            <a:ext cx="220980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8562" name="Picture 18" descr="NYPD_Blue_season_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362201" y="4953000"/>
            <a:ext cx="1312863" cy="175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463804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8546">
                                            <p:txEl>
                                              <p:pRg st="0" end="0"/>
                                            </p:txEl>
                                          </p:spTgt>
                                        </p:tgtEl>
                                        <p:attrNameLst>
                                          <p:attrName>style.visibility</p:attrName>
                                        </p:attrNameLst>
                                      </p:cBhvr>
                                      <p:to>
                                        <p:strVal val="visible"/>
                                      </p:to>
                                    </p:set>
                                    <p:animEffect transition="in" filter="fade">
                                      <p:cBhvr>
                                        <p:cTn id="7" dur="2000"/>
                                        <p:tgtEl>
                                          <p:spTgt spid="108546">
                                            <p:txEl>
                                              <p:pRg st="0" end="0"/>
                                            </p:txEl>
                                          </p:spTgt>
                                        </p:tgtEl>
                                      </p:cBhvr>
                                    </p:animEffect>
                                  </p:childTnLst>
                                </p:cTn>
                              </p:par>
                            </p:childTnLst>
                          </p:cTn>
                        </p:par>
                        <p:par>
                          <p:cTn id="8" fill="hold" nodeType="afterGroup">
                            <p:stCondLst>
                              <p:cond delay="2000"/>
                            </p:stCondLst>
                            <p:childTnLst>
                              <p:par>
                                <p:cTn id="9" presetID="2" presetClass="entr" presetSubtype="4" fill="hold" nodeType="afterEffect">
                                  <p:stCondLst>
                                    <p:cond delay="0"/>
                                  </p:stCondLst>
                                  <p:childTnLst>
                                    <p:set>
                                      <p:cBhvr>
                                        <p:cTn id="10" dur="1" fill="hold">
                                          <p:stCondLst>
                                            <p:cond delay="0"/>
                                          </p:stCondLst>
                                        </p:cTn>
                                        <p:tgtEl>
                                          <p:spTgt spid="108548"/>
                                        </p:tgtEl>
                                        <p:attrNameLst>
                                          <p:attrName>style.visibility</p:attrName>
                                        </p:attrNameLst>
                                      </p:cBhvr>
                                      <p:to>
                                        <p:strVal val="visible"/>
                                      </p:to>
                                    </p:set>
                                    <p:anim calcmode="lin" valueType="num">
                                      <p:cBhvr additive="base">
                                        <p:cTn id="11" dur="2000" fill="hold"/>
                                        <p:tgtEl>
                                          <p:spTgt spid="108548"/>
                                        </p:tgtEl>
                                        <p:attrNameLst>
                                          <p:attrName>ppt_x</p:attrName>
                                        </p:attrNameLst>
                                      </p:cBhvr>
                                      <p:tavLst>
                                        <p:tav tm="0">
                                          <p:val>
                                            <p:strVal val="#ppt_x"/>
                                          </p:val>
                                        </p:tav>
                                        <p:tav tm="100000">
                                          <p:val>
                                            <p:strVal val="#ppt_x"/>
                                          </p:val>
                                        </p:tav>
                                      </p:tavLst>
                                    </p:anim>
                                    <p:anim calcmode="lin" valueType="num">
                                      <p:cBhvr additive="base">
                                        <p:cTn id="12" dur="2000" fill="hold"/>
                                        <p:tgtEl>
                                          <p:spTgt spid="108548"/>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4000"/>
                            </p:stCondLst>
                            <p:childTnLst>
                              <p:par>
                                <p:cTn id="14" presetID="2" presetClass="entr" presetSubtype="4" fill="hold" nodeType="afterEffect">
                                  <p:stCondLst>
                                    <p:cond delay="0"/>
                                  </p:stCondLst>
                                  <p:childTnLst>
                                    <p:set>
                                      <p:cBhvr>
                                        <p:cTn id="15" dur="1" fill="hold">
                                          <p:stCondLst>
                                            <p:cond delay="0"/>
                                          </p:stCondLst>
                                        </p:cTn>
                                        <p:tgtEl>
                                          <p:spTgt spid="108555"/>
                                        </p:tgtEl>
                                        <p:attrNameLst>
                                          <p:attrName>style.visibility</p:attrName>
                                        </p:attrNameLst>
                                      </p:cBhvr>
                                      <p:to>
                                        <p:strVal val="visible"/>
                                      </p:to>
                                    </p:set>
                                    <p:anim calcmode="lin" valueType="num">
                                      <p:cBhvr additive="base">
                                        <p:cTn id="16" dur="1000" fill="hold"/>
                                        <p:tgtEl>
                                          <p:spTgt spid="108555"/>
                                        </p:tgtEl>
                                        <p:attrNameLst>
                                          <p:attrName>ppt_x</p:attrName>
                                        </p:attrNameLst>
                                      </p:cBhvr>
                                      <p:tavLst>
                                        <p:tav tm="0">
                                          <p:val>
                                            <p:strVal val="#ppt_x"/>
                                          </p:val>
                                        </p:tav>
                                        <p:tav tm="100000">
                                          <p:val>
                                            <p:strVal val="#ppt_x"/>
                                          </p:val>
                                        </p:tav>
                                      </p:tavLst>
                                    </p:anim>
                                    <p:anim calcmode="lin" valueType="num">
                                      <p:cBhvr additive="base">
                                        <p:cTn id="17" dur="1000" fill="hold"/>
                                        <p:tgtEl>
                                          <p:spTgt spid="108555"/>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08562"/>
                                        </p:tgtEl>
                                        <p:attrNameLst>
                                          <p:attrName>style.visibility</p:attrName>
                                        </p:attrNameLst>
                                      </p:cBhvr>
                                      <p:to>
                                        <p:strVal val="visible"/>
                                      </p:to>
                                    </p:set>
                                    <p:anim calcmode="lin" valueType="num">
                                      <p:cBhvr additive="base">
                                        <p:cTn id="20" dur="500" fill="hold"/>
                                        <p:tgtEl>
                                          <p:spTgt spid="108562"/>
                                        </p:tgtEl>
                                        <p:attrNameLst>
                                          <p:attrName>ppt_x</p:attrName>
                                        </p:attrNameLst>
                                      </p:cBhvr>
                                      <p:tavLst>
                                        <p:tav tm="0">
                                          <p:val>
                                            <p:strVal val="#ppt_x"/>
                                          </p:val>
                                        </p:tav>
                                        <p:tav tm="100000">
                                          <p:val>
                                            <p:strVal val="#ppt_x"/>
                                          </p:val>
                                        </p:tav>
                                      </p:tavLst>
                                    </p:anim>
                                    <p:anim calcmode="lin" valueType="num">
                                      <p:cBhvr additive="base">
                                        <p:cTn id="21" dur="500" fill="hold"/>
                                        <p:tgtEl>
                                          <p:spTgt spid="108562"/>
                                        </p:tgtEl>
                                        <p:attrNameLst>
                                          <p:attrName>ppt_y</p:attrName>
                                        </p:attrNameLst>
                                      </p:cBhvr>
                                      <p:tavLst>
                                        <p:tav tm="0">
                                          <p:val>
                                            <p:strVal val="1+#ppt_h/2"/>
                                          </p:val>
                                        </p:tav>
                                        <p:tav tm="100000">
                                          <p:val>
                                            <p:strVal val="#ppt_y"/>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108547"/>
                                        </p:tgtEl>
                                        <p:attrNameLst>
                                          <p:attrName>style.visibility</p:attrName>
                                        </p:attrNameLst>
                                      </p:cBhvr>
                                      <p:to>
                                        <p:strVal val="visible"/>
                                      </p:to>
                                    </p:set>
                                    <p:animEffect transition="in" filter="fade">
                                      <p:cBhvr>
                                        <p:cTn id="24" dur="2000"/>
                                        <p:tgtEl>
                                          <p:spTgt spid="108547"/>
                                        </p:tgtEl>
                                      </p:cBhvr>
                                    </p:animEffect>
                                  </p:childTnLst>
                                </p:cTn>
                              </p:par>
                            </p:childTnLst>
                          </p:cTn>
                        </p:par>
                        <p:par>
                          <p:cTn id="25" fill="hold" nodeType="afterGroup">
                            <p:stCondLst>
                              <p:cond delay="6000"/>
                            </p:stCondLst>
                            <p:childTnLst>
                              <p:par>
                                <p:cTn id="26" presetID="2" presetClass="entr" presetSubtype="4" fill="hold" nodeType="afterEffect">
                                  <p:stCondLst>
                                    <p:cond delay="0"/>
                                  </p:stCondLst>
                                  <p:childTnLst>
                                    <p:set>
                                      <p:cBhvr>
                                        <p:cTn id="27" dur="1" fill="hold">
                                          <p:stCondLst>
                                            <p:cond delay="0"/>
                                          </p:stCondLst>
                                        </p:cTn>
                                        <p:tgtEl>
                                          <p:spTgt spid="108549"/>
                                        </p:tgtEl>
                                        <p:attrNameLst>
                                          <p:attrName>style.visibility</p:attrName>
                                        </p:attrNameLst>
                                      </p:cBhvr>
                                      <p:to>
                                        <p:strVal val="visible"/>
                                      </p:to>
                                    </p:set>
                                    <p:anim calcmode="lin" valueType="num">
                                      <p:cBhvr additive="base">
                                        <p:cTn id="28" dur="2000" fill="hold"/>
                                        <p:tgtEl>
                                          <p:spTgt spid="108549"/>
                                        </p:tgtEl>
                                        <p:attrNameLst>
                                          <p:attrName>ppt_x</p:attrName>
                                        </p:attrNameLst>
                                      </p:cBhvr>
                                      <p:tavLst>
                                        <p:tav tm="0">
                                          <p:val>
                                            <p:strVal val="#ppt_x"/>
                                          </p:val>
                                        </p:tav>
                                        <p:tav tm="100000">
                                          <p:val>
                                            <p:strVal val="#ppt_x"/>
                                          </p:val>
                                        </p:tav>
                                      </p:tavLst>
                                    </p:anim>
                                    <p:anim calcmode="lin" valueType="num">
                                      <p:cBhvr additive="base">
                                        <p:cTn id="29" dur="2000" fill="hold"/>
                                        <p:tgtEl>
                                          <p:spTgt spid="108549"/>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8000"/>
                            </p:stCondLst>
                            <p:childTnLst>
                              <p:par>
                                <p:cTn id="31" presetID="2" presetClass="entr" presetSubtype="4" fill="hold" nodeType="afterEffect">
                                  <p:stCondLst>
                                    <p:cond delay="0"/>
                                  </p:stCondLst>
                                  <p:childTnLst>
                                    <p:set>
                                      <p:cBhvr>
                                        <p:cTn id="32" dur="1" fill="hold">
                                          <p:stCondLst>
                                            <p:cond delay="0"/>
                                          </p:stCondLst>
                                        </p:cTn>
                                        <p:tgtEl>
                                          <p:spTgt spid="108559"/>
                                        </p:tgtEl>
                                        <p:attrNameLst>
                                          <p:attrName>style.visibility</p:attrName>
                                        </p:attrNameLst>
                                      </p:cBhvr>
                                      <p:to>
                                        <p:strVal val="visible"/>
                                      </p:to>
                                    </p:set>
                                    <p:anim calcmode="lin" valueType="num">
                                      <p:cBhvr additive="base">
                                        <p:cTn id="33" dur="2000" fill="hold"/>
                                        <p:tgtEl>
                                          <p:spTgt spid="108559"/>
                                        </p:tgtEl>
                                        <p:attrNameLst>
                                          <p:attrName>ppt_x</p:attrName>
                                        </p:attrNameLst>
                                      </p:cBhvr>
                                      <p:tavLst>
                                        <p:tav tm="0">
                                          <p:val>
                                            <p:strVal val="#ppt_x"/>
                                          </p:val>
                                        </p:tav>
                                        <p:tav tm="100000">
                                          <p:val>
                                            <p:strVal val="#ppt_x"/>
                                          </p:val>
                                        </p:tav>
                                      </p:tavLst>
                                    </p:anim>
                                    <p:anim calcmode="lin" valueType="num">
                                      <p:cBhvr additive="base">
                                        <p:cTn id="34" dur="2000" fill="hold"/>
                                        <p:tgtEl>
                                          <p:spTgt spid="108559"/>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108561"/>
                                        </p:tgtEl>
                                        <p:attrNameLst>
                                          <p:attrName>style.visibility</p:attrName>
                                        </p:attrNameLst>
                                      </p:cBhvr>
                                      <p:to>
                                        <p:strVal val="visible"/>
                                      </p:to>
                                    </p:set>
                                    <p:anim calcmode="lin" valueType="num">
                                      <p:cBhvr additive="base">
                                        <p:cTn id="37" dur="2000" fill="hold"/>
                                        <p:tgtEl>
                                          <p:spTgt spid="108561"/>
                                        </p:tgtEl>
                                        <p:attrNameLst>
                                          <p:attrName>ppt_x</p:attrName>
                                        </p:attrNameLst>
                                      </p:cBhvr>
                                      <p:tavLst>
                                        <p:tav tm="0">
                                          <p:val>
                                            <p:strVal val="#ppt_x"/>
                                          </p:val>
                                        </p:tav>
                                        <p:tav tm="100000">
                                          <p:val>
                                            <p:strVal val="#ppt_x"/>
                                          </p:val>
                                        </p:tav>
                                      </p:tavLst>
                                    </p:anim>
                                    <p:anim calcmode="lin" valueType="num">
                                      <p:cBhvr additive="base">
                                        <p:cTn id="38" dur="2000" fill="hold"/>
                                        <p:tgtEl>
                                          <p:spTgt spid="1085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6" grpId="0" build="p"/>
      <p:bldP spid="108547" grpId="0"/>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8009" name="Rectangle 9"/>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28002" name="Rectangle 2"/>
          <p:cNvSpPr>
            <a:spLocks noGrp="1" noChangeArrowheads="1"/>
          </p:cNvSpPr>
          <p:nvPr>
            <p:ph type="title"/>
          </p:nvPr>
        </p:nvSpPr>
        <p:spPr>
          <a:xfrm>
            <a:off x="3432175" y="354013"/>
            <a:ext cx="7056438" cy="723900"/>
          </a:xfrm>
        </p:spPr>
        <p:txBody>
          <a:bodyPr/>
          <a:lstStyle/>
          <a:p>
            <a:r>
              <a:rPr lang="sr-Latn-CS" sz="3600"/>
              <a:t>Oblici interakcije sa publikom</a:t>
            </a:r>
            <a:endParaRPr lang="en-US" sz="3600"/>
          </a:p>
        </p:txBody>
      </p:sp>
      <p:sp>
        <p:nvSpPr>
          <p:cNvPr id="128003" name="Rectangle 3"/>
          <p:cNvSpPr>
            <a:spLocks noGrp="1" noChangeArrowheads="1"/>
          </p:cNvSpPr>
          <p:nvPr>
            <p:ph type="body" idx="1"/>
          </p:nvPr>
        </p:nvSpPr>
        <p:spPr>
          <a:xfrm>
            <a:off x="3352800" y="1079500"/>
            <a:ext cx="7056438" cy="5473700"/>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lvl="2">
              <a:lnSpc>
                <a:spcPct val="90000"/>
              </a:lnSpc>
            </a:pPr>
            <a:r>
              <a:rPr lang="sr-Latn-CS" sz="2800" b="1">
                <a:solidFill>
                  <a:schemeClr val="hlink"/>
                </a:solidFill>
              </a:rPr>
              <a:t>Klub VIP agenata</a:t>
            </a:r>
          </a:p>
          <a:p>
            <a:pPr lvl="3">
              <a:lnSpc>
                <a:spcPct val="90000"/>
              </a:lnSpc>
            </a:pPr>
            <a:r>
              <a:rPr lang="sr-Latn-CS" sz="1600"/>
              <a:t>Članom </a:t>
            </a:r>
            <a:r>
              <a:rPr lang="sr-Latn-CS" sz="1600" b="1"/>
              <a:t>„VIP kluba agenata“</a:t>
            </a:r>
            <a:r>
              <a:rPr lang="sr-Latn-CS" sz="1600"/>
              <a:t> postaje onaj gledalac koji posalje </a:t>
            </a:r>
            <a:r>
              <a:rPr lang="sr-Latn-CS" sz="1600" b="1"/>
              <a:t>10 ili vise tačnih odgovora</a:t>
            </a:r>
            <a:r>
              <a:rPr lang="sr-Latn-CS" sz="1600"/>
              <a:t> sa istog telefonskog broja i time ulazi u bubanj iz kojeg se svake subote izvlače brojevi, njih tridesetoro, iz svih država podjednako.Oni dobijaju privilegiju da pred TV kamerama komentarišu razrešenje u narednoj epizodi i prime </a:t>
            </a:r>
            <a:r>
              <a:rPr lang="sr-Latn-CS" sz="1600" b="1"/>
              <a:t>skroman poklon</a:t>
            </a:r>
            <a:r>
              <a:rPr lang="sr-Latn-CS" sz="1600"/>
              <a:t> od  Šestog čula ( tehnički, oni bi bili pozivani da odu do sebi najbližeg emitera i tamo zabeleže video-izjavu koju mi preuzimamo). </a:t>
            </a:r>
            <a:r>
              <a:rPr lang="sr-Latn-CS" sz="1600" b="1"/>
              <a:t>Njihove izjave se emituju</a:t>
            </a:r>
            <a:r>
              <a:rPr lang="sr-Latn-CS" sz="1600"/>
              <a:t> u „izveštajima“ tokom ‚‚istrage‚‚ , a naročito sredom tokom večeri „VIP agenata“. </a:t>
            </a:r>
          </a:p>
          <a:p>
            <a:pPr lvl="3">
              <a:lnSpc>
                <a:spcPct val="90000"/>
              </a:lnSpc>
            </a:pPr>
            <a:r>
              <a:rPr lang="sr-Latn-CS" sz="1600"/>
              <a:t>Troje najsrećnijih bivaju pozvani da gostuju u centralnom studiju u sredu uveče i tako </a:t>
            </a:r>
            <a:r>
              <a:rPr lang="sr-Latn-CS" sz="1600" b="1"/>
              <a:t>lično „preslišaju“</a:t>
            </a:r>
            <a:r>
              <a:rPr lang="sr-Latn-CS" sz="1600"/>
              <a:t> osumnjičene. Podrazumeva se da „VIP agenti“ dobijaju i materijalne VIP nagrade.</a:t>
            </a:r>
          </a:p>
          <a:p>
            <a:pPr lvl="3">
              <a:lnSpc>
                <a:spcPct val="90000"/>
              </a:lnSpc>
            </a:pPr>
            <a:r>
              <a:rPr lang="sr-Latn-CS" sz="1600"/>
              <a:t>Na kraju ciklusa od 6 ili 12 epizoda, 6 ili 12 „VIP agenata“ dobijaju nagradu tako što </a:t>
            </a:r>
            <a:r>
              <a:rPr lang="sr-Latn-CS" sz="1600" b="1"/>
              <a:t>postaju glumci</a:t>
            </a:r>
            <a:r>
              <a:rPr lang="sr-Latn-CS" sz="1600"/>
              <a:t>: u svakoj od 12 epizoda narednog ciklusa, glumi po dva „VIP agenta“ </a:t>
            </a:r>
            <a:r>
              <a:rPr lang="sr-Latn-CS" sz="1600" b="1"/>
              <a:t>igrajući </a:t>
            </a:r>
            <a:r>
              <a:rPr lang="sr-Latn-CS" sz="1600"/>
              <a:t>neku od manjih uloga i tako </a:t>
            </a:r>
            <a:r>
              <a:rPr lang="sr-Latn-CS" sz="1600" b="1"/>
              <a:t>asistiraju</a:t>
            </a:r>
            <a:r>
              <a:rPr lang="sr-Latn-CS" sz="1600"/>
              <a:t> inspektoru i inspektorki u pronalaženju krivca.</a:t>
            </a:r>
          </a:p>
          <a:p>
            <a:pPr>
              <a:lnSpc>
                <a:spcPct val="90000"/>
              </a:lnSpc>
            </a:pPr>
            <a:endParaRPr lang="en-US"/>
          </a:p>
        </p:txBody>
      </p:sp>
      <p:grpSp>
        <p:nvGrpSpPr>
          <p:cNvPr id="128004" name="Group 4"/>
          <p:cNvGrpSpPr>
            <a:grpSpLocks/>
          </p:cNvGrpSpPr>
          <p:nvPr/>
        </p:nvGrpSpPr>
        <p:grpSpPr bwMode="auto">
          <a:xfrm>
            <a:off x="3276600" y="1917701"/>
            <a:ext cx="1754188" cy="1751013"/>
            <a:chOff x="758" y="1967"/>
            <a:chExt cx="622" cy="622"/>
          </a:xfrm>
        </p:grpSpPr>
        <p:grpSp>
          <p:nvGrpSpPr>
            <p:cNvPr id="128005" name="Group 5"/>
            <p:cNvGrpSpPr>
              <a:grpSpLocks/>
            </p:cNvGrpSpPr>
            <p:nvPr/>
          </p:nvGrpSpPr>
          <p:grpSpPr bwMode="auto">
            <a:xfrm>
              <a:off x="758" y="1967"/>
              <a:ext cx="622" cy="622"/>
              <a:chOff x="4336" y="773"/>
              <a:chExt cx="1206" cy="1206"/>
            </a:xfrm>
          </p:grpSpPr>
          <p:sp>
            <p:nvSpPr>
              <p:cNvPr id="128006" name="Oval 6"/>
              <p:cNvSpPr>
                <a:spLocks noChangeArrowheads="1"/>
              </p:cNvSpPr>
              <p:nvPr/>
            </p:nvSpPr>
            <p:spPr bwMode="auto">
              <a:xfrm>
                <a:off x="4478" y="919"/>
                <a:ext cx="913" cy="9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28007" name="Picture 7" descr="FotoIcon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36" y="773"/>
                <a:ext cx="1206" cy="1206"/>
              </a:xfrm>
              <a:prstGeom prst="rect">
                <a:avLst/>
              </a:prstGeom>
              <a:noFill/>
              <a:extLst>
                <a:ext uri="{909E8E84-426E-40DD-AFC4-6F175D3DCCD1}">
                  <a14:hiddenFill xmlns:a14="http://schemas.microsoft.com/office/drawing/2010/main">
                    <a:solidFill>
                      <a:srgbClr val="FFFFFF"/>
                    </a:solidFill>
                  </a14:hiddenFill>
                </a:ext>
              </a:extLst>
            </p:spPr>
          </p:pic>
        </p:grpSp>
        <p:pic>
          <p:nvPicPr>
            <p:cNvPr id="128008" name="Picture 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8" y="2448"/>
              <a:ext cx="598" cy="127"/>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3632057024"/>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8003">
                                            <p:txEl>
                                              <p:pRg st="0" end="0"/>
                                            </p:txEl>
                                          </p:spTgt>
                                        </p:tgtEl>
                                        <p:attrNameLst>
                                          <p:attrName>style.visibility</p:attrName>
                                        </p:attrNameLst>
                                      </p:cBhvr>
                                      <p:to>
                                        <p:strVal val="visible"/>
                                      </p:to>
                                    </p:set>
                                    <p:animEffect transition="in" filter="fade">
                                      <p:cBhvr>
                                        <p:cTn id="7" dur="1000"/>
                                        <p:tgtEl>
                                          <p:spTgt spid="12800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8003">
                                            <p:txEl>
                                              <p:pRg st="1" end="1"/>
                                            </p:txEl>
                                          </p:spTgt>
                                        </p:tgtEl>
                                        <p:attrNameLst>
                                          <p:attrName>style.visibility</p:attrName>
                                        </p:attrNameLst>
                                      </p:cBhvr>
                                      <p:to>
                                        <p:strVal val="visible"/>
                                      </p:to>
                                    </p:set>
                                    <p:animEffect transition="in" filter="fade">
                                      <p:cBhvr>
                                        <p:cTn id="10" dur="1000"/>
                                        <p:tgtEl>
                                          <p:spTgt spid="12800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8003">
                                            <p:txEl>
                                              <p:pRg st="2" end="2"/>
                                            </p:txEl>
                                          </p:spTgt>
                                        </p:tgtEl>
                                        <p:attrNameLst>
                                          <p:attrName>style.visibility</p:attrName>
                                        </p:attrNameLst>
                                      </p:cBhvr>
                                      <p:to>
                                        <p:strVal val="visible"/>
                                      </p:to>
                                    </p:set>
                                    <p:animEffect transition="in" filter="fade">
                                      <p:cBhvr>
                                        <p:cTn id="13" dur="1000"/>
                                        <p:tgtEl>
                                          <p:spTgt spid="12800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8003">
                                            <p:txEl>
                                              <p:pRg st="3" end="3"/>
                                            </p:txEl>
                                          </p:spTgt>
                                        </p:tgtEl>
                                        <p:attrNameLst>
                                          <p:attrName>style.visibility</p:attrName>
                                        </p:attrNameLst>
                                      </p:cBhvr>
                                      <p:to>
                                        <p:strVal val="visible"/>
                                      </p:to>
                                    </p:set>
                                    <p:animEffect transition="in" filter="fade">
                                      <p:cBhvr>
                                        <p:cTn id="16" dur="1000"/>
                                        <p:tgtEl>
                                          <p:spTgt spid="12800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28004"/>
                                        </p:tgtEl>
                                        <p:attrNameLst>
                                          <p:attrName>style.visibility</p:attrName>
                                        </p:attrNameLst>
                                      </p:cBhvr>
                                      <p:to>
                                        <p:strVal val="visible"/>
                                      </p:to>
                                    </p:set>
                                    <p:animEffect transition="in" filter="fade">
                                      <p:cBhvr>
                                        <p:cTn id="19" dur="1000"/>
                                        <p:tgtEl>
                                          <p:spTgt spid="1280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9205" name="Rectangle 69"/>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39" name="Rectangle 3"/>
          <p:cNvSpPr>
            <a:spLocks noGrp="1" noChangeArrowheads="1"/>
          </p:cNvSpPr>
          <p:nvPr>
            <p:ph type="body" idx="1"/>
          </p:nvPr>
        </p:nvSpPr>
        <p:spPr>
          <a:xfrm>
            <a:off x="4572000" y="457200"/>
            <a:ext cx="6096000" cy="1219200"/>
          </a:xfrm>
        </p:spPr>
        <p:txBody>
          <a:bodyPr/>
          <a:lstStyle/>
          <a:p>
            <a:pPr>
              <a:buFontTx/>
              <a:buNone/>
            </a:pPr>
            <a:r>
              <a:rPr lang="en-US" sz="2000" b="1"/>
              <a:t>	MAPA</a:t>
            </a:r>
            <a:r>
              <a:rPr lang="sr-Latn-CS" sz="2000" b="1"/>
              <a:t> </a:t>
            </a:r>
            <a:r>
              <a:rPr lang="en-US" sz="2000" b="1"/>
              <a:t>RASPROSTRANJENOSTI KLUBA VIP AGENATA</a:t>
            </a:r>
          </a:p>
        </p:txBody>
      </p:sp>
      <p:grpSp>
        <p:nvGrpSpPr>
          <p:cNvPr id="219200" name="Group 64"/>
          <p:cNvGrpSpPr>
            <a:grpSpLocks/>
          </p:cNvGrpSpPr>
          <p:nvPr/>
        </p:nvGrpSpPr>
        <p:grpSpPr bwMode="auto">
          <a:xfrm>
            <a:off x="3352800" y="152401"/>
            <a:ext cx="1600200" cy="1597025"/>
            <a:chOff x="758" y="1967"/>
            <a:chExt cx="622" cy="622"/>
          </a:xfrm>
        </p:grpSpPr>
        <p:grpSp>
          <p:nvGrpSpPr>
            <p:cNvPr id="219201" name="Group 65"/>
            <p:cNvGrpSpPr>
              <a:grpSpLocks/>
            </p:cNvGrpSpPr>
            <p:nvPr/>
          </p:nvGrpSpPr>
          <p:grpSpPr bwMode="auto">
            <a:xfrm>
              <a:off x="758" y="1967"/>
              <a:ext cx="622" cy="622"/>
              <a:chOff x="4336" y="773"/>
              <a:chExt cx="1206" cy="1206"/>
            </a:xfrm>
          </p:grpSpPr>
          <p:sp>
            <p:nvSpPr>
              <p:cNvPr id="219202" name="Oval 66"/>
              <p:cNvSpPr>
                <a:spLocks noChangeArrowheads="1"/>
              </p:cNvSpPr>
              <p:nvPr/>
            </p:nvSpPr>
            <p:spPr bwMode="auto">
              <a:xfrm>
                <a:off x="4478" y="919"/>
                <a:ext cx="913" cy="9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19203" name="Picture 67" descr="FotoIcon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336" y="773"/>
                <a:ext cx="1206" cy="1206"/>
              </a:xfrm>
              <a:prstGeom prst="rect">
                <a:avLst/>
              </a:prstGeom>
              <a:noFill/>
              <a:extLst>
                <a:ext uri="{909E8E84-426E-40DD-AFC4-6F175D3DCCD1}">
                  <a14:hiddenFill xmlns:a14="http://schemas.microsoft.com/office/drawing/2010/main">
                    <a:solidFill>
                      <a:srgbClr val="FFFFFF"/>
                    </a:solidFill>
                  </a14:hiddenFill>
                </a:ext>
              </a:extLst>
            </p:spPr>
          </p:pic>
        </p:grpSp>
        <p:pic>
          <p:nvPicPr>
            <p:cNvPr id="219204" name="Picture 68"/>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68" y="2448"/>
              <a:ext cx="598" cy="127"/>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19210" name="Group 74"/>
          <p:cNvGrpSpPr>
            <a:grpSpLocks/>
          </p:cNvGrpSpPr>
          <p:nvPr/>
        </p:nvGrpSpPr>
        <p:grpSpPr bwMode="auto">
          <a:xfrm>
            <a:off x="4038600" y="1219200"/>
            <a:ext cx="6032500" cy="5410200"/>
            <a:chOff x="1584" y="768"/>
            <a:chExt cx="3800" cy="3408"/>
          </a:xfrm>
        </p:grpSpPr>
        <p:pic>
          <p:nvPicPr>
            <p:cNvPr id="219142" name="Picture 6" descr="regia"/>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84" y="768"/>
              <a:ext cx="3800" cy="3408"/>
            </a:xfrm>
            <a:prstGeom prst="rect">
              <a:avLst/>
            </a:prstGeom>
            <a:noFill/>
            <a:extLst>
              <a:ext uri="{909E8E84-426E-40DD-AFC4-6F175D3DCCD1}">
                <a14:hiddenFill xmlns:a14="http://schemas.microsoft.com/office/drawing/2010/main">
                  <a:solidFill>
                    <a:srgbClr val="FFFFFF"/>
                  </a:solidFill>
                </a14:hiddenFill>
              </a:ext>
            </a:extLst>
          </p:spPr>
        </p:pic>
        <p:grpSp>
          <p:nvGrpSpPr>
            <p:cNvPr id="219146" name="Group 10"/>
            <p:cNvGrpSpPr>
              <a:grpSpLocks/>
            </p:cNvGrpSpPr>
            <p:nvPr/>
          </p:nvGrpSpPr>
          <p:grpSpPr bwMode="auto">
            <a:xfrm>
              <a:off x="4058" y="1784"/>
              <a:ext cx="412" cy="427"/>
              <a:chOff x="1488" y="3648"/>
              <a:chExt cx="480" cy="480"/>
            </a:xfrm>
          </p:grpSpPr>
          <p:sp>
            <p:nvSpPr>
              <p:cNvPr id="219145" name="Oval 9"/>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44" name="Oval 8"/>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43" name="Oval 7"/>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47" name="Group 11"/>
            <p:cNvGrpSpPr>
              <a:grpSpLocks/>
            </p:cNvGrpSpPr>
            <p:nvPr/>
          </p:nvGrpSpPr>
          <p:grpSpPr bwMode="auto">
            <a:xfrm>
              <a:off x="4676" y="2681"/>
              <a:ext cx="248" cy="256"/>
              <a:chOff x="1488" y="3648"/>
              <a:chExt cx="480" cy="480"/>
            </a:xfrm>
          </p:grpSpPr>
          <p:sp>
            <p:nvSpPr>
              <p:cNvPr id="219148" name="Oval 12"/>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49" name="Oval 13"/>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50" name="Oval 14"/>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51" name="Group 15"/>
            <p:cNvGrpSpPr>
              <a:grpSpLocks/>
            </p:cNvGrpSpPr>
            <p:nvPr/>
          </p:nvGrpSpPr>
          <p:grpSpPr bwMode="auto">
            <a:xfrm>
              <a:off x="4181" y="2553"/>
              <a:ext cx="248" cy="256"/>
              <a:chOff x="1488" y="3648"/>
              <a:chExt cx="480" cy="480"/>
            </a:xfrm>
          </p:grpSpPr>
          <p:sp>
            <p:nvSpPr>
              <p:cNvPr id="219152" name="Oval 16"/>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53" name="Oval 17"/>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54" name="Oval 18"/>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55" name="Group 19"/>
            <p:cNvGrpSpPr>
              <a:grpSpLocks/>
            </p:cNvGrpSpPr>
            <p:nvPr/>
          </p:nvGrpSpPr>
          <p:grpSpPr bwMode="auto">
            <a:xfrm>
              <a:off x="4470" y="3407"/>
              <a:ext cx="247" cy="256"/>
              <a:chOff x="1488" y="3648"/>
              <a:chExt cx="480" cy="480"/>
            </a:xfrm>
          </p:grpSpPr>
          <p:sp>
            <p:nvSpPr>
              <p:cNvPr id="219156" name="Oval 20"/>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57" name="Oval 21"/>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58" name="Oval 22"/>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59" name="Group 23"/>
            <p:cNvGrpSpPr>
              <a:grpSpLocks/>
            </p:cNvGrpSpPr>
            <p:nvPr/>
          </p:nvGrpSpPr>
          <p:grpSpPr bwMode="auto">
            <a:xfrm>
              <a:off x="4800" y="3578"/>
              <a:ext cx="247" cy="256"/>
              <a:chOff x="1488" y="3648"/>
              <a:chExt cx="480" cy="480"/>
            </a:xfrm>
          </p:grpSpPr>
          <p:sp>
            <p:nvSpPr>
              <p:cNvPr id="219160" name="Oval 24"/>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61" name="Oval 25"/>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62" name="Oval 26"/>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63" name="Group 27"/>
            <p:cNvGrpSpPr>
              <a:grpSpLocks/>
            </p:cNvGrpSpPr>
            <p:nvPr/>
          </p:nvGrpSpPr>
          <p:grpSpPr bwMode="auto">
            <a:xfrm>
              <a:off x="3769" y="2809"/>
              <a:ext cx="248" cy="256"/>
              <a:chOff x="1488" y="3648"/>
              <a:chExt cx="480" cy="480"/>
            </a:xfrm>
          </p:grpSpPr>
          <p:sp>
            <p:nvSpPr>
              <p:cNvPr id="219164" name="Oval 28"/>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65" name="Oval 29"/>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66" name="Oval 30"/>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67" name="Group 31"/>
            <p:cNvGrpSpPr>
              <a:grpSpLocks/>
            </p:cNvGrpSpPr>
            <p:nvPr/>
          </p:nvGrpSpPr>
          <p:grpSpPr bwMode="auto">
            <a:xfrm>
              <a:off x="3233" y="2382"/>
              <a:ext cx="248" cy="256"/>
              <a:chOff x="1488" y="3648"/>
              <a:chExt cx="480" cy="480"/>
            </a:xfrm>
          </p:grpSpPr>
          <p:sp>
            <p:nvSpPr>
              <p:cNvPr id="219168" name="Oval 32"/>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69" name="Oval 33"/>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70" name="Oval 34"/>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71" name="Group 35"/>
            <p:cNvGrpSpPr>
              <a:grpSpLocks/>
            </p:cNvGrpSpPr>
            <p:nvPr/>
          </p:nvGrpSpPr>
          <p:grpSpPr bwMode="auto">
            <a:xfrm>
              <a:off x="2656" y="1784"/>
              <a:ext cx="247" cy="256"/>
              <a:chOff x="1488" y="3648"/>
              <a:chExt cx="480" cy="480"/>
            </a:xfrm>
          </p:grpSpPr>
          <p:sp>
            <p:nvSpPr>
              <p:cNvPr id="219172" name="Oval 36"/>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73" name="Oval 37"/>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74" name="Oval 38"/>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75" name="Group 39"/>
            <p:cNvGrpSpPr>
              <a:grpSpLocks/>
            </p:cNvGrpSpPr>
            <p:nvPr/>
          </p:nvGrpSpPr>
          <p:grpSpPr bwMode="auto">
            <a:xfrm>
              <a:off x="2450" y="1185"/>
              <a:ext cx="330" cy="342"/>
              <a:chOff x="1488" y="3648"/>
              <a:chExt cx="480" cy="480"/>
            </a:xfrm>
          </p:grpSpPr>
          <p:sp>
            <p:nvSpPr>
              <p:cNvPr id="219176" name="Oval 40"/>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77" name="Oval 41"/>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78" name="Oval 42"/>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79" name="Group 43"/>
            <p:cNvGrpSpPr>
              <a:grpSpLocks/>
            </p:cNvGrpSpPr>
            <p:nvPr/>
          </p:nvGrpSpPr>
          <p:grpSpPr bwMode="auto">
            <a:xfrm>
              <a:off x="2202" y="2083"/>
              <a:ext cx="248" cy="256"/>
              <a:chOff x="1488" y="3648"/>
              <a:chExt cx="480" cy="480"/>
            </a:xfrm>
          </p:grpSpPr>
          <p:sp>
            <p:nvSpPr>
              <p:cNvPr id="219180" name="Oval 44"/>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81" name="Oval 45"/>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82" name="Oval 46"/>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83" name="Group 47"/>
            <p:cNvGrpSpPr>
              <a:grpSpLocks/>
            </p:cNvGrpSpPr>
            <p:nvPr/>
          </p:nvGrpSpPr>
          <p:grpSpPr bwMode="auto">
            <a:xfrm>
              <a:off x="1996" y="1570"/>
              <a:ext cx="248" cy="256"/>
              <a:chOff x="1488" y="3648"/>
              <a:chExt cx="480" cy="480"/>
            </a:xfrm>
          </p:grpSpPr>
          <p:sp>
            <p:nvSpPr>
              <p:cNvPr id="219184" name="Oval 48"/>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85" name="Oval 49"/>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86" name="Oval 50"/>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87" name="Group 51"/>
            <p:cNvGrpSpPr>
              <a:grpSpLocks/>
            </p:cNvGrpSpPr>
            <p:nvPr/>
          </p:nvGrpSpPr>
          <p:grpSpPr bwMode="auto">
            <a:xfrm>
              <a:off x="3810" y="1228"/>
              <a:ext cx="207" cy="214"/>
              <a:chOff x="1488" y="3648"/>
              <a:chExt cx="480" cy="480"/>
            </a:xfrm>
          </p:grpSpPr>
          <p:sp>
            <p:nvSpPr>
              <p:cNvPr id="219188" name="Oval 52"/>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89" name="Oval 53"/>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90" name="Oval 54"/>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91" name="Group 55"/>
            <p:cNvGrpSpPr>
              <a:grpSpLocks/>
            </p:cNvGrpSpPr>
            <p:nvPr/>
          </p:nvGrpSpPr>
          <p:grpSpPr bwMode="auto">
            <a:xfrm>
              <a:off x="4017" y="1527"/>
              <a:ext cx="164" cy="171"/>
              <a:chOff x="1488" y="3648"/>
              <a:chExt cx="480" cy="480"/>
            </a:xfrm>
          </p:grpSpPr>
          <p:sp>
            <p:nvSpPr>
              <p:cNvPr id="219192" name="Oval 56"/>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93" name="Oval 57"/>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94" name="Oval 58"/>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195" name="Group 59"/>
            <p:cNvGrpSpPr>
              <a:grpSpLocks/>
            </p:cNvGrpSpPr>
            <p:nvPr/>
          </p:nvGrpSpPr>
          <p:grpSpPr bwMode="auto">
            <a:xfrm>
              <a:off x="3192" y="1484"/>
              <a:ext cx="165" cy="171"/>
              <a:chOff x="1488" y="3648"/>
              <a:chExt cx="480" cy="480"/>
            </a:xfrm>
          </p:grpSpPr>
          <p:sp>
            <p:nvSpPr>
              <p:cNvPr id="219196" name="Oval 60"/>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97" name="Oval 61"/>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198" name="Oval 62"/>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nvGrpSpPr>
            <p:cNvPr id="219206" name="Group 70"/>
            <p:cNvGrpSpPr>
              <a:grpSpLocks/>
            </p:cNvGrpSpPr>
            <p:nvPr/>
          </p:nvGrpSpPr>
          <p:grpSpPr bwMode="auto">
            <a:xfrm>
              <a:off x="3552" y="3168"/>
              <a:ext cx="165" cy="171"/>
              <a:chOff x="1488" y="3648"/>
              <a:chExt cx="480" cy="480"/>
            </a:xfrm>
          </p:grpSpPr>
          <p:sp>
            <p:nvSpPr>
              <p:cNvPr id="219207" name="Oval 71"/>
              <p:cNvSpPr>
                <a:spLocks noChangeArrowheads="1"/>
              </p:cNvSpPr>
              <p:nvPr/>
            </p:nvSpPr>
            <p:spPr bwMode="auto">
              <a:xfrm>
                <a:off x="1488" y="3648"/>
                <a:ext cx="480" cy="480"/>
              </a:xfrm>
              <a:prstGeom prst="ellipse">
                <a:avLst/>
              </a:prstGeom>
              <a:solidFill>
                <a:schemeClr val="hlink"/>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208" name="Oval 72"/>
              <p:cNvSpPr>
                <a:spLocks noChangeArrowheads="1"/>
              </p:cNvSpPr>
              <p:nvPr/>
            </p:nvSpPr>
            <p:spPr bwMode="auto">
              <a:xfrm>
                <a:off x="1560" y="3720"/>
                <a:ext cx="336" cy="336"/>
              </a:xfrm>
              <a:prstGeom prst="ellipse">
                <a:avLst/>
              </a:prstGeom>
              <a:solidFill>
                <a:srgbClr val="1665A6"/>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19209" name="Oval 73"/>
              <p:cNvSpPr>
                <a:spLocks noChangeArrowheads="1"/>
              </p:cNvSpPr>
              <p:nvPr/>
            </p:nvSpPr>
            <p:spPr bwMode="auto">
              <a:xfrm>
                <a:off x="1632" y="3792"/>
                <a:ext cx="192" cy="192"/>
              </a:xfrm>
              <a:prstGeom prst="ellipse">
                <a:avLst/>
              </a:prstGeom>
              <a:solidFill>
                <a:srgbClr val="FFFFFF"/>
              </a:solidFill>
              <a:ln w="19050">
                <a:solidFill>
                  <a:schemeClr val="bg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grpSp>
    </p:spTree>
    <p:extLst>
      <p:ext uri="{BB962C8B-B14F-4D97-AF65-F5344CB8AC3E}">
        <p14:creationId xmlns:p14="http://schemas.microsoft.com/office/powerpoint/2010/main" val="1748013838"/>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9139">
                                            <p:txEl>
                                              <p:pRg st="0" end="0"/>
                                            </p:txEl>
                                          </p:spTgt>
                                        </p:tgtEl>
                                        <p:attrNameLst>
                                          <p:attrName>style.visibility</p:attrName>
                                        </p:attrNameLst>
                                      </p:cBhvr>
                                      <p:to>
                                        <p:strVal val="visible"/>
                                      </p:to>
                                    </p:set>
                                    <p:animEffect transition="in" filter="fade">
                                      <p:cBhvr>
                                        <p:cTn id="7" dur="1000"/>
                                        <p:tgtEl>
                                          <p:spTgt spid="219139">
                                            <p:txEl>
                                              <p:pRg st="0" end="0"/>
                                            </p:txEl>
                                          </p:spTgt>
                                        </p:tgtEl>
                                      </p:cBhvr>
                                    </p:animEffect>
                                  </p:childTnLst>
                                </p:cTn>
                              </p:par>
                            </p:childTnLst>
                          </p:cTn>
                        </p:par>
                        <p:par>
                          <p:cTn id="8" fill="hold" nodeType="afterGroup">
                            <p:stCondLst>
                              <p:cond delay="1000"/>
                            </p:stCondLst>
                            <p:childTnLst>
                              <p:par>
                                <p:cTn id="9" presetID="10" presetClass="entr" presetSubtype="0" fill="hold" nodeType="afterEffect">
                                  <p:stCondLst>
                                    <p:cond delay="0"/>
                                  </p:stCondLst>
                                  <p:childTnLst>
                                    <p:set>
                                      <p:cBhvr>
                                        <p:cTn id="10" dur="1" fill="hold">
                                          <p:stCondLst>
                                            <p:cond delay="0"/>
                                          </p:stCondLst>
                                        </p:cTn>
                                        <p:tgtEl>
                                          <p:spTgt spid="219200"/>
                                        </p:tgtEl>
                                        <p:attrNameLst>
                                          <p:attrName>style.visibility</p:attrName>
                                        </p:attrNameLst>
                                      </p:cBhvr>
                                      <p:to>
                                        <p:strVal val="visible"/>
                                      </p:to>
                                    </p:set>
                                    <p:animEffect transition="in" filter="fade">
                                      <p:cBhvr>
                                        <p:cTn id="11" dur="1000"/>
                                        <p:tgtEl>
                                          <p:spTgt spid="2192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9139"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29040" name="Rectangle 16"/>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29026" name="Rectangle 2"/>
          <p:cNvSpPr>
            <a:spLocks noGrp="1" noChangeArrowheads="1"/>
          </p:cNvSpPr>
          <p:nvPr>
            <p:ph type="title"/>
          </p:nvPr>
        </p:nvSpPr>
        <p:spPr>
          <a:xfrm>
            <a:off x="3432175" y="188913"/>
            <a:ext cx="7056438" cy="723900"/>
          </a:xfrm>
        </p:spPr>
        <p:txBody>
          <a:bodyPr/>
          <a:lstStyle/>
          <a:p>
            <a:r>
              <a:rPr lang="sr-Latn-CS" sz="3600"/>
              <a:t>Oblici interakcije sa publikom</a:t>
            </a:r>
            <a:endParaRPr lang="en-US" sz="3600"/>
          </a:p>
        </p:txBody>
      </p:sp>
      <p:sp>
        <p:nvSpPr>
          <p:cNvPr id="129027" name="Rectangle 3"/>
          <p:cNvSpPr>
            <a:spLocks noGrp="1" noChangeArrowheads="1"/>
          </p:cNvSpPr>
          <p:nvPr>
            <p:ph type="body" idx="1"/>
          </p:nvPr>
        </p:nvSpPr>
        <p:spPr>
          <a:xfrm>
            <a:off x="4343401" y="1052513"/>
            <a:ext cx="6145213" cy="5473700"/>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lvl="2">
              <a:lnSpc>
                <a:spcPct val="80000"/>
              </a:lnSpc>
            </a:pPr>
            <a:r>
              <a:rPr lang="en-US" sz="2000" b="1">
                <a:solidFill>
                  <a:schemeClr val="folHlink"/>
                </a:solidFill>
              </a:rPr>
              <a:t>Interaktivni link</a:t>
            </a:r>
            <a:endParaRPr lang="sr-Latn-CS" sz="2000" b="1">
              <a:solidFill>
                <a:schemeClr val="folHlink"/>
              </a:solidFill>
            </a:endParaRPr>
          </a:p>
          <a:p>
            <a:pPr lvl="3">
              <a:lnSpc>
                <a:spcPct val="80000"/>
              </a:lnSpc>
            </a:pPr>
            <a:r>
              <a:rPr lang="sr-Latn-CS" sz="1400" b="1"/>
              <a:t>Zvanični sajt “Šestog čula” koji će biti postavljen kao interaktivni multimedialni portal koji će omogućiti:</a:t>
            </a:r>
          </a:p>
          <a:p>
            <a:pPr lvl="4">
              <a:lnSpc>
                <a:spcPct val="80000"/>
              </a:lnSpc>
            </a:pPr>
            <a:r>
              <a:rPr lang="sr-Latn-CS" sz="1400"/>
              <a:t>Redovno informisanje o toku istrage</a:t>
            </a:r>
          </a:p>
          <a:p>
            <a:pPr lvl="4">
              <a:lnSpc>
                <a:spcPct val="80000"/>
              </a:lnSpc>
            </a:pPr>
            <a:r>
              <a:rPr lang="sr-Latn-CS" sz="1400"/>
              <a:t>Gledanje svih ranije emitovanih sadržaja</a:t>
            </a:r>
          </a:p>
          <a:p>
            <a:pPr lvl="4">
              <a:lnSpc>
                <a:spcPct val="80000"/>
              </a:lnSpc>
            </a:pPr>
            <a:r>
              <a:rPr lang="sr-Latn-CS" sz="1400"/>
              <a:t>Postavljanje pitanja radnicima Balkanpola</a:t>
            </a:r>
          </a:p>
          <a:p>
            <a:pPr lvl="4">
              <a:lnSpc>
                <a:spcPct val="80000"/>
              </a:lnSpc>
            </a:pPr>
            <a:r>
              <a:rPr lang="sr-Latn-CS" sz="1400"/>
              <a:t>Medjusobno dopisivanje i razmenu mišljenja</a:t>
            </a:r>
          </a:p>
          <a:p>
            <a:pPr lvl="4">
              <a:lnSpc>
                <a:spcPct val="80000"/>
              </a:lnSpc>
            </a:pPr>
            <a:r>
              <a:rPr lang="sr-Latn-CS" sz="1400"/>
              <a:t>Skidanje najzanimljivijih i najduhovitijih odlomaka</a:t>
            </a:r>
          </a:p>
          <a:p>
            <a:pPr lvl="4">
              <a:lnSpc>
                <a:spcPct val="80000"/>
              </a:lnSpc>
            </a:pPr>
            <a:r>
              <a:rPr lang="sr-Latn-CS" sz="1400"/>
              <a:t>...</a:t>
            </a:r>
          </a:p>
          <a:p>
            <a:pPr lvl="4">
              <a:lnSpc>
                <a:spcPct val="80000"/>
              </a:lnSpc>
              <a:buFontTx/>
              <a:buNone/>
            </a:pPr>
            <a:endParaRPr lang="sr-Latn-CS" sz="1400"/>
          </a:p>
          <a:p>
            <a:pPr lvl="3">
              <a:lnSpc>
                <a:spcPct val="80000"/>
              </a:lnSpc>
            </a:pPr>
            <a:endParaRPr lang="sr-Latn-CS" sz="1400"/>
          </a:p>
          <a:p>
            <a:pPr lvl="2">
              <a:lnSpc>
                <a:spcPct val="80000"/>
              </a:lnSpc>
            </a:pPr>
            <a:r>
              <a:rPr lang="en-US" sz="1800" b="1">
                <a:solidFill>
                  <a:srgbClr val="4D4D4D"/>
                </a:solidFill>
              </a:rPr>
              <a:t>Ankete</a:t>
            </a:r>
            <a:endParaRPr lang="sr-Latn-CS" sz="1800" b="1">
              <a:solidFill>
                <a:srgbClr val="4D4D4D"/>
              </a:solidFill>
            </a:endParaRPr>
          </a:p>
          <a:p>
            <a:pPr lvl="3">
              <a:lnSpc>
                <a:spcPct val="80000"/>
              </a:lnSpc>
            </a:pPr>
            <a:r>
              <a:rPr lang="sr-Latn-CS" sz="1400" b="1"/>
              <a:t>Običnih gradjana</a:t>
            </a:r>
          </a:p>
          <a:p>
            <a:pPr lvl="4">
              <a:lnSpc>
                <a:spcPct val="80000"/>
              </a:lnSpc>
            </a:pPr>
            <a:r>
              <a:rPr lang="sr-Latn-CS" sz="1400"/>
              <a:t>Uz pomoć emitera sa teritorija svih država dobijamo ankete sa </a:t>
            </a:r>
            <a:r>
              <a:rPr lang="sr-Latn-CS" sz="1400" b="1"/>
              <a:t>slučajnim prolaznicima.</a:t>
            </a:r>
            <a:r>
              <a:rPr lang="sr-Latn-CS" sz="1400"/>
              <a:t> Ove ankete mogu biti dokumentarne, ali i naručene (lažno dokumentarne ankete).</a:t>
            </a:r>
          </a:p>
          <a:p>
            <a:pPr lvl="3">
              <a:lnSpc>
                <a:spcPct val="80000"/>
              </a:lnSpc>
            </a:pPr>
            <a:r>
              <a:rPr lang="sr-Latn-CS" sz="1400" b="1"/>
              <a:t>VIP agenata</a:t>
            </a:r>
          </a:p>
          <a:p>
            <a:pPr lvl="4">
              <a:lnSpc>
                <a:spcPct val="80000"/>
              </a:lnSpc>
            </a:pPr>
            <a:r>
              <a:rPr lang="sr-Latn-CS" sz="1400"/>
              <a:t>Ankete sa nagrađenim „VIP agentima“ iz </a:t>
            </a:r>
            <a:r>
              <a:rPr lang="sr-Latn-CS" sz="1400" b="1"/>
              <a:t>prethodne epizode</a:t>
            </a:r>
            <a:r>
              <a:rPr lang="sr-Latn-CS" sz="1400"/>
              <a:t>, koji dolaze do najbližeg emitera da bi kao </a:t>
            </a:r>
            <a:r>
              <a:rPr lang="sr-Latn-CS" sz="1400" b="1"/>
              <a:t>„stručnjaci“</a:t>
            </a:r>
            <a:r>
              <a:rPr lang="sr-Latn-CS" sz="1400"/>
              <a:t> rekli svoje mišljenje i preuzeli skromne nagrade Šestog čula(šal, majica, kapa...).</a:t>
            </a:r>
          </a:p>
          <a:p>
            <a:pPr>
              <a:lnSpc>
                <a:spcPct val="80000"/>
              </a:lnSpc>
            </a:pPr>
            <a:endParaRPr lang="en-US" sz="1600"/>
          </a:p>
        </p:txBody>
      </p:sp>
      <p:grpSp>
        <p:nvGrpSpPr>
          <p:cNvPr id="129028" name="Group 4"/>
          <p:cNvGrpSpPr>
            <a:grpSpLocks/>
          </p:cNvGrpSpPr>
          <p:nvPr/>
        </p:nvGrpSpPr>
        <p:grpSpPr bwMode="auto">
          <a:xfrm>
            <a:off x="3276600" y="1600201"/>
            <a:ext cx="1828800" cy="1800225"/>
            <a:chOff x="4319" y="779"/>
            <a:chExt cx="1223" cy="1206"/>
          </a:xfrm>
        </p:grpSpPr>
        <p:pic>
          <p:nvPicPr>
            <p:cNvPr id="129029"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319" y="172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9030" name="Oval 6"/>
            <p:cNvSpPr>
              <a:spLocks noChangeArrowheads="1"/>
            </p:cNvSpPr>
            <p:nvPr/>
          </p:nvSpPr>
          <p:spPr bwMode="auto">
            <a:xfrm>
              <a:off x="4478" y="919"/>
              <a:ext cx="913" cy="91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29031" name="Picture 7" descr="FotoIcon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36" y="779"/>
              <a:ext cx="1206" cy="120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9032" name="Group 8"/>
          <p:cNvGrpSpPr>
            <a:grpSpLocks/>
          </p:cNvGrpSpPr>
          <p:nvPr/>
        </p:nvGrpSpPr>
        <p:grpSpPr bwMode="auto">
          <a:xfrm>
            <a:off x="3276601" y="3886200"/>
            <a:ext cx="1717675" cy="1506538"/>
            <a:chOff x="768" y="3155"/>
            <a:chExt cx="598" cy="524"/>
          </a:xfrm>
        </p:grpSpPr>
        <p:grpSp>
          <p:nvGrpSpPr>
            <p:cNvPr id="129033" name="Group 9"/>
            <p:cNvGrpSpPr>
              <a:grpSpLocks/>
            </p:cNvGrpSpPr>
            <p:nvPr/>
          </p:nvGrpSpPr>
          <p:grpSpPr bwMode="auto">
            <a:xfrm>
              <a:off x="836" y="3155"/>
              <a:ext cx="466" cy="500"/>
              <a:chOff x="269" y="2302"/>
              <a:chExt cx="932" cy="1000"/>
            </a:xfrm>
          </p:grpSpPr>
          <p:grpSp>
            <p:nvGrpSpPr>
              <p:cNvPr id="129034" name="Group 10"/>
              <p:cNvGrpSpPr>
                <a:grpSpLocks/>
              </p:cNvGrpSpPr>
              <p:nvPr/>
            </p:nvGrpSpPr>
            <p:grpSpPr bwMode="auto">
              <a:xfrm>
                <a:off x="432" y="2544"/>
                <a:ext cx="769" cy="758"/>
                <a:chOff x="4319" y="779"/>
                <a:chExt cx="1223" cy="1206"/>
              </a:xfrm>
            </p:grpSpPr>
            <p:pic>
              <p:nvPicPr>
                <p:cNvPr id="129035" name="Picture 1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319" y="172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9036" name="Oval 12"/>
                <p:cNvSpPr>
                  <a:spLocks noChangeArrowheads="1"/>
                </p:cNvSpPr>
                <p:nvPr/>
              </p:nvSpPr>
              <p:spPr bwMode="auto">
                <a:xfrm>
                  <a:off x="4478" y="919"/>
                  <a:ext cx="913" cy="913"/>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29037" name="Picture 13" descr="FotoIcon2"/>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336" y="779"/>
                  <a:ext cx="1206" cy="1206"/>
                </a:xfrm>
                <a:prstGeom prst="rect">
                  <a:avLst/>
                </a:prstGeom>
                <a:noFill/>
                <a:extLst>
                  <a:ext uri="{909E8E84-426E-40DD-AFC4-6F175D3DCCD1}">
                    <a14:hiddenFill xmlns:a14="http://schemas.microsoft.com/office/drawing/2010/main">
                      <a:solidFill>
                        <a:srgbClr val="FFFFFF"/>
                      </a:solidFill>
                    </a14:hiddenFill>
                  </a:ext>
                </a:extLst>
              </p:spPr>
            </p:pic>
          </p:grpSp>
          <p:sp>
            <p:nvSpPr>
              <p:cNvPr id="129038" name="Oval 14"/>
              <p:cNvSpPr>
                <a:spLocks noChangeArrowheads="1"/>
              </p:cNvSpPr>
              <p:nvPr/>
            </p:nvSpPr>
            <p:spPr bwMode="auto">
              <a:xfrm>
                <a:off x="269" y="2302"/>
                <a:ext cx="913" cy="913"/>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129039" name="Picture 15"/>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68" y="3552"/>
              <a:ext cx="598" cy="127"/>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940356404"/>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29028"/>
                                        </p:tgtEl>
                                        <p:attrNameLst>
                                          <p:attrName>style.visibility</p:attrName>
                                        </p:attrNameLst>
                                      </p:cBhvr>
                                      <p:to>
                                        <p:strVal val="visible"/>
                                      </p:to>
                                    </p:set>
                                    <p:animEffect transition="in" filter="fade">
                                      <p:cBhvr>
                                        <p:cTn id="7" dur="1000"/>
                                        <p:tgtEl>
                                          <p:spTgt spid="129028"/>
                                        </p:tgtEl>
                                      </p:cBhvr>
                                    </p:animEffect>
                                  </p:childTnLst>
                                </p:cTn>
                              </p:par>
                            </p:childTnLst>
                          </p:cTn>
                        </p:par>
                        <p:par>
                          <p:cTn id="8" fill="hold" nodeType="afterGroup">
                            <p:stCondLst>
                              <p:cond delay="1000"/>
                            </p:stCondLst>
                            <p:childTnLst>
                              <p:par>
                                <p:cTn id="9" presetID="10" presetClass="entr" presetSubtype="0" fill="hold" nodeType="afterEffect">
                                  <p:stCondLst>
                                    <p:cond delay="0"/>
                                  </p:stCondLst>
                                  <p:childTnLst>
                                    <p:set>
                                      <p:cBhvr>
                                        <p:cTn id="10" dur="1" fill="hold">
                                          <p:stCondLst>
                                            <p:cond delay="0"/>
                                          </p:stCondLst>
                                        </p:cTn>
                                        <p:tgtEl>
                                          <p:spTgt spid="129032"/>
                                        </p:tgtEl>
                                        <p:attrNameLst>
                                          <p:attrName>style.visibility</p:attrName>
                                        </p:attrNameLst>
                                      </p:cBhvr>
                                      <p:to>
                                        <p:strVal val="visible"/>
                                      </p:to>
                                    </p:set>
                                    <p:animEffect transition="in" filter="fade">
                                      <p:cBhvr>
                                        <p:cTn id="11" dur="1000"/>
                                        <p:tgtEl>
                                          <p:spTgt spid="129032"/>
                                        </p:tgtEl>
                                      </p:cBhvr>
                                    </p:animEffect>
                                  </p:childTnLst>
                                </p:cTn>
                              </p:par>
                            </p:childTnLst>
                          </p:cTn>
                        </p:par>
                        <p:par>
                          <p:cTn id="12" fill="hold" nodeType="afterGroup">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29027">
                                            <p:txEl>
                                              <p:pRg st="0" end="0"/>
                                            </p:txEl>
                                          </p:spTgt>
                                        </p:tgtEl>
                                        <p:attrNameLst>
                                          <p:attrName>style.visibility</p:attrName>
                                        </p:attrNameLst>
                                      </p:cBhvr>
                                      <p:to>
                                        <p:strVal val="visible"/>
                                      </p:to>
                                    </p:set>
                                    <p:animEffect transition="in" filter="fade">
                                      <p:cBhvr>
                                        <p:cTn id="15" dur="1000"/>
                                        <p:tgtEl>
                                          <p:spTgt spid="129027">
                                            <p:txEl>
                                              <p:pRg st="0" end="0"/>
                                            </p:txEl>
                                          </p:spTgt>
                                        </p:tgtEl>
                                      </p:cBhvr>
                                    </p:animEffect>
                                  </p:childTnLst>
                                </p:cTn>
                              </p:par>
                            </p:childTnLst>
                          </p:cTn>
                        </p:par>
                        <p:par>
                          <p:cTn id="16" fill="hold" nodeType="afterGroup">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129027">
                                            <p:txEl>
                                              <p:pRg st="1" end="1"/>
                                            </p:txEl>
                                          </p:spTgt>
                                        </p:tgtEl>
                                        <p:attrNameLst>
                                          <p:attrName>style.visibility</p:attrName>
                                        </p:attrNameLst>
                                      </p:cBhvr>
                                      <p:to>
                                        <p:strVal val="visible"/>
                                      </p:to>
                                    </p:set>
                                    <p:animEffect transition="in" filter="fade">
                                      <p:cBhvr>
                                        <p:cTn id="19" dur="1000"/>
                                        <p:tgtEl>
                                          <p:spTgt spid="129027">
                                            <p:txEl>
                                              <p:pRg st="1" end="1"/>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9027">
                                            <p:txEl>
                                              <p:pRg st="2" end="2"/>
                                            </p:txEl>
                                          </p:spTgt>
                                        </p:tgtEl>
                                        <p:attrNameLst>
                                          <p:attrName>style.visibility</p:attrName>
                                        </p:attrNameLst>
                                      </p:cBhvr>
                                      <p:to>
                                        <p:strVal val="visible"/>
                                      </p:to>
                                    </p:set>
                                    <p:animEffect transition="in" filter="fade">
                                      <p:cBhvr>
                                        <p:cTn id="22" dur="1000"/>
                                        <p:tgtEl>
                                          <p:spTgt spid="129027">
                                            <p:txEl>
                                              <p:pRg st="2" end="2"/>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9027">
                                            <p:txEl>
                                              <p:pRg st="3" end="3"/>
                                            </p:txEl>
                                          </p:spTgt>
                                        </p:tgtEl>
                                        <p:attrNameLst>
                                          <p:attrName>style.visibility</p:attrName>
                                        </p:attrNameLst>
                                      </p:cBhvr>
                                      <p:to>
                                        <p:strVal val="visible"/>
                                      </p:to>
                                    </p:set>
                                    <p:animEffect transition="in" filter="fade">
                                      <p:cBhvr>
                                        <p:cTn id="25" dur="1000"/>
                                        <p:tgtEl>
                                          <p:spTgt spid="129027">
                                            <p:txEl>
                                              <p:pRg st="3" end="3"/>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9027">
                                            <p:txEl>
                                              <p:pRg st="4" end="4"/>
                                            </p:txEl>
                                          </p:spTgt>
                                        </p:tgtEl>
                                        <p:attrNameLst>
                                          <p:attrName>style.visibility</p:attrName>
                                        </p:attrNameLst>
                                      </p:cBhvr>
                                      <p:to>
                                        <p:strVal val="visible"/>
                                      </p:to>
                                    </p:set>
                                    <p:animEffect transition="in" filter="fade">
                                      <p:cBhvr>
                                        <p:cTn id="28" dur="1000"/>
                                        <p:tgtEl>
                                          <p:spTgt spid="129027">
                                            <p:txEl>
                                              <p:pRg st="4" end="4"/>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9027">
                                            <p:txEl>
                                              <p:pRg st="5" end="5"/>
                                            </p:txEl>
                                          </p:spTgt>
                                        </p:tgtEl>
                                        <p:attrNameLst>
                                          <p:attrName>style.visibility</p:attrName>
                                        </p:attrNameLst>
                                      </p:cBhvr>
                                      <p:to>
                                        <p:strVal val="visible"/>
                                      </p:to>
                                    </p:set>
                                    <p:animEffect transition="in" filter="fade">
                                      <p:cBhvr>
                                        <p:cTn id="31" dur="1000"/>
                                        <p:tgtEl>
                                          <p:spTgt spid="129027">
                                            <p:txEl>
                                              <p:pRg st="5" end="5"/>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29027">
                                            <p:txEl>
                                              <p:pRg st="6" end="6"/>
                                            </p:txEl>
                                          </p:spTgt>
                                        </p:tgtEl>
                                        <p:attrNameLst>
                                          <p:attrName>style.visibility</p:attrName>
                                        </p:attrNameLst>
                                      </p:cBhvr>
                                      <p:to>
                                        <p:strVal val="visible"/>
                                      </p:to>
                                    </p:set>
                                    <p:animEffect transition="in" filter="fade">
                                      <p:cBhvr>
                                        <p:cTn id="34" dur="1000"/>
                                        <p:tgtEl>
                                          <p:spTgt spid="129027">
                                            <p:txEl>
                                              <p:pRg st="6" end="6"/>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9027">
                                            <p:txEl>
                                              <p:pRg st="7" end="7"/>
                                            </p:txEl>
                                          </p:spTgt>
                                        </p:tgtEl>
                                        <p:attrNameLst>
                                          <p:attrName>style.visibility</p:attrName>
                                        </p:attrNameLst>
                                      </p:cBhvr>
                                      <p:to>
                                        <p:strVal val="visible"/>
                                      </p:to>
                                    </p:set>
                                    <p:animEffect transition="in" filter="fade">
                                      <p:cBhvr>
                                        <p:cTn id="37" dur="1000"/>
                                        <p:tgtEl>
                                          <p:spTgt spid="129027">
                                            <p:txEl>
                                              <p:pRg st="7" end="7"/>
                                            </p:txEl>
                                          </p:spTgt>
                                        </p:tgtEl>
                                      </p:cBhvr>
                                    </p:animEffect>
                                  </p:childTnLst>
                                </p:cTn>
                              </p:par>
                            </p:childTnLst>
                          </p:cTn>
                        </p:par>
                        <p:par>
                          <p:cTn id="38" fill="hold" nodeType="afterGroup">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129027">
                                            <p:txEl>
                                              <p:pRg st="10" end="10"/>
                                            </p:txEl>
                                          </p:spTgt>
                                        </p:tgtEl>
                                        <p:attrNameLst>
                                          <p:attrName>style.visibility</p:attrName>
                                        </p:attrNameLst>
                                      </p:cBhvr>
                                      <p:to>
                                        <p:strVal val="visible"/>
                                      </p:to>
                                    </p:set>
                                    <p:animEffect transition="in" filter="fade">
                                      <p:cBhvr>
                                        <p:cTn id="41" dur="1000"/>
                                        <p:tgtEl>
                                          <p:spTgt spid="129027">
                                            <p:txEl>
                                              <p:pRg st="10" end="1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9027">
                                            <p:txEl>
                                              <p:pRg st="11" end="11"/>
                                            </p:txEl>
                                          </p:spTgt>
                                        </p:tgtEl>
                                        <p:attrNameLst>
                                          <p:attrName>style.visibility</p:attrName>
                                        </p:attrNameLst>
                                      </p:cBhvr>
                                      <p:to>
                                        <p:strVal val="visible"/>
                                      </p:to>
                                    </p:set>
                                    <p:animEffect transition="in" filter="fade">
                                      <p:cBhvr>
                                        <p:cTn id="44" dur="1000"/>
                                        <p:tgtEl>
                                          <p:spTgt spid="129027">
                                            <p:txEl>
                                              <p:pRg st="11" end="11"/>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29027">
                                            <p:txEl>
                                              <p:pRg st="12" end="12"/>
                                            </p:txEl>
                                          </p:spTgt>
                                        </p:tgtEl>
                                        <p:attrNameLst>
                                          <p:attrName>style.visibility</p:attrName>
                                        </p:attrNameLst>
                                      </p:cBhvr>
                                      <p:to>
                                        <p:strVal val="visible"/>
                                      </p:to>
                                    </p:set>
                                    <p:animEffect transition="in" filter="fade">
                                      <p:cBhvr>
                                        <p:cTn id="47" dur="1000"/>
                                        <p:tgtEl>
                                          <p:spTgt spid="129027">
                                            <p:txEl>
                                              <p:pRg st="12" end="12"/>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29027">
                                            <p:txEl>
                                              <p:pRg st="13" end="13"/>
                                            </p:txEl>
                                          </p:spTgt>
                                        </p:tgtEl>
                                        <p:attrNameLst>
                                          <p:attrName>style.visibility</p:attrName>
                                        </p:attrNameLst>
                                      </p:cBhvr>
                                      <p:to>
                                        <p:strVal val="visible"/>
                                      </p:to>
                                    </p:set>
                                    <p:animEffect transition="in" filter="fade">
                                      <p:cBhvr>
                                        <p:cTn id="50" dur="1000"/>
                                        <p:tgtEl>
                                          <p:spTgt spid="129027">
                                            <p:txEl>
                                              <p:pRg st="13" end="13"/>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29027">
                                            <p:txEl>
                                              <p:pRg st="14" end="14"/>
                                            </p:txEl>
                                          </p:spTgt>
                                        </p:tgtEl>
                                        <p:attrNameLst>
                                          <p:attrName>style.visibility</p:attrName>
                                        </p:attrNameLst>
                                      </p:cBhvr>
                                      <p:to>
                                        <p:strVal val="visible"/>
                                      </p:to>
                                    </p:set>
                                    <p:animEffect transition="in" filter="fade">
                                      <p:cBhvr>
                                        <p:cTn id="53" dur="1000"/>
                                        <p:tgtEl>
                                          <p:spTgt spid="129027">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027"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2"/>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91843" name="Rectangle 3"/>
          <p:cNvSpPr>
            <a:spLocks noGrp="1" noChangeArrowheads="1"/>
          </p:cNvSpPr>
          <p:nvPr>
            <p:ph type="title"/>
          </p:nvPr>
        </p:nvSpPr>
        <p:spPr>
          <a:xfrm>
            <a:off x="3432175" y="188913"/>
            <a:ext cx="7056438" cy="723900"/>
          </a:xfrm>
        </p:spPr>
        <p:txBody>
          <a:bodyPr/>
          <a:lstStyle/>
          <a:p>
            <a:r>
              <a:rPr lang="sr-Latn-CS" sz="3600"/>
              <a:t>Oblici interakcije sa publikom</a:t>
            </a:r>
            <a:endParaRPr lang="en-US" sz="3600"/>
          </a:p>
        </p:txBody>
      </p:sp>
      <p:sp>
        <p:nvSpPr>
          <p:cNvPr id="291844" name="Rectangle 4"/>
          <p:cNvSpPr>
            <a:spLocks noGrp="1" noChangeArrowheads="1"/>
          </p:cNvSpPr>
          <p:nvPr>
            <p:ph type="body" idx="1"/>
          </p:nvPr>
        </p:nvSpPr>
        <p:spPr>
          <a:xfrm>
            <a:off x="4800601" y="1219200"/>
            <a:ext cx="5688013" cy="5473700"/>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lvl="2"/>
            <a:r>
              <a:rPr lang="sr-Latn-CS" sz="2800" b="1">
                <a:solidFill>
                  <a:srgbClr val="114C7D"/>
                </a:solidFill>
              </a:rPr>
              <a:t>CELEBRITY</a:t>
            </a:r>
          </a:p>
          <a:p>
            <a:pPr lvl="3"/>
            <a:r>
              <a:rPr lang="sr-Latn-CS" sz="1800"/>
              <a:t>Utorkom u toku emisije Večeri poznatih ličnosti, gledaoci će biti ti koji će odlučiti putem SMS glasova koja će od predloženih zvezda biti gost u sledećoj Večeri poznatih, a koja će od predloženih zvezda igrati samog sebe u sledećem ciklusu od 12 epizoda.</a:t>
            </a:r>
          </a:p>
          <a:p>
            <a:pPr lvl="2"/>
            <a:r>
              <a:rPr lang="sr-Latn-CS" sz="2800" b="1"/>
              <a:t>Štampani mediji – DVD</a:t>
            </a:r>
          </a:p>
          <a:p>
            <a:pPr lvl="3"/>
            <a:r>
              <a:rPr lang="sr-Latn-CS" sz="1800"/>
              <a:t>Svakog ponedeljka ujutru čitaoci dnevnih novina dobiće ili kupiti (u zavisnosti od dogovora sa izdavačem) po jedan primerak DVD-a sa sinoć emitovanom epizodom.</a:t>
            </a:r>
          </a:p>
          <a:p>
            <a:pPr lvl="3"/>
            <a:r>
              <a:rPr lang="sr-Latn-CS" sz="1800"/>
              <a:t>Okvirno najtiražniji štampani mediji po zemljama učesnicama idu u tiražu od preko 500 000 primeraka.</a:t>
            </a:r>
          </a:p>
          <a:p>
            <a:endParaRPr lang="en-US" sz="2800"/>
          </a:p>
        </p:txBody>
      </p:sp>
      <p:sp>
        <p:nvSpPr>
          <p:cNvPr id="291859" name="Line 19"/>
          <p:cNvSpPr>
            <a:spLocks noChangeShapeType="1"/>
          </p:cNvSpPr>
          <p:nvPr/>
        </p:nvSpPr>
        <p:spPr bwMode="gray">
          <a:xfrm>
            <a:off x="5605463" y="1025525"/>
            <a:ext cx="3530600" cy="1588"/>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91860" name="Group 20"/>
          <p:cNvGrpSpPr>
            <a:grpSpLocks/>
          </p:cNvGrpSpPr>
          <p:nvPr/>
        </p:nvGrpSpPr>
        <p:grpSpPr bwMode="auto">
          <a:xfrm>
            <a:off x="3048000" y="3962400"/>
            <a:ext cx="1665288" cy="1676400"/>
            <a:chOff x="3243" y="2154"/>
            <a:chExt cx="1213" cy="1221"/>
          </a:xfrm>
        </p:grpSpPr>
        <p:pic>
          <p:nvPicPr>
            <p:cNvPr id="291861" name="Picture 2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278" y="3134"/>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1862" name="Oval 22" descr="Bild64"/>
            <p:cNvSpPr>
              <a:spLocks noChangeArrowheads="1"/>
            </p:cNvSpPr>
            <p:nvPr/>
          </p:nvSpPr>
          <p:spPr bwMode="auto">
            <a:xfrm>
              <a:off x="3390" y="2302"/>
              <a:ext cx="913" cy="9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91863" name="Picture 23" descr="FotoIcon_Lens"/>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3243" y="2154"/>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91864" name="Group 24"/>
          <p:cNvGrpSpPr>
            <a:grpSpLocks/>
          </p:cNvGrpSpPr>
          <p:nvPr/>
        </p:nvGrpSpPr>
        <p:grpSpPr bwMode="auto">
          <a:xfrm>
            <a:off x="2971800" y="1066800"/>
            <a:ext cx="1828800" cy="1803400"/>
            <a:chOff x="4319" y="779"/>
            <a:chExt cx="1223" cy="1206"/>
          </a:xfrm>
        </p:grpSpPr>
        <p:pic>
          <p:nvPicPr>
            <p:cNvPr id="291865" name="Picture 2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319" y="172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1866" name="Oval 26"/>
            <p:cNvSpPr>
              <a:spLocks noChangeArrowheads="1"/>
            </p:cNvSpPr>
            <p:nvPr/>
          </p:nvSpPr>
          <p:spPr bwMode="auto">
            <a:xfrm>
              <a:off x="4478" y="919"/>
              <a:ext cx="913" cy="913"/>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91867" name="Picture 27" descr="FotoIcon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336" y="779"/>
              <a:ext cx="1206" cy="1206"/>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180633928"/>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91844">
                                            <p:txEl>
                                              <p:pRg st="1" end="1"/>
                                            </p:txEl>
                                          </p:spTgt>
                                        </p:tgtEl>
                                        <p:attrNameLst>
                                          <p:attrName>style.visibility</p:attrName>
                                        </p:attrNameLst>
                                      </p:cBhvr>
                                      <p:to>
                                        <p:strVal val="visible"/>
                                      </p:to>
                                    </p:set>
                                    <p:animEffect transition="in" filter="fade">
                                      <p:cBhvr>
                                        <p:cTn id="7" dur="2000"/>
                                        <p:tgtEl>
                                          <p:spTgt spid="291844">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91844">
                                            <p:txEl>
                                              <p:pRg st="2" end="2"/>
                                            </p:txEl>
                                          </p:spTgt>
                                        </p:tgtEl>
                                        <p:attrNameLst>
                                          <p:attrName>style.visibility</p:attrName>
                                        </p:attrNameLst>
                                      </p:cBhvr>
                                      <p:to>
                                        <p:strVal val="visible"/>
                                      </p:to>
                                    </p:set>
                                    <p:animEffect transition="in" filter="fade">
                                      <p:cBhvr>
                                        <p:cTn id="10" dur="2000"/>
                                        <p:tgtEl>
                                          <p:spTgt spid="291844">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1844">
                                            <p:txEl>
                                              <p:pRg st="3" end="3"/>
                                            </p:txEl>
                                          </p:spTgt>
                                        </p:tgtEl>
                                        <p:attrNameLst>
                                          <p:attrName>style.visibility</p:attrName>
                                        </p:attrNameLst>
                                      </p:cBhvr>
                                      <p:to>
                                        <p:strVal val="visible"/>
                                      </p:to>
                                    </p:set>
                                    <p:animEffect transition="in" filter="fade">
                                      <p:cBhvr>
                                        <p:cTn id="13" dur="2000"/>
                                        <p:tgtEl>
                                          <p:spTgt spid="291844">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91844">
                                            <p:txEl>
                                              <p:pRg st="4" end="4"/>
                                            </p:txEl>
                                          </p:spTgt>
                                        </p:tgtEl>
                                        <p:attrNameLst>
                                          <p:attrName>style.visibility</p:attrName>
                                        </p:attrNameLst>
                                      </p:cBhvr>
                                      <p:to>
                                        <p:strVal val="visible"/>
                                      </p:to>
                                    </p:set>
                                    <p:animEffect transition="in" filter="fade">
                                      <p:cBhvr>
                                        <p:cTn id="16" dur="2000"/>
                                        <p:tgtEl>
                                          <p:spTgt spid="291844">
                                            <p:txEl>
                                              <p:pRg st="4" end="4"/>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91864"/>
                                        </p:tgtEl>
                                        <p:attrNameLst>
                                          <p:attrName>style.visibility</p:attrName>
                                        </p:attrNameLst>
                                      </p:cBhvr>
                                      <p:to>
                                        <p:strVal val="visible"/>
                                      </p:to>
                                    </p:set>
                                    <p:animEffect transition="in" filter="fade">
                                      <p:cBhvr>
                                        <p:cTn id="19" dur="2000"/>
                                        <p:tgtEl>
                                          <p:spTgt spid="291864"/>
                                        </p:tgtEl>
                                      </p:cBhvr>
                                    </p:animEffect>
                                  </p:childTnLst>
                                </p:cTn>
                              </p:par>
                              <p:par>
                                <p:cTn id="20" presetID="10" presetClass="entr" presetSubtype="0" fill="hold" nodeType="withEffect">
                                  <p:stCondLst>
                                    <p:cond delay="0"/>
                                  </p:stCondLst>
                                  <p:childTnLst>
                                    <p:set>
                                      <p:cBhvr>
                                        <p:cTn id="21" dur="1" fill="hold">
                                          <p:stCondLst>
                                            <p:cond delay="0"/>
                                          </p:stCondLst>
                                        </p:cTn>
                                        <p:tgtEl>
                                          <p:spTgt spid="291860"/>
                                        </p:tgtEl>
                                        <p:attrNameLst>
                                          <p:attrName>style.visibility</p:attrName>
                                        </p:attrNameLst>
                                      </p:cBhvr>
                                      <p:to>
                                        <p:strVal val="visible"/>
                                      </p:to>
                                    </p:set>
                                    <p:animEffect transition="in" filter="fade">
                                      <p:cBhvr>
                                        <p:cTn id="22" dur="2000"/>
                                        <p:tgtEl>
                                          <p:spTgt spid="2918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1844"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9924" name="Rectangle 4"/>
          <p:cNvSpPr>
            <a:spLocks noChangeArrowheads="1"/>
          </p:cNvSpPr>
          <p:nvPr/>
        </p:nvSpPr>
        <p:spPr bwMode="gray">
          <a:xfrm>
            <a:off x="4384675" y="2362201"/>
            <a:ext cx="6273800"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r" fontAlgn="base">
              <a:spcBef>
                <a:spcPct val="0"/>
              </a:spcBef>
              <a:spcAft>
                <a:spcPct val="0"/>
              </a:spcAft>
            </a:pPr>
            <a:r>
              <a:rPr lang="sr-Latn-CS" sz="4800" b="1">
                <a:solidFill>
                  <a:srgbClr val="FFFFFF"/>
                </a:solidFill>
              </a:rPr>
              <a:t>Potencijali projekta</a:t>
            </a:r>
            <a:endParaRPr lang="en-US" sz="4800" b="1">
              <a:solidFill>
                <a:srgbClr val="FFFFFF"/>
              </a:solidFill>
            </a:endParaRPr>
          </a:p>
        </p:txBody>
      </p:sp>
      <p:sp>
        <p:nvSpPr>
          <p:cNvPr id="209925" name="Rectangle 5"/>
          <p:cNvSpPr>
            <a:spLocks noChangeArrowheads="1"/>
          </p:cNvSpPr>
          <p:nvPr/>
        </p:nvSpPr>
        <p:spPr bwMode="gray">
          <a:xfrm>
            <a:off x="4422776" y="3581401"/>
            <a:ext cx="6245225"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gn="r" fontAlgn="base">
              <a:spcBef>
                <a:spcPct val="20000"/>
              </a:spcBef>
              <a:spcAft>
                <a:spcPct val="0"/>
              </a:spcAft>
            </a:pPr>
            <a:r>
              <a:rPr lang="sr-Latn-CS" sz="2200">
                <a:solidFill>
                  <a:srgbClr val="FFFFFF"/>
                </a:solidFill>
              </a:rPr>
              <a:t>Marketinški i komercijalni</a:t>
            </a:r>
            <a:endParaRPr lang="en-US" sz="2200">
              <a:solidFill>
                <a:srgbClr val="FFFFFF"/>
              </a:solidFill>
            </a:endParaRPr>
          </a:p>
        </p:txBody>
      </p:sp>
    </p:spTree>
    <p:extLst>
      <p:ext uri="{BB962C8B-B14F-4D97-AF65-F5344CB8AC3E}">
        <p14:creationId xmlns:p14="http://schemas.microsoft.com/office/powerpoint/2010/main" val="2416414819"/>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9924"/>
                                        </p:tgtEl>
                                        <p:attrNameLst>
                                          <p:attrName>style.visibility</p:attrName>
                                        </p:attrNameLst>
                                      </p:cBhvr>
                                      <p:to>
                                        <p:strVal val="visible"/>
                                      </p:to>
                                    </p:set>
                                    <p:animEffect transition="in" filter="fade">
                                      <p:cBhvr>
                                        <p:cTn id="7" dur="1000"/>
                                        <p:tgtEl>
                                          <p:spTgt spid="209924"/>
                                        </p:tgtEl>
                                      </p:cBhvr>
                                    </p:animEffect>
                                  </p:childTnLst>
                                </p:cTn>
                              </p:par>
                            </p:childTnLst>
                          </p:cTn>
                        </p:par>
                        <p:par>
                          <p:cTn id="8" fill="hold" nodeType="afterGroup">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209925"/>
                                        </p:tgtEl>
                                        <p:attrNameLst>
                                          <p:attrName>style.visibility</p:attrName>
                                        </p:attrNameLst>
                                      </p:cBhvr>
                                      <p:to>
                                        <p:strVal val="visible"/>
                                      </p:to>
                                    </p:set>
                                    <p:animEffect transition="in" filter="fade">
                                      <p:cBhvr>
                                        <p:cTn id="11" dur="1000"/>
                                        <p:tgtEl>
                                          <p:spTgt spid="2099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9924" grpId="0"/>
      <p:bldP spid="209925" grpId="0"/>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a:xfrm>
            <a:off x="3581400" y="241300"/>
            <a:ext cx="6858000" cy="914400"/>
          </a:xfrm>
        </p:spPr>
        <p:txBody>
          <a:bodyPr/>
          <a:lstStyle/>
          <a:p>
            <a:r>
              <a:rPr lang="sr-Latn-CS" sz="3200">
                <a:solidFill>
                  <a:schemeClr val="bg2"/>
                </a:solidFill>
                <a:effectLst>
                  <a:outerShdw blurRad="38100" dist="38100" dir="2700000" algn="tl">
                    <a:srgbClr val="000000"/>
                  </a:outerShdw>
                </a:effectLst>
              </a:rPr>
              <a:t>Marketinški potencijal projekta</a:t>
            </a:r>
            <a:endParaRPr lang="en-US" sz="3200">
              <a:solidFill>
                <a:schemeClr val="bg2"/>
              </a:solidFill>
              <a:effectLst>
                <a:outerShdw blurRad="38100" dist="38100" dir="2700000" algn="tl">
                  <a:srgbClr val="000000"/>
                </a:outerShdw>
              </a:effectLst>
            </a:endParaRPr>
          </a:p>
        </p:txBody>
      </p:sp>
      <p:grpSp>
        <p:nvGrpSpPr>
          <p:cNvPr id="203821" name="Group 45"/>
          <p:cNvGrpSpPr>
            <a:grpSpLocks/>
          </p:cNvGrpSpPr>
          <p:nvPr/>
        </p:nvGrpSpPr>
        <p:grpSpPr bwMode="auto">
          <a:xfrm>
            <a:off x="3298826" y="2654301"/>
            <a:ext cx="5464175" cy="1274763"/>
            <a:chOff x="1118" y="1672"/>
            <a:chExt cx="3442" cy="803"/>
          </a:xfrm>
        </p:grpSpPr>
        <p:sp>
          <p:nvSpPr>
            <p:cNvPr id="203779" name="Text Box 3"/>
            <p:cNvSpPr txBox="1">
              <a:spLocks noChangeArrowheads="1"/>
            </p:cNvSpPr>
            <p:nvPr/>
          </p:nvSpPr>
          <p:spPr bwMode="gray">
            <a:xfrm>
              <a:off x="1872" y="2016"/>
              <a:ext cx="215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400">
                  <a:solidFill>
                    <a:srgbClr val="FFFFFF"/>
                  </a:solidFill>
                </a:rPr>
                <a:t>Teritorijalna pokrivenost</a:t>
              </a:r>
              <a:endParaRPr lang="en-US" sz="2400">
                <a:solidFill>
                  <a:srgbClr val="FFFFFF"/>
                </a:solidFill>
              </a:endParaRPr>
            </a:p>
          </p:txBody>
        </p:sp>
        <p:sp>
          <p:nvSpPr>
            <p:cNvPr id="203788" name="Line 12"/>
            <p:cNvSpPr>
              <a:spLocks noChangeShapeType="1"/>
            </p:cNvSpPr>
            <p:nvPr/>
          </p:nvSpPr>
          <p:spPr bwMode="gray">
            <a:xfrm>
              <a:off x="1824" y="2304"/>
              <a:ext cx="2736"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3802" name="Group 26"/>
            <p:cNvGrpSpPr>
              <a:grpSpLocks/>
            </p:cNvGrpSpPr>
            <p:nvPr/>
          </p:nvGrpSpPr>
          <p:grpSpPr bwMode="auto">
            <a:xfrm>
              <a:off x="1118" y="1672"/>
              <a:ext cx="802" cy="803"/>
              <a:chOff x="0" y="2736"/>
              <a:chExt cx="1213" cy="1214"/>
            </a:xfrm>
          </p:grpSpPr>
          <p:sp>
            <p:nvSpPr>
              <p:cNvPr id="203798" name="Oval 22"/>
              <p:cNvSpPr>
                <a:spLocks noChangeArrowheads="1"/>
              </p:cNvSpPr>
              <p:nvPr/>
            </p:nvSpPr>
            <p:spPr bwMode="auto">
              <a:xfrm>
                <a:off x="139" y="2882"/>
                <a:ext cx="914" cy="91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3799" name="Picture 2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 y="3709"/>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3801" name="Picture 25"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2736"/>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3822" name="Group 46"/>
          <p:cNvGrpSpPr>
            <a:grpSpLocks/>
          </p:cNvGrpSpPr>
          <p:nvPr/>
        </p:nvGrpSpPr>
        <p:grpSpPr bwMode="auto">
          <a:xfrm>
            <a:off x="3298826" y="3890964"/>
            <a:ext cx="5464175" cy="1273175"/>
            <a:chOff x="1118" y="2451"/>
            <a:chExt cx="3442" cy="802"/>
          </a:xfrm>
        </p:grpSpPr>
        <p:sp>
          <p:nvSpPr>
            <p:cNvPr id="203780" name="Text Box 4"/>
            <p:cNvSpPr txBox="1">
              <a:spLocks noChangeArrowheads="1"/>
            </p:cNvSpPr>
            <p:nvPr/>
          </p:nvSpPr>
          <p:spPr bwMode="gray">
            <a:xfrm>
              <a:off x="1920" y="2784"/>
              <a:ext cx="1677"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sr-Latn-CS" sz="2400">
                  <a:solidFill>
                    <a:srgbClr val="FFFFFF"/>
                  </a:solidFill>
                </a:rPr>
                <a:t>Medijski potencijal</a:t>
              </a:r>
              <a:endParaRPr lang="en-US" sz="2400">
                <a:solidFill>
                  <a:srgbClr val="FFFFFF"/>
                </a:solidFill>
              </a:endParaRPr>
            </a:p>
          </p:txBody>
        </p:sp>
        <p:sp>
          <p:nvSpPr>
            <p:cNvPr id="203791" name="Line 15"/>
            <p:cNvSpPr>
              <a:spLocks noChangeShapeType="1"/>
            </p:cNvSpPr>
            <p:nvPr/>
          </p:nvSpPr>
          <p:spPr bwMode="gray">
            <a:xfrm>
              <a:off x="1825" y="3120"/>
              <a:ext cx="2735" cy="1"/>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3807" name="Group 31"/>
            <p:cNvGrpSpPr>
              <a:grpSpLocks/>
            </p:cNvGrpSpPr>
            <p:nvPr/>
          </p:nvGrpSpPr>
          <p:grpSpPr bwMode="auto">
            <a:xfrm>
              <a:off x="1118" y="2451"/>
              <a:ext cx="802" cy="802"/>
              <a:chOff x="3312" y="2928"/>
              <a:chExt cx="1213" cy="1213"/>
            </a:xfrm>
          </p:grpSpPr>
          <p:pic>
            <p:nvPicPr>
              <p:cNvPr id="203803" name="Picture 27"/>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358" y="389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3805" name="Oval 29" descr="Bild101"/>
              <p:cNvSpPr>
                <a:spLocks noChangeArrowheads="1"/>
              </p:cNvSpPr>
              <p:nvPr/>
            </p:nvSpPr>
            <p:spPr bwMode="auto">
              <a:xfrm>
                <a:off x="3460" y="3078"/>
                <a:ext cx="913" cy="913"/>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3806" name="Picture 30" descr="FotoIcon_Lens"/>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312" y="2928"/>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3823" name="Group 47"/>
          <p:cNvGrpSpPr>
            <a:grpSpLocks/>
          </p:cNvGrpSpPr>
          <p:nvPr/>
        </p:nvGrpSpPr>
        <p:grpSpPr bwMode="auto">
          <a:xfrm>
            <a:off x="3298825" y="5181601"/>
            <a:ext cx="6959600" cy="1427163"/>
            <a:chOff x="1118" y="3229"/>
            <a:chExt cx="4384" cy="899"/>
          </a:xfrm>
        </p:grpSpPr>
        <p:sp>
          <p:nvSpPr>
            <p:cNvPr id="203781" name="Text Box 5"/>
            <p:cNvSpPr txBox="1">
              <a:spLocks noChangeArrowheads="1"/>
            </p:cNvSpPr>
            <p:nvPr/>
          </p:nvSpPr>
          <p:spPr bwMode="gray">
            <a:xfrm>
              <a:off x="1872" y="3648"/>
              <a:ext cx="3630"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20000"/>
                </a:spcBef>
                <a:spcAft>
                  <a:spcPct val="0"/>
                </a:spcAft>
              </a:pPr>
              <a:r>
                <a:rPr lang="sr-Latn-CS" sz="2000">
                  <a:solidFill>
                    <a:srgbClr val="FFFFFF"/>
                  </a:solidFill>
                </a:rPr>
                <a:t>Mogućnosti predstavljanja kompanije ili proizvoda</a:t>
              </a:r>
              <a:endParaRPr lang="en-GB" sz="2000">
                <a:solidFill>
                  <a:srgbClr val="FFFFFF"/>
                </a:solidFill>
              </a:endParaRPr>
            </a:p>
            <a:p>
              <a:pPr fontAlgn="base">
                <a:spcBef>
                  <a:spcPct val="20000"/>
                </a:spcBef>
                <a:spcAft>
                  <a:spcPct val="0"/>
                </a:spcAft>
              </a:pPr>
              <a:endParaRPr lang="en-US" sz="2000">
                <a:solidFill>
                  <a:srgbClr val="FFFFFF"/>
                </a:solidFill>
              </a:endParaRPr>
            </a:p>
          </p:txBody>
        </p:sp>
        <p:sp>
          <p:nvSpPr>
            <p:cNvPr id="203782" name="Line 6"/>
            <p:cNvSpPr>
              <a:spLocks noChangeShapeType="1"/>
            </p:cNvSpPr>
            <p:nvPr/>
          </p:nvSpPr>
          <p:spPr bwMode="gray">
            <a:xfrm flipV="1">
              <a:off x="1824" y="3930"/>
              <a:ext cx="3648" cy="6"/>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3813" name="Group 37"/>
            <p:cNvGrpSpPr>
              <a:grpSpLocks/>
            </p:cNvGrpSpPr>
            <p:nvPr/>
          </p:nvGrpSpPr>
          <p:grpSpPr bwMode="auto">
            <a:xfrm>
              <a:off x="1118" y="3229"/>
              <a:ext cx="802" cy="803"/>
              <a:chOff x="2448" y="3107"/>
              <a:chExt cx="1213" cy="1214"/>
            </a:xfrm>
          </p:grpSpPr>
          <p:grpSp>
            <p:nvGrpSpPr>
              <p:cNvPr id="203812" name="Group 36"/>
              <p:cNvGrpSpPr>
                <a:grpSpLocks/>
              </p:cNvGrpSpPr>
              <p:nvPr/>
            </p:nvGrpSpPr>
            <p:grpSpPr bwMode="auto">
              <a:xfrm>
                <a:off x="2456" y="3254"/>
                <a:ext cx="1141" cy="1067"/>
                <a:chOff x="2456" y="3254"/>
                <a:chExt cx="1141" cy="1067"/>
              </a:xfrm>
            </p:grpSpPr>
            <p:pic>
              <p:nvPicPr>
                <p:cNvPr id="203809" name="Picture 3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56" y="408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3810" name="Oval 34"/>
                <p:cNvSpPr>
                  <a:spLocks noChangeArrowheads="1"/>
                </p:cNvSpPr>
                <p:nvPr/>
              </p:nvSpPr>
              <p:spPr bwMode="auto">
                <a:xfrm>
                  <a:off x="2587" y="3254"/>
                  <a:ext cx="913" cy="913"/>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203811" name="Picture 35"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48" y="3107"/>
                <a:ext cx="1213" cy="1213"/>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203820" name="Group 44"/>
          <p:cNvGrpSpPr>
            <a:grpSpLocks/>
          </p:cNvGrpSpPr>
          <p:nvPr/>
        </p:nvGrpSpPr>
        <p:grpSpPr bwMode="auto">
          <a:xfrm>
            <a:off x="3276600" y="1600200"/>
            <a:ext cx="5486400" cy="1163638"/>
            <a:chOff x="1104" y="1008"/>
            <a:chExt cx="3456" cy="733"/>
          </a:xfrm>
        </p:grpSpPr>
        <p:sp>
          <p:nvSpPr>
            <p:cNvPr id="203785" name="Line 9"/>
            <p:cNvSpPr>
              <a:spLocks noChangeShapeType="1"/>
            </p:cNvSpPr>
            <p:nvPr/>
          </p:nvSpPr>
          <p:spPr bwMode="gray">
            <a:xfrm>
              <a:off x="1824" y="1542"/>
              <a:ext cx="2736" cy="0"/>
            </a:xfrm>
            <a:prstGeom prst="line">
              <a:avLst/>
            </a:prstGeom>
            <a:noFill/>
            <a:ln w="25400">
              <a:solidFill>
                <a:schemeClr val="bg2"/>
              </a:solidFill>
              <a:prstDash val="sysDot"/>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03794" name="Text Box 18"/>
            <p:cNvSpPr txBox="1">
              <a:spLocks noChangeArrowheads="1"/>
            </p:cNvSpPr>
            <p:nvPr/>
          </p:nvSpPr>
          <p:spPr bwMode="gray">
            <a:xfrm>
              <a:off x="1920" y="1248"/>
              <a:ext cx="1602"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fontAlgn="base" hangingPunct="0">
                <a:spcBef>
                  <a:spcPct val="0"/>
                </a:spcBef>
                <a:spcAft>
                  <a:spcPct val="0"/>
                </a:spcAft>
              </a:pPr>
              <a:r>
                <a:rPr lang="en-US" sz="2400" dirty="0" err="1">
                  <a:solidFill>
                    <a:srgbClr val="FFFFFF"/>
                  </a:solidFill>
                </a:rPr>
                <a:t>Originalnost</a:t>
              </a:r>
              <a:r>
                <a:rPr lang="en-US" sz="2400" dirty="0">
                  <a:solidFill>
                    <a:srgbClr val="FFFFFF"/>
                  </a:solidFill>
                </a:rPr>
                <a:t> </a:t>
              </a:r>
              <a:r>
                <a:rPr lang="en-US" sz="2400" dirty="0" err="1">
                  <a:solidFill>
                    <a:srgbClr val="FFFFFF"/>
                  </a:solidFill>
                </a:rPr>
                <a:t>ideje</a:t>
              </a:r>
              <a:endParaRPr lang="en-US" sz="2400" dirty="0">
                <a:solidFill>
                  <a:srgbClr val="FFFFFF"/>
                </a:solidFill>
              </a:endParaRPr>
            </a:p>
          </p:txBody>
        </p:sp>
        <p:grpSp>
          <p:nvGrpSpPr>
            <p:cNvPr id="203817" name="Group 41"/>
            <p:cNvGrpSpPr>
              <a:grpSpLocks/>
            </p:cNvGrpSpPr>
            <p:nvPr/>
          </p:nvGrpSpPr>
          <p:grpSpPr bwMode="auto">
            <a:xfrm>
              <a:off x="1104" y="1008"/>
              <a:ext cx="768" cy="733"/>
              <a:chOff x="816" y="768"/>
              <a:chExt cx="1056" cy="1008"/>
            </a:xfrm>
          </p:grpSpPr>
          <p:sp>
            <p:nvSpPr>
              <p:cNvPr id="203816" name="Oval 40"/>
              <p:cNvSpPr>
                <a:spLocks noChangeArrowheads="1"/>
              </p:cNvSpPr>
              <p:nvPr/>
            </p:nvSpPr>
            <p:spPr bwMode="auto">
              <a:xfrm>
                <a:off x="912" y="768"/>
                <a:ext cx="912" cy="912"/>
              </a:xfrm>
              <a:prstGeom prst="ellipse">
                <a:avLst/>
              </a:prstGeom>
              <a:gradFill rotWithShape="1">
                <a:gsLst>
                  <a:gs pos="0">
                    <a:srgbClr val="FFFFFF"/>
                  </a:gs>
                  <a:gs pos="50000">
                    <a:srgbClr val="FFFFFF">
                      <a:gamma/>
                      <a:shade val="46275"/>
                      <a:invGamma/>
                    </a:srgbClr>
                  </a:gs>
                  <a:gs pos="100000">
                    <a:srgbClr val="FFFFFF"/>
                  </a:gs>
                </a:gsLst>
                <a:lin ang="54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nvGrpSpPr>
              <p:cNvPr id="203797" name="Group 21"/>
              <p:cNvGrpSpPr>
                <a:grpSpLocks/>
              </p:cNvGrpSpPr>
              <p:nvPr/>
            </p:nvGrpSpPr>
            <p:grpSpPr bwMode="auto">
              <a:xfrm>
                <a:off x="816" y="794"/>
                <a:ext cx="1056" cy="982"/>
                <a:chOff x="0" y="912"/>
                <a:chExt cx="1141" cy="1040"/>
              </a:xfrm>
            </p:grpSpPr>
            <p:sp>
              <p:nvSpPr>
                <p:cNvPr id="203795" name="Oval 19" descr="Bild17_B"/>
                <p:cNvSpPr>
                  <a:spLocks noChangeArrowheads="1"/>
                </p:cNvSpPr>
                <p:nvPr/>
              </p:nvSpPr>
              <p:spPr bwMode="auto">
                <a:xfrm>
                  <a:off x="146" y="912"/>
                  <a:ext cx="913" cy="913"/>
                </a:xfrm>
                <a:prstGeom prst="ellipse">
                  <a:avLst/>
                </a:prstGeom>
                <a:blipFill dpi="0" rotWithShape="1">
                  <a:blip r:embed="rId10" cstate="screen">
                    <a:extLst>
                      <a:ext uri="{28A0092B-C50C-407E-A947-70E740481C1C}">
                        <a14:useLocalDpi xmlns:a14="http://schemas.microsoft.com/office/drawing/2010/main"/>
                      </a:ext>
                    </a:extLst>
                  </a:blip>
                  <a:srcRect/>
                  <a:stretch>
                    <a:fillRect/>
                  </a:stretch>
                </a:blipFill>
                <a:ln>
                  <a:noFill/>
                </a:ln>
                <a:effectLst/>
                <a:extLst>
                  <a:ext uri="{91240B29-F687-4F45-9708-019B960494DF}">
                    <a14:hiddenLine xmlns:a14="http://schemas.microsoft.com/office/drawing/2010/main" w="9525" algn="ctr">
                      <a:solidFill>
                        <a:schemeClr val="bg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3796" name="Picture 20"/>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0" y="1711"/>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bg2"/>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spTree>
    <p:extLst>
      <p:ext uri="{BB962C8B-B14F-4D97-AF65-F5344CB8AC3E}">
        <p14:creationId xmlns:p14="http://schemas.microsoft.com/office/powerpoint/2010/main" val="3489081638"/>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203820"/>
                                        </p:tgtEl>
                                        <p:attrNameLst>
                                          <p:attrName>style.visibility</p:attrName>
                                        </p:attrNameLst>
                                      </p:cBhvr>
                                      <p:to>
                                        <p:strVal val="visible"/>
                                      </p:to>
                                    </p:set>
                                    <p:anim calcmode="lin" valueType="num">
                                      <p:cBhvr additive="base">
                                        <p:cTn id="7" dur="1000" fill="hold"/>
                                        <p:tgtEl>
                                          <p:spTgt spid="203820"/>
                                        </p:tgtEl>
                                        <p:attrNameLst>
                                          <p:attrName>ppt_x</p:attrName>
                                        </p:attrNameLst>
                                      </p:cBhvr>
                                      <p:tavLst>
                                        <p:tav tm="0">
                                          <p:val>
                                            <p:strVal val="0-#ppt_w/2"/>
                                          </p:val>
                                        </p:tav>
                                        <p:tav tm="100000">
                                          <p:val>
                                            <p:strVal val="#ppt_x"/>
                                          </p:val>
                                        </p:tav>
                                      </p:tavLst>
                                    </p:anim>
                                    <p:anim calcmode="lin" valueType="num">
                                      <p:cBhvr additive="base">
                                        <p:cTn id="8" dur="1000" fill="hold"/>
                                        <p:tgtEl>
                                          <p:spTgt spid="20382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1000"/>
                            </p:stCondLst>
                            <p:childTnLst>
                              <p:par>
                                <p:cTn id="10" presetID="2" presetClass="entr" presetSubtype="8" fill="hold" nodeType="afterEffect">
                                  <p:stCondLst>
                                    <p:cond delay="0"/>
                                  </p:stCondLst>
                                  <p:childTnLst>
                                    <p:set>
                                      <p:cBhvr>
                                        <p:cTn id="11" dur="1" fill="hold">
                                          <p:stCondLst>
                                            <p:cond delay="0"/>
                                          </p:stCondLst>
                                        </p:cTn>
                                        <p:tgtEl>
                                          <p:spTgt spid="203821"/>
                                        </p:tgtEl>
                                        <p:attrNameLst>
                                          <p:attrName>style.visibility</p:attrName>
                                        </p:attrNameLst>
                                      </p:cBhvr>
                                      <p:to>
                                        <p:strVal val="visible"/>
                                      </p:to>
                                    </p:set>
                                    <p:anim calcmode="lin" valueType="num">
                                      <p:cBhvr additive="base">
                                        <p:cTn id="12" dur="1000" fill="hold"/>
                                        <p:tgtEl>
                                          <p:spTgt spid="203821"/>
                                        </p:tgtEl>
                                        <p:attrNameLst>
                                          <p:attrName>ppt_x</p:attrName>
                                        </p:attrNameLst>
                                      </p:cBhvr>
                                      <p:tavLst>
                                        <p:tav tm="0">
                                          <p:val>
                                            <p:strVal val="0-#ppt_w/2"/>
                                          </p:val>
                                        </p:tav>
                                        <p:tav tm="100000">
                                          <p:val>
                                            <p:strVal val="#ppt_x"/>
                                          </p:val>
                                        </p:tav>
                                      </p:tavLst>
                                    </p:anim>
                                    <p:anim calcmode="lin" valueType="num">
                                      <p:cBhvr additive="base">
                                        <p:cTn id="13" dur="1000" fill="hold"/>
                                        <p:tgtEl>
                                          <p:spTgt spid="203821"/>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2000"/>
                            </p:stCondLst>
                            <p:childTnLst>
                              <p:par>
                                <p:cTn id="15" presetID="2" presetClass="entr" presetSubtype="8" fill="hold" nodeType="afterEffect">
                                  <p:stCondLst>
                                    <p:cond delay="0"/>
                                  </p:stCondLst>
                                  <p:childTnLst>
                                    <p:set>
                                      <p:cBhvr>
                                        <p:cTn id="16" dur="1" fill="hold">
                                          <p:stCondLst>
                                            <p:cond delay="0"/>
                                          </p:stCondLst>
                                        </p:cTn>
                                        <p:tgtEl>
                                          <p:spTgt spid="203822"/>
                                        </p:tgtEl>
                                        <p:attrNameLst>
                                          <p:attrName>style.visibility</p:attrName>
                                        </p:attrNameLst>
                                      </p:cBhvr>
                                      <p:to>
                                        <p:strVal val="visible"/>
                                      </p:to>
                                    </p:set>
                                    <p:anim calcmode="lin" valueType="num">
                                      <p:cBhvr additive="base">
                                        <p:cTn id="17" dur="1000" fill="hold"/>
                                        <p:tgtEl>
                                          <p:spTgt spid="203822"/>
                                        </p:tgtEl>
                                        <p:attrNameLst>
                                          <p:attrName>ppt_x</p:attrName>
                                        </p:attrNameLst>
                                      </p:cBhvr>
                                      <p:tavLst>
                                        <p:tav tm="0">
                                          <p:val>
                                            <p:strVal val="0-#ppt_w/2"/>
                                          </p:val>
                                        </p:tav>
                                        <p:tav tm="100000">
                                          <p:val>
                                            <p:strVal val="#ppt_x"/>
                                          </p:val>
                                        </p:tav>
                                      </p:tavLst>
                                    </p:anim>
                                    <p:anim calcmode="lin" valueType="num">
                                      <p:cBhvr additive="base">
                                        <p:cTn id="18" dur="1000" fill="hold"/>
                                        <p:tgtEl>
                                          <p:spTgt spid="203822"/>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3000"/>
                            </p:stCondLst>
                            <p:childTnLst>
                              <p:par>
                                <p:cTn id="20" presetID="2" presetClass="entr" presetSubtype="8" fill="hold" nodeType="afterEffect">
                                  <p:stCondLst>
                                    <p:cond delay="0"/>
                                  </p:stCondLst>
                                  <p:childTnLst>
                                    <p:set>
                                      <p:cBhvr>
                                        <p:cTn id="21" dur="1" fill="hold">
                                          <p:stCondLst>
                                            <p:cond delay="0"/>
                                          </p:stCondLst>
                                        </p:cTn>
                                        <p:tgtEl>
                                          <p:spTgt spid="203823"/>
                                        </p:tgtEl>
                                        <p:attrNameLst>
                                          <p:attrName>style.visibility</p:attrName>
                                        </p:attrNameLst>
                                      </p:cBhvr>
                                      <p:to>
                                        <p:strVal val="visible"/>
                                      </p:to>
                                    </p:set>
                                    <p:anim calcmode="lin" valueType="num">
                                      <p:cBhvr additive="base">
                                        <p:cTn id="22" dur="1000" fill="hold"/>
                                        <p:tgtEl>
                                          <p:spTgt spid="203823"/>
                                        </p:tgtEl>
                                        <p:attrNameLst>
                                          <p:attrName>ppt_x</p:attrName>
                                        </p:attrNameLst>
                                      </p:cBhvr>
                                      <p:tavLst>
                                        <p:tav tm="0">
                                          <p:val>
                                            <p:strVal val="0-#ppt_w/2"/>
                                          </p:val>
                                        </p:tav>
                                        <p:tav tm="100000">
                                          <p:val>
                                            <p:strVal val="#ppt_x"/>
                                          </p:val>
                                        </p:tav>
                                      </p:tavLst>
                                    </p:anim>
                                    <p:anim calcmode="lin" valueType="num">
                                      <p:cBhvr additive="base">
                                        <p:cTn id="23" dur="1000" fill="hold"/>
                                        <p:tgtEl>
                                          <p:spTgt spid="2038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3127" name="Rectangle 7"/>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33122" name="Rectangle 2"/>
          <p:cNvSpPr>
            <a:spLocks noGrp="1" noChangeArrowheads="1"/>
          </p:cNvSpPr>
          <p:nvPr>
            <p:ph type="title"/>
          </p:nvPr>
        </p:nvSpPr>
        <p:spPr>
          <a:xfrm>
            <a:off x="4876801" y="685800"/>
            <a:ext cx="5611813" cy="723900"/>
          </a:xfrm>
        </p:spPr>
        <p:txBody>
          <a:bodyPr/>
          <a:lstStyle/>
          <a:p>
            <a:r>
              <a:rPr lang="en-US" sz="4000"/>
              <a:t>Originalnost ideje</a:t>
            </a:r>
          </a:p>
        </p:txBody>
      </p:sp>
      <p:sp>
        <p:nvSpPr>
          <p:cNvPr id="133123" name="Rectangle 3"/>
          <p:cNvSpPr>
            <a:spLocks noGrp="1" noChangeArrowheads="1"/>
          </p:cNvSpPr>
          <p:nvPr>
            <p:ph type="body" idx="1"/>
          </p:nvPr>
        </p:nvSpPr>
        <p:spPr>
          <a:xfrm>
            <a:off x="3429000" y="1908176"/>
            <a:ext cx="7056438" cy="4187825"/>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r>
              <a:rPr lang="en-US" sz="2400"/>
              <a:t>Orignalnost ideje </a:t>
            </a:r>
            <a:r>
              <a:rPr lang="sr-Latn-CS" sz="2400"/>
              <a:t>i</a:t>
            </a:r>
            <a:r>
              <a:rPr lang="en-US" sz="2400"/>
              <a:t> samog koncepta</a:t>
            </a:r>
            <a:r>
              <a:rPr lang="sr-Latn-CS" sz="2400"/>
              <a:t> </a:t>
            </a:r>
            <a:r>
              <a:rPr lang="sr-Latn-CS" sz="2400" b="1"/>
              <a:t>Ser</a:t>
            </a:r>
            <a:r>
              <a:rPr lang="en-US" sz="2400" b="1"/>
              <a:t>ia</a:t>
            </a:r>
            <a:r>
              <a:rPr lang="sr-Latn-CS" sz="2400" b="1"/>
              <a:t>lity</a:t>
            </a:r>
            <a:r>
              <a:rPr lang="en-US" sz="2400" b="1"/>
              <a:t>-a </a:t>
            </a:r>
            <a:r>
              <a:rPr lang="sr-Latn-CS" sz="2400"/>
              <a:t> je </a:t>
            </a:r>
            <a:r>
              <a:rPr lang="en-US" sz="2400"/>
              <a:t>otvorila mogu</a:t>
            </a:r>
            <a:r>
              <a:rPr lang="sr-Latn-CS" sz="2400"/>
              <a:t>ćnost da “Šesto čulo” bude</a:t>
            </a:r>
            <a:r>
              <a:rPr lang="sr-Latn-CS" sz="2800"/>
              <a:t> </a:t>
            </a:r>
            <a:r>
              <a:rPr lang="sr-Latn-CS" sz="2800" b="1"/>
              <a:t>centralni medijski dogadjaj na teritoriji zapadnog Balkana.</a:t>
            </a:r>
          </a:p>
          <a:p>
            <a:endParaRPr lang="sr-Latn-CS" sz="2800" b="1"/>
          </a:p>
          <a:p>
            <a:pPr algn="ctr">
              <a:buFontTx/>
              <a:buNone/>
            </a:pPr>
            <a:r>
              <a:rPr lang="sr-Latn-CS" b="1">
                <a:solidFill>
                  <a:srgbClr val="CC0F00"/>
                </a:solidFill>
              </a:rPr>
              <a:t>PRVA DOMAĆA TV LICENCA </a:t>
            </a:r>
          </a:p>
          <a:p>
            <a:pPr algn="ctr">
              <a:buFontTx/>
              <a:buNone/>
            </a:pPr>
            <a:r>
              <a:rPr lang="sr-Latn-CS" b="1">
                <a:solidFill>
                  <a:srgbClr val="CC0F00"/>
                </a:solidFill>
              </a:rPr>
              <a:t>KOJA ĆE OTIĆI U SVET</a:t>
            </a:r>
            <a:endParaRPr lang="sr-Latn-CS" sz="2800">
              <a:solidFill>
                <a:srgbClr val="CC0F00"/>
              </a:solidFill>
            </a:endParaRPr>
          </a:p>
          <a:p>
            <a:endParaRPr lang="en-US" sz="2800">
              <a:solidFill>
                <a:srgbClr val="CC0F00"/>
              </a:solidFill>
            </a:endParaRPr>
          </a:p>
        </p:txBody>
      </p:sp>
      <p:grpSp>
        <p:nvGrpSpPr>
          <p:cNvPr id="133124" name="Group 4"/>
          <p:cNvGrpSpPr>
            <a:grpSpLocks/>
          </p:cNvGrpSpPr>
          <p:nvPr/>
        </p:nvGrpSpPr>
        <p:grpSpPr bwMode="auto">
          <a:xfrm>
            <a:off x="3352800" y="152400"/>
            <a:ext cx="1524000" cy="1390650"/>
            <a:chOff x="0" y="912"/>
            <a:chExt cx="1141" cy="1040"/>
          </a:xfrm>
        </p:grpSpPr>
        <p:sp>
          <p:nvSpPr>
            <p:cNvPr id="133125" name="Oval 5" descr="Bild17_B"/>
            <p:cNvSpPr>
              <a:spLocks noChangeArrowheads="1"/>
            </p:cNvSpPr>
            <p:nvPr/>
          </p:nvSpPr>
          <p:spPr bwMode="auto">
            <a:xfrm>
              <a:off x="146" y="912"/>
              <a:ext cx="913" cy="913"/>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33126" name="Picture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0" y="1711"/>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val="1129080606"/>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3122"/>
                                        </p:tgtEl>
                                        <p:attrNameLst>
                                          <p:attrName>style.visibility</p:attrName>
                                        </p:attrNameLst>
                                      </p:cBhvr>
                                      <p:to>
                                        <p:strVal val="visible"/>
                                      </p:to>
                                    </p:set>
                                    <p:animEffect transition="in" filter="fade">
                                      <p:cBhvr>
                                        <p:cTn id="7" dur="1000"/>
                                        <p:tgtEl>
                                          <p:spTgt spid="133122"/>
                                        </p:tgtEl>
                                      </p:cBhvr>
                                    </p:animEffect>
                                  </p:childTnLst>
                                </p:cTn>
                              </p:par>
                              <p:par>
                                <p:cTn id="8" presetID="10" presetClass="entr" presetSubtype="0" fill="hold" nodeType="withEffect">
                                  <p:stCondLst>
                                    <p:cond delay="0"/>
                                  </p:stCondLst>
                                  <p:childTnLst>
                                    <p:set>
                                      <p:cBhvr>
                                        <p:cTn id="9" dur="1" fill="hold">
                                          <p:stCondLst>
                                            <p:cond delay="0"/>
                                          </p:stCondLst>
                                        </p:cTn>
                                        <p:tgtEl>
                                          <p:spTgt spid="133124"/>
                                        </p:tgtEl>
                                        <p:attrNameLst>
                                          <p:attrName>style.visibility</p:attrName>
                                        </p:attrNameLst>
                                      </p:cBhvr>
                                      <p:to>
                                        <p:strVal val="visible"/>
                                      </p:to>
                                    </p:set>
                                    <p:animEffect transition="in" filter="fade">
                                      <p:cBhvr>
                                        <p:cTn id="10" dur="1000"/>
                                        <p:tgtEl>
                                          <p:spTgt spid="133124"/>
                                        </p:tgtEl>
                                      </p:cBhvr>
                                    </p:animEffect>
                                  </p:childTnLst>
                                </p:cTn>
                              </p:par>
                            </p:childTnLst>
                          </p:cTn>
                        </p:par>
                        <p:par>
                          <p:cTn id="11" fill="hold" nodeType="afterGroup">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33123">
                                            <p:txEl>
                                              <p:pRg st="0" end="0"/>
                                            </p:txEl>
                                          </p:spTgt>
                                        </p:tgtEl>
                                        <p:attrNameLst>
                                          <p:attrName>style.visibility</p:attrName>
                                        </p:attrNameLst>
                                      </p:cBhvr>
                                      <p:to>
                                        <p:strVal val="visible"/>
                                      </p:to>
                                    </p:set>
                                    <p:animEffect transition="in" filter="fade">
                                      <p:cBhvr>
                                        <p:cTn id="14" dur="1000"/>
                                        <p:tgtEl>
                                          <p:spTgt spid="133123">
                                            <p:txEl>
                                              <p:pRg st="0" end="0"/>
                                            </p:txEl>
                                          </p:spTgt>
                                        </p:tgtEl>
                                      </p:cBhvr>
                                    </p:animEffect>
                                  </p:childTnLst>
                                </p:cTn>
                              </p:par>
                            </p:childTnLst>
                          </p:cTn>
                        </p:par>
                        <p:par>
                          <p:cTn id="15" fill="hold" nodeType="afterGroup">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33123">
                                            <p:txEl>
                                              <p:pRg st="2" end="2"/>
                                            </p:txEl>
                                          </p:spTgt>
                                        </p:tgtEl>
                                        <p:attrNameLst>
                                          <p:attrName>style.visibility</p:attrName>
                                        </p:attrNameLst>
                                      </p:cBhvr>
                                      <p:to>
                                        <p:strVal val="visible"/>
                                      </p:to>
                                    </p:set>
                                    <p:animEffect transition="in" filter="fade">
                                      <p:cBhvr>
                                        <p:cTn id="18" dur="1000"/>
                                        <p:tgtEl>
                                          <p:spTgt spid="133123">
                                            <p:txEl>
                                              <p:pRg st="2" end="2"/>
                                            </p:txEl>
                                          </p:spTgt>
                                        </p:tgtEl>
                                      </p:cBhvr>
                                    </p:animEffect>
                                  </p:childTnLst>
                                </p:cTn>
                              </p:par>
                            </p:childTnLst>
                          </p:cTn>
                        </p:par>
                        <p:par>
                          <p:cTn id="19" fill="hold" nodeType="afterGroup">
                            <p:stCondLst>
                              <p:cond delay="3000"/>
                            </p:stCondLst>
                            <p:childTnLst>
                              <p:par>
                                <p:cTn id="20" presetID="10" presetClass="entr" presetSubtype="0" fill="hold" grpId="0" nodeType="afterEffect">
                                  <p:stCondLst>
                                    <p:cond delay="0"/>
                                  </p:stCondLst>
                                  <p:childTnLst>
                                    <p:set>
                                      <p:cBhvr>
                                        <p:cTn id="21" dur="1" fill="hold">
                                          <p:stCondLst>
                                            <p:cond delay="0"/>
                                          </p:stCondLst>
                                        </p:cTn>
                                        <p:tgtEl>
                                          <p:spTgt spid="133123">
                                            <p:txEl>
                                              <p:pRg st="3" end="3"/>
                                            </p:txEl>
                                          </p:spTgt>
                                        </p:tgtEl>
                                        <p:attrNameLst>
                                          <p:attrName>style.visibility</p:attrName>
                                        </p:attrNameLst>
                                      </p:cBhvr>
                                      <p:to>
                                        <p:strVal val="visible"/>
                                      </p:to>
                                    </p:set>
                                    <p:animEffect transition="in" filter="fade">
                                      <p:cBhvr>
                                        <p:cTn id="22" dur="1000"/>
                                        <p:tgtEl>
                                          <p:spTgt spid="13312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22" grpId="0"/>
      <p:bldP spid="13312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04808" name="Rectangle 8"/>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204802" name="Rectangle 2"/>
          <p:cNvSpPr>
            <a:spLocks noGrp="1" noChangeArrowheads="1"/>
          </p:cNvSpPr>
          <p:nvPr>
            <p:ph type="title"/>
          </p:nvPr>
        </p:nvSpPr>
        <p:spPr>
          <a:xfrm>
            <a:off x="4953000" y="685800"/>
            <a:ext cx="5715000" cy="723900"/>
          </a:xfrm>
        </p:spPr>
        <p:txBody>
          <a:bodyPr/>
          <a:lstStyle/>
          <a:p>
            <a:r>
              <a:rPr lang="sr-Latn-CS" sz="3600"/>
              <a:t>Teritorijalna pokrivenost</a:t>
            </a:r>
            <a:endParaRPr lang="en-US" sz="3600"/>
          </a:p>
        </p:txBody>
      </p:sp>
      <p:sp>
        <p:nvSpPr>
          <p:cNvPr id="204803" name="Rectangle 3"/>
          <p:cNvSpPr>
            <a:spLocks noGrp="1" noChangeArrowheads="1"/>
          </p:cNvSpPr>
          <p:nvPr>
            <p:ph type="body" idx="1"/>
          </p:nvPr>
        </p:nvSpPr>
        <p:spPr>
          <a:xfrm>
            <a:off x="3432175" y="2365376"/>
            <a:ext cx="7056438" cy="4187825"/>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r>
              <a:rPr lang="sr-Latn-CS" sz="2800"/>
              <a:t>Ovaj </a:t>
            </a:r>
            <a:r>
              <a:rPr lang="sr-Latn-CS" sz="2800" b="1"/>
              <a:t>Ser</a:t>
            </a:r>
            <a:r>
              <a:rPr lang="en-US" sz="2800" b="1"/>
              <a:t>ia</a:t>
            </a:r>
            <a:r>
              <a:rPr lang="sr-Latn-CS" sz="2800" b="1"/>
              <a:t>lity</a:t>
            </a:r>
            <a:r>
              <a:rPr lang="sr-Latn-CS" sz="2800"/>
              <a:t> je regionalnog karaktera i ima za cilj da pokrije sve zemlje bivše Jugoslavije (sa oko 20 000 000 stanovnika) uz veliki potencijal za plasman na globalnom nivou.</a:t>
            </a:r>
          </a:p>
          <a:p>
            <a:endParaRPr lang="sr-Latn-CS" sz="2800"/>
          </a:p>
          <a:p>
            <a:pPr>
              <a:buFontTx/>
              <a:buNone/>
            </a:pPr>
            <a:endParaRPr lang="sr-Latn-CS" sz="2800"/>
          </a:p>
          <a:p>
            <a:endParaRPr lang="en-US" sz="2800"/>
          </a:p>
        </p:txBody>
      </p:sp>
      <p:grpSp>
        <p:nvGrpSpPr>
          <p:cNvPr id="204804" name="Group 4"/>
          <p:cNvGrpSpPr>
            <a:grpSpLocks/>
          </p:cNvGrpSpPr>
          <p:nvPr/>
        </p:nvGrpSpPr>
        <p:grpSpPr bwMode="auto">
          <a:xfrm>
            <a:off x="3276601" y="0"/>
            <a:ext cx="1674813" cy="1676400"/>
            <a:chOff x="0" y="2736"/>
            <a:chExt cx="1213" cy="1214"/>
          </a:xfrm>
        </p:grpSpPr>
        <p:sp>
          <p:nvSpPr>
            <p:cNvPr id="204805" name="Oval 5"/>
            <p:cNvSpPr>
              <a:spLocks noChangeArrowheads="1"/>
            </p:cNvSpPr>
            <p:nvPr/>
          </p:nvSpPr>
          <p:spPr bwMode="auto">
            <a:xfrm>
              <a:off x="139" y="2882"/>
              <a:ext cx="914" cy="914"/>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204806" name="Picture 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 y="3709"/>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07" name="Picture 7"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0" y="2736"/>
              <a:ext cx="1213" cy="121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260982634"/>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4802"/>
                                        </p:tgtEl>
                                        <p:attrNameLst>
                                          <p:attrName>style.visibility</p:attrName>
                                        </p:attrNameLst>
                                      </p:cBhvr>
                                      <p:to>
                                        <p:strVal val="visible"/>
                                      </p:to>
                                    </p:set>
                                    <p:animEffect transition="in" filter="fade">
                                      <p:cBhvr>
                                        <p:cTn id="7" dur="1000"/>
                                        <p:tgtEl>
                                          <p:spTgt spid="204802"/>
                                        </p:tgtEl>
                                      </p:cBhvr>
                                    </p:animEffect>
                                  </p:childTnLst>
                                </p:cTn>
                              </p:par>
                              <p:par>
                                <p:cTn id="8" presetID="10" presetClass="entr" presetSubtype="0" fill="hold" nodeType="withEffect">
                                  <p:stCondLst>
                                    <p:cond delay="0"/>
                                  </p:stCondLst>
                                  <p:childTnLst>
                                    <p:set>
                                      <p:cBhvr>
                                        <p:cTn id="9" dur="1" fill="hold">
                                          <p:stCondLst>
                                            <p:cond delay="0"/>
                                          </p:stCondLst>
                                        </p:cTn>
                                        <p:tgtEl>
                                          <p:spTgt spid="204804"/>
                                        </p:tgtEl>
                                        <p:attrNameLst>
                                          <p:attrName>style.visibility</p:attrName>
                                        </p:attrNameLst>
                                      </p:cBhvr>
                                      <p:to>
                                        <p:strVal val="visible"/>
                                      </p:to>
                                    </p:set>
                                    <p:animEffect transition="in" filter="fade">
                                      <p:cBhvr>
                                        <p:cTn id="10" dur="1000"/>
                                        <p:tgtEl>
                                          <p:spTgt spid="204804"/>
                                        </p:tgtEl>
                                      </p:cBhvr>
                                    </p:animEffect>
                                  </p:childTnLst>
                                </p:cTn>
                              </p:par>
                            </p:childTnLst>
                          </p:cTn>
                        </p:par>
                        <p:par>
                          <p:cTn id="11" fill="hold" nodeType="afterGroup">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204803">
                                            <p:txEl>
                                              <p:pRg st="0" end="0"/>
                                            </p:txEl>
                                          </p:spTgt>
                                        </p:tgtEl>
                                        <p:attrNameLst>
                                          <p:attrName>style.visibility</p:attrName>
                                        </p:attrNameLst>
                                      </p:cBhvr>
                                      <p:to>
                                        <p:strVal val="visible"/>
                                      </p:to>
                                    </p:set>
                                    <p:animEffect transition="in" filter="fade">
                                      <p:cBhvr>
                                        <p:cTn id="14" dur="1000"/>
                                        <p:tgtEl>
                                          <p:spTgt spid="20480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02" grpId="0"/>
      <p:bldP spid="20480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4152" name="Rectangle 8"/>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34146" name="Rectangle 2"/>
          <p:cNvSpPr>
            <a:spLocks noGrp="1" noChangeArrowheads="1"/>
          </p:cNvSpPr>
          <p:nvPr>
            <p:ph type="title"/>
          </p:nvPr>
        </p:nvSpPr>
        <p:spPr>
          <a:xfrm>
            <a:off x="4648201" y="762000"/>
            <a:ext cx="5840413" cy="723900"/>
          </a:xfrm>
        </p:spPr>
        <p:txBody>
          <a:bodyPr/>
          <a:lstStyle/>
          <a:p>
            <a:r>
              <a:rPr lang="sr-Latn-CS" sz="4000"/>
              <a:t>Medijski potencijal</a:t>
            </a:r>
            <a:endParaRPr lang="en-US" sz="4000"/>
          </a:p>
        </p:txBody>
      </p:sp>
      <p:sp>
        <p:nvSpPr>
          <p:cNvPr id="134147" name="Rectangle 3"/>
          <p:cNvSpPr>
            <a:spLocks noGrp="1" noChangeArrowheads="1"/>
          </p:cNvSpPr>
          <p:nvPr>
            <p:ph type="body" idx="1"/>
          </p:nvPr>
        </p:nvSpPr>
        <p:spPr>
          <a:xfrm>
            <a:off x="2819400" y="1587008"/>
            <a:ext cx="7669214" cy="5073111"/>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a:buFontTx/>
              <a:buNone/>
            </a:pPr>
            <a:r>
              <a:rPr lang="sr-Latn-CS" sz="2400" b="1" dirty="0"/>
              <a:t>Elektronski mediji</a:t>
            </a:r>
          </a:p>
          <a:p>
            <a:r>
              <a:rPr lang="sr-Latn-CS" sz="2000" dirty="0"/>
              <a:t>Putem najvećih emitera  iz regije biće obezbeđeni termini za emitovanje Ser</a:t>
            </a:r>
            <a:r>
              <a:rPr lang="en-US" sz="2000" dirty="0" err="1"/>
              <a:t>i</a:t>
            </a:r>
            <a:r>
              <a:rPr lang="sr-Latn-CS" sz="2000" dirty="0"/>
              <a:t>ality-a kao i adekvatna podrška u reklamnim blokovima.</a:t>
            </a:r>
          </a:p>
          <a:p>
            <a:pPr>
              <a:buFontTx/>
              <a:buNone/>
            </a:pPr>
            <a:r>
              <a:rPr lang="sr-Latn-CS" sz="2400" b="1" dirty="0"/>
              <a:t>Štampani mediji</a:t>
            </a:r>
          </a:p>
          <a:p>
            <a:r>
              <a:rPr lang="sr-Latn-CS" sz="2000" dirty="0"/>
              <a:t>U svakoj od država učesnica biće po jedan dnevni i nedeljni list koji je medijski sponzor serijala.</a:t>
            </a:r>
          </a:p>
          <a:p>
            <a:r>
              <a:rPr lang="sr-Latn-CS" sz="2000" dirty="0"/>
              <a:t>To podrazumeva da će ta novina svakodnevno pratiti razvoj istrage , onako kako to čini elektronski medij-emiter, ali sredstvima prilagođenim štampi uz objavljivanja imena dobitnika nagrada.</a:t>
            </a:r>
          </a:p>
          <a:p>
            <a:pPr>
              <a:buFontTx/>
              <a:buNone/>
            </a:pPr>
            <a:r>
              <a:rPr lang="sr-Latn-CS" sz="2400" b="1" dirty="0"/>
              <a:t>WEB</a:t>
            </a:r>
          </a:p>
          <a:p>
            <a:r>
              <a:rPr lang="sr-Latn-CS" sz="2000" dirty="0"/>
              <a:t>Zvanični sajt Ser</a:t>
            </a:r>
            <a:r>
              <a:rPr lang="en-US" sz="2000" dirty="0" err="1"/>
              <a:t>i</a:t>
            </a:r>
            <a:r>
              <a:rPr lang="sr-Latn-CS" sz="2000" dirty="0"/>
              <a:t>ality-a sa svim informacijama kao i najzanimljivijim sadržajima prethodnih epizoda</a:t>
            </a:r>
            <a:endParaRPr lang="en-US" sz="2000" dirty="0"/>
          </a:p>
        </p:txBody>
      </p:sp>
      <p:grpSp>
        <p:nvGrpSpPr>
          <p:cNvPr id="134148" name="Group 4"/>
          <p:cNvGrpSpPr>
            <a:grpSpLocks/>
          </p:cNvGrpSpPr>
          <p:nvPr/>
        </p:nvGrpSpPr>
        <p:grpSpPr bwMode="auto">
          <a:xfrm>
            <a:off x="3276600" y="0"/>
            <a:ext cx="1600200" cy="1600200"/>
            <a:chOff x="3312" y="2928"/>
            <a:chExt cx="1213" cy="1213"/>
          </a:xfrm>
        </p:grpSpPr>
        <p:pic>
          <p:nvPicPr>
            <p:cNvPr id="134149"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58" y="389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4150" name="Oval 6" descr="Bild101"/>
            <p:cNvSpPr>
              <a:spLocks noChangeArrowheads="1"/>
            </p:cNvSpPr>
            <p:nvPr/>
          </p:nvSpPr>
          <p:spPr bwMode="auto">
            <a:xfrm>
              <a:off x="3460" y="3078"/>
              <a:ext cx="913" cy="91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pic>
          <p:nvPicPr>
            <p:cNvPr id="134151" name="Picture 7" descr="FotoIcon_Lens"/>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312" y="2928"/>
              <a:ext cx="1213" cy="121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763265094"/>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4146"/>
                                        </p:tgtEl>
                                        <p:attrNameLst>
                                          <p:attrName>style.visibility</p:attrName>
                                        </p:attrNameLst>
                                      </p:cBhvr>
                                      <p:to>
                                        <p:strVal val="visible"/>
                                      </p:to>
                                    </p:set>
                                    <p:animEffect transition="in" filter="fade">
                                      <p:cBhvr>
                                        <p:cTn id="7" dur="1000"/>
                                        <p:tgtEl>
                                          <p:spTgt spid="134146"/>
                                        </p:tgtEl>
                                      </p:cBhvr>
                                    </p:animEffect>
                                  </p:childTnLst>
                                </p:cTn>
                              </p:par>
                              <p:par>
                                <p:cTn id="8" presetID="10" presetClass="entr" presetSubtype="0" fill="hold" nodeType="withEffect">
                                  <p:stCondLst>
                                    <p:cond delay="0"/>
                                  </p:stCondLst>
                                  <p:childTnLst>
                                    <p:set>
                                      <p:cBhvr>
                                        <p:cTn id="9" dur="1" fill="hold">
                                          <p:stCondLst>
                                            <p:cond delay="0"/>
                                          </p:stCondLst>
                                        </p:cTn>
                                        <p:tgtEl>
                                          <p:spTgt spid="134148"/>
                                        </p:tgtEl>
                                        <p:attrNameLst>
                                          <p:attrName>style.visibility</p:attrName>
                                        </p:attrNameLst>
                                      </p:cBhvr>
                                      <p:to>
                                        <p:strVal val="visible"/>
                                      </p:to>
                                    </p:set>
                                    <p:animEffect transition="in" filter="fade">
                                      <p:cBhvr>
                                        <p:cTn id="10" dur="1000"/>
                                        <p:tgtEl>
                                          <p:spTgt spid="134148"/>
                                        </p:tgtEl>
                                      </p:cBhvr>
                                    </p:animEffect>
                                  </p:childTnLst>
                                </p:cTn>
                              </p:par>
                            </p:childTnLst>
                          </p:cTn>
                        </p:par>
                        <p:par>
                          <p:cTn id="11" fill="hold" nodeType="afterGroup">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34147">
                                            <p:txEl>
                                              <p:pRg st="0" end="0"/>
                                            </p:txEl>
                                          </p:spTgt>
                                        </p:tgtEl>
                                        <p:attrNameLst>
                                          <p:attrName>style.visibility</p:attrName>
                                        </p:attrNameLst>
                                      </p:cBhvr>
                                      <p:to>
                                        <p:strVal val="visible"/>
                                      </p:to>
                                    </p:set>
                                    <p:animEffect transition="in" filter="fade">
                                      <p:cBhvr>
                                        <p:cTn id="14" dur="1000"/>
                                        <p:tgtEl>
                                          <p:spTgt spid="134147">
                                            <p:txEl>
                                              <p:pRg st="0" end="0"/>
                                            </p:txEl>
                                          </p:spTgt>
                                        </p:tgtEl>
                                      </p:cBhvr>
                                    </p:animEffect>
                                  </p:childTnLst>
                                </p:cTn>
                              </p:par>
                            </p:childTnLst>
                          </p:cTn>
                        </p:par>
                        <p:par>
                          <p:cTn id="15" fill="hold" nodeType="afterGroup">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34147">
                                            <p:txEl>
                                              <p:pRg st="1" end="1"/>
                                            </p:txEl>
                                          </p:spTgt>
                                        </p:tgtEl>
                                        <p:attrNameLst>
                                          <p:attrName>style.visibility</p:attrName>
                                        </p:attrNameLst>
                                      </p:cBhvr>
                                      <p:to>
                                        <p:strVal val="visible"/>
                                      </p:to>
                                    </p:set>
                                    <p:animEffect transition="in" filter="fade">
                                      <p:cBhvr>
                                        <p:cTn id="18" dur="1000"/>
                                        <p:tgtEl>
                                          <p:spTgt spid="134147">
                                            <p:txEl>
                                              <p:pRg st="1" end="1"/>
                                            </p:txEl>
                                          </p:spTgt>
                                        </p:tgtEl>
                                      </p:cBhvr>
                                    </p:animEffect>
                                  </p:childTnLst>
                                </p:cTn>
                              </p:par>
                            </p:childTnLst>
                          </p:cTn>
                        </p:par>
                        <p:par>
                          <p:cTn id="19" fill="hold" nodeType="afterGroup">
                            <p:stCondLst>
                              <p:cond delay="3000"/>
                            </p:stCondLst>
                            <p:childTnLst>
                              <p:par>
                                <p:cTn id="20" presetID="10" presetClass="entr" presetSubtype="0" fill="hold" grpId="0" nodeType="afterEffect">
                                  <p:stCondLst>
                                    <p:cond delay="0"/>
                                  </p:stCondLst>
                                  <p:childTnLst>
                                    <p:set>
                                      <p:cBhvr>
                                        <p:cTn id="21" dur="1" fill="hold">
                                          <p:stCondLst>
                                            <p:cond delay="0"/>
                                          </p:stCondLst>
                                        </p:cTn>
                                        <p:tgtEl>
                                          <p:spTgt spid="134147">
                                            <p:txEl>
                                              <p:pRg st="2" end="2"/>
                                            </p:txEl>
                                          </p:spTgt>
                                        </p:tgtEl>
                                        <p:attrNameLst>
                                          <p:attrName>style.visibility</p:attrName>
                                        </p:attrNameLst>
                                      </p:cBhvr>
                                      <p:to>
                                        <p:strVal val="visible"/>
                                      </p:to>
                                    </p:set>
                                    <p:animEffect transition="in" filter="fade">
                                      <p:cBhvr>
                                        <p:cTn id="22" dur="1000"/>
                                        <p:tgtEl>
                                          <p:spTgt spid="134147">
                                            <p:txEl>
                                              <p:pRg st="2" end="2"/>
                                            </p:txEl>
                                          </p:spTgt>
                                        </p:tgtEl>
                                      </p:cBhvr>
                                    </p:animEffect>
                                  </p:childTnLst>
                                </p:cTn>
                              </p:par>
                            </p:childTnLst>
                          </p:cTn>
                        </p:par>
                        <p:par>
                          <p:cTn id="23" fill="hold" nodeType="afterGroup">
                            <p:stCondLst>
                              <p:cond delay="4000"/>
                            </p:stCondLst>
                            <p:childTnLst>
                              <p:par>
                                <p:cTn id="24" presetID="10" presetClass="entr" presetSubtype="0" fill="hold" grpId="0" nodeType="afterEffect">
                                  <p:stCondLst>
                                    <p:cond delay="0"/>
                                  </p:stCondLst>
                                  <p:childTnLst>
                                    <p:set>
                                      <p:cBhvr>
                                        <p:cTn id="25" dur="1" fill="hold">
                                          <p:stCondLst>
                                            <p:cond delay="0"/>
                                          </p:stCondLst>
                                        </p:cTn>
                                        <p:tgtEl>
                                          <p:spTgt spid="134147">
                                            <p:txEl>
                                              <p:pRg st="3" end="3"/>
                                            </p:txEl>
                                          </p:spTgt>
                                        </p:tgtEl>
                                        <p:attrNameLst>
                                          <p:attrName>style.visibility</p:attrName>
                                        </p:attrNameLst>
                                      </p:cBhvr>
                                      <p:to>
                                        <p:strVal val="visible"/>
                                      </p:to>
                                    </p:set>
                                    <p:animEffect transition="in" filter="fade">
                                      <p:cBhvr>
                                        <p:cTn id="26" dur="1000"/>
                                        <p:tgtEl>
                                          <p:spTgt spid="134147">
                                            <p:txEl>
                                              <p:pRg st="3" end="3"/>
                                            </p:txEl>
                                          </p:spTgt>
                                        </p:tgtEl>
                                      </p:cBhvr>
                                    </p:animEffect>
                                  </p:childTnLst>
                                </p:cTn>
                              </p:par>
                            </p:childTnLst>
                          </p:cTn>
                        </p:par>
                        <p:par>
                          <p:cTn id="27" fill="hold" nodeType="afterGroup">
                            <p:stCondLst>
                              <p:cond delay="5000"/>
                            </p:stCondLst>
                            <p:childTnLst>
                              <p:par>
                                <p:cTn id="28" presetID="10" presetClass="entr" presetSubtype="0" fill="hold" grpId="0" nodeType="afterEffect">
                                  <p:stCondLst>
                                    <p:cond delay="0"/>
                                  </p:stCondLst>
                                  <p:childTnLst>
                                    <p:set>
                                      <p:cBhvr>
                                        <p:cTn id="29" dur="1" fill="hold">
                                          <p:stCondLst>
                                            <p:cond delay="0"/>
                                          </p:stCondLst>
                                        </p:cTn>
                                        <p:tgtEl>
                                          <p:spTgt spid="134147">
                                            <p:txEl>
                                              <p:pRg st="4" end="4"/>
                                            </p:txEl>
                                          </p:spTgt>
                                        </p:tgtEl>
                                        <p:attrNameLst>
                                          <p:attrName>style.visibility</p:attrName>
                                        </p:attrNameLst>
                                      </p:cBhvr>
                                      <p:to>
                                        <p:strVal val="visible"/>
                                      </p:to>
                                    </p:set>
                                    <p:animEffect transition="in" filter="fade">
                                      <p:cBhvr>
                                        <p:cTn id="30" dur="1000"/>
                                        <p:tgtEl>
                                          <p:spTgt spid="134147">
                                            <p:txEl>
                                              <p:pRg st="4" end="4"/>
                                            </p:txEl>
                                          </p:spTgt>
                                        </p:tgtEl>
                                      </p:cBhvr>
                                    </p:animEffect>
                                  </p:childTnLst>
                                </p:cTn>
                              </p:par>
                            </p:childTnLst>
                          </p:cTn>
                        </p:par>
                        <p:par>
                          <p:cTn id="31" fill="hold" nodeType="afterGroup">
                            <p:stCondLst>
                              <p:cond delay="6000"/>
                            </p:stCondLst>
                            <p:childTnLst>
                              <p:par>
                                <p:cTn id="32" presetID="10" presetClass="entr" presetSubtype="0" fill="hold" grpId="0" nodeType="afterEffect">
                                  <p:stCondLst>
                                    <p:cond delay="0"/>
                                  </p:stCondLst>
                                  <p:childTnLst>
                                    <p:set>
                                      <p:cBhvr>
                                        <p:cTn id="33" dur="1" fill="hold">
                                          <p:stCondLst>
                                            <p:cond delay="0"/>
                                          </p:stCondLst>
                                        </p:cTn>
                                        <p:tgtEl>
                                          <p:spTgt spid="134147">
                                            <p:txEl>
                                              <p:pRg st="5" end="5"/>
                                            </p:txEl>
                                          </p:spTgt>
                                        </p:tgtEl>
                                        <p:attrNameLst>
                                          <p:attrName>style.visibility</p:attrName>
                                        </p:attrNameLst>
                                      </p:cBhvr>
                                      <p:to>
                                        <p:strVal val="visible"/>
                                      </p:to>
                                    </p:set>
                                    <p:animEffect transition="in" filter="fade">
                                      <p:cBhvr>
                                        <p:cTn id="34" dur="1000"/>
                                        <p:tgtEl>
                                          <p:spTgt spid="134147">
                                            <p:txEl>
                                              <p:pRg st="5" end="5"/>
                                            </p:txEl>
                                          </p:spTgt>
                                        </p:tgtEl>
                                      </p:cBhvr>
                                    </p:animEffect>
                                  </p:childTnLst>
                                </p:cTn>
                              </p:par>
                            </p:childTnLst>
                          </p:cTn>
                        </p:par>
                        <p:par>
                          <p:cTn id="35" fill="hold" nodeType="afterGroup">
                            <p:stCondLst>
                              <p:cond delay="7000"/>
                            </p:stCondLst>
                            <p:childTnLst>
                              <p:par>
                                <p:cTn id="36" presetID="10" presetClass="entr" presetSubtype="0" fill="hold" grpId="0" nodeType="afterEffect">
                                  <p:stCondLst>
                                    <p:cond delay="0"/>
                                  </p:stCondLst>
                                  <p:childTnLst>
                                    <p:set>
                                      <p:cBhvr>
                                        <p:cTn id="37" dur="1" fill="hold">
                                          <p:stCondLst>
                                            <p:cond delay="0"/>
                                          </p:stCondLst>
                                        </p:cTn>
                                        <p:tgtEl>
                                          <p:spTgt spid="134147">
                                            <p:txEl>
                                              <p:pRg st="6" end="6"/>
                                            </p:txEl>
                                          </p:spTgt>
                                        </p:tgtEl>
                                        <p:attrNameLst>
                                          <p:attrName>style.visibility</p:attrName>
                                        </p:attrNameLst>
                                      </p:cBhvr>
                                      <p:to>
                                        <p:strVal val="visible"/>
                                      </p:to>
                                    </p:set>
                                    <p:animEffect transition="in" filter="fade">
                                      <p:cBhvr>
                                        <p:cTn id="38" dur="1000"/>
                                        <p:tgtEl>
                                          <p:spTgt spid="1341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6" grpId="0"/>
      <p:bldP spid="134147"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35177" name="Rectangle 9"/>
          <p:cNvSpPr>
            <a:spLocks noChangeArrowheads="1"/>
          </p:cNvSpPr>
          <p:nvPr/>
        </p:nvSpPr>
        <p:spPr bwMode="auto">
          <a:xfrm>
            <a:off x="2667000" y="0"/>
            <a:ext cx="8001000" cy="6858000"/>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35170" name="Rectangle 2"/>
          <p:cNvSpPr>
            <a:spLocks noGrp="1" noChangeArrowheads="1"/>
          </p:cNvSpPr>
          <p:nvPr>
            <p:ph type="title"/>
          </p:nvPr>
        </p:nvSpPr>
        <p:spPr>
          <a:xfrm>
            <a:off x="5029201" y="533400"/>
            <a:ext cx="5459413" cy="723900"/>
          </a:xfrm>
        </p:spPr>
        <p:txBody>
          <a:bodyPr/>
          <a:lstStyle/>
          <a:p>
            <a:r>
              <a:rPr lang="sr-Latn-CS" sz="3600"/>
              <a:t>Mogućnosti predstavljanja kompanije ili proizvoda</a:t>
            </a:r>
            <a:endParaRPr lang="en-US" sz="3600"/>
          </a:p>
        </p:txBody>
      </p:sp>
      <p:sp>
        <p:nvSpPr>
          <p:cNvPr id="135171" name="Rectangle 3"/>
          <p:cNvSpPr>
            <a:spLocks noGrp="1" noChangeArrowheads="1"/>
          </p:cNvSpPr>
          <p:nvPr>
            <p:ph type="body" idx="1"/>
          </p:nvPr>
        </p:nvSpPr>
        <p:spPr>
          <a:xfrm>
            <a:off x="3429000" y="1966914"/>
            <a:ext cx="7056438" cy="4891087"/>
          </a:xfrm>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a:lnSpc>
                <a:spcPct val="90000"/>
              </a:lnSpc>
              <a:buFontTx/>
              <a:buNone/>
            </a:pPr>
            <a:r>
              <a:rPr lang="sr-Latn-CS" sz="2400" dirty="0"/>
              <a:t>	Kao osnovna sredstva, pored pominjanja imena i pojavljivanja logotipa (sponzora, partnera...) kako u najavi tako i u samom emitovanju Ser</a:t>
            </a:r>
            <a:r>
              <a:rPr lang="en-US" sz="2400" dirty="0"/>
              <a:t>i</a:t>
            </a:r>
            <a:r>
              <a:rPr lang="sr-Latn-CS" sz="2400" dirty="0"/>
              <a:t>ality-a otvorene su i mogučnosti za:</a:t>
            </a:r>
          </a:p>
          <a:p>
            <a:pPr>
              <a:lnSpc>
                <a:spcPct val="90000"/>
              </a:lnSpc>
            </a:pPr>
            <a:endParaRPr lang="sr-Latn-CS" sz="2400" dirty="0"/>
          </a:p>
          <a:p>
            <a:pPr lvl="1">
              <a:lnSpc>
                <a:spcPct val="90000"/>
              </a:lnSpc>
            </a:pPr>
            <a:r>
              <a:rPr lang="sr-Latn-CS" sz="2000" b="1" dirty="0"/>
              <a:t>Product placement (u igranom delu i u studiju)</a:t>
            </a:r>
          </a:p>
          <a:p>
            <a:pPr lvl="1">
              <a:lnSpc>
                <a:spcPct val="90000"/>
              </a:lnSpc>
            </a:pPr>
            <a:r>
              <a:rPr lang="sr-Latn-CS" sz="2000" b="1" dirty="0"/>
              <a:t>Sponzorisanje uloge</a:t>
            </a:r>
          </a:p>
          <a:p>
            <a:pPr lvl="1">
              <a:lnSpc>
                <a:spcPct val="90000"/>
              </a:lnSpc>
            </a:pPr>
            <a:r>
              <a:rPr lang="sr-Latn-CS" sz="2000" b="1" dirty="0"/>
              <a:t>Brandiranje studija</a:t>
            </a:r>
          </a:p>
          <a:p>
            <a:pPr lvl="1">
              <a:lnSpc>
                <a:spcPct val="90000"/>
              </a:lnSpc>
            </a:pPr>
            <a:r>
              <a:rPr lang="sr-Latn-CS" sz="2000" b="1" dirty="0"/>
              <a:t>Stavljanje imena i logotipa na prateći materijal Ser</a:t>
            </a:r>
            <a:r>
              <a:rPr lang="en-US" sz="2000" b="1" dirty="0"/>
              <a:t>i</a:t>
            </a:r>
            <a:r>
              <a:rPr lang="sr-Latn-CS" sz="2000" b="1" dirty="0"/>
              <a:t>ality-a (npr, DVD izdanje...)</a:t>
            </a:r>
          </a:p>
          <a:p>
            <a:pPr lvl="1">
              <a:lnSpc>
                <a:spcPct val="90000"/>
              </a:lnSpc>
            </a:pPr>
            <a:r>
              <a:rPr lang="sr-Latn-CS" sz="2000" b="1" dirty="0"/>
              <a:t>Postavljanje banera i linka na web sajt Sereality-a</a:t>
            </a:r>
          </a:p>
          <a:p>
            <a:pPr lvl="1">
              <a:lnSpc>
                <a:spcPct val="90000"/>
              </a:lnSpc>
            </a:pPr>
            <a:r>
              <a:rPr lang="sr-Latn-CS" sz="2000" b="1" dirty="0"/>
              <a:t>Sponzorisanje nagrada</a:t>
            </a:r>
          </a:p>
          <a:p>
            <a:pPr lvl="1">
              <a:lnSpc>
                <a:spcPct val="90000"/>
              </a:lnSpc>
            </a:pPr>
            <a:r>
              <a:rPr lang="sr-Latn-CS" sz="2400" b="1" dirty="0"/>
              <a:t>....</a:t>
            </a:r>
          </a:p>
          <a:p>
            <a:pPr>
              <a:lnSpc>
                <a:spcPct val="90000"/>
              </a:lnSpc>
            </a:pPr>
            <a:endParaRPr lang="sr-Latn-CS" sz="2400" dirty="0"/>
          </a:p>
          <a:p>
            <a:pPr>
              <a:lnSpc>
                <a:spcPct val="90000"/>
              </a:lnSpc>
            </a:pPr>
            <a:endParaRPr lang="en-US" sz="2400" dirty="0"/>
          </a:p>
        </p:txBody>
      </p:sp>
      <p:grpSp>
        <p:nvGrpSpPr>
          <p:cNvPr id="135172" name="Group 4"/>
          <p:cNvGrpSpPr>
            <a:grpSpLocks/>
          </p:cNvGrpSpPr>
          <p:nvPr/>
        </p:nvGrpSpPr>
        <p:grpSpPr bwMode="auto">
          <a:xfrm>
            <a:off x="3352801" y="0"/>
            <a:ext cx="1674813" cy="1676400"/>
            <a:chOff x="2448" y="3107"/>
            <a:chExt cx="1213" cy="1214"/>
          </a:xfrm>
        </p:grpSpPr>
        <p:grpSp>
          <p:nvGrpSpPr>
            <p:cNvPr id="135173" name="Group 5"/>
            <p:cNvGrpSpPr>
              <a:grpSpLocks/>
            </p:cNvGrpSpPr>
            <p:nvPr/>
          </p:nvGrpSpPr>
          <p:grpSpPr bwMode="auto">
            <a:xfrm>
              <a:off x="2456" y="3254"/>
              <a:ext cx="1141" cy="1067"/>
              <a:chOff x="2456" y="3254"/>
              <a:chExt cx="1141" cy="1067"/>
            </a:xfrm>
          </p:grpSpPr>
          <p:pic>
            <p:nvPicPr>
              <p:cNvPr id="135174" name="Picture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456" y="4080"/>
                <a:ext cx="1141" cy="241"/>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5175" name="Oval 7"/>
              <p:cNvSpPr>
                <a:spLocks noChangeArrowheads="1"/>
              </p:cNvSpPr>
              <p:nvPr/>
            </p:nvSpPr>
            <p:spPr bwMode="auto">
              <a:xfrm>
                <a:off x="2587" y="3254"/>
                <a:ext cx="913" cy="913"/>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grpSp>
        <p:pic>
          <p:nvPicPr>
            <p:cNvPr id="135176" name="Picture 8" descr="FotoIcon dark"/>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448" y="3107"/>
              <a:ext cx="1213" cy="121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649525955"/>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5170"/>
                                        </p:tgtEl>
                                        <p:attrNameLst>
                                          <p:attrName>style.visibility</p:attrName>
                                        </p:attrNameLst>
                                      </p:cBhvr>
                                      <p:to>
                                        <p:strVal val="visible"/>
                                      </p:to>
                                    </p:set>
                                    <p:animEffect transition="in" filter="fade">
                                      <p:cBhvr>
                                        <p:cTn id="7" dur="1000"/>
                                        <p:tgtEl>
                                          <p:spTgt spid="135170"/>
                                        </p:tgtEl>
                                      </p:cBhvr>
                                    </p:animEffect>
                                  </p:childTnLst>
                                </p:cTn>
                              </p:par>
                              <p:par>
                                <p:cTn id="8" presetID="10" presetClass="entr" presetSubtype="0" fill="hold" nodeType="withEffect">
                                  <p:stCondLst>
                                    <p:cond delay="0"/>
                                  </p:stCondLst>
                                  <p:childTnLst>
                                    <p:set>
                                      <p:cBhvr>
                                        <p:cTn id="9" dur="1" fill="hold">
                                          <p:stCondLst>
                                            <p:cond delay="0"/>
                                          </p:stCondLst>
                                        </p:cTn>
                                        <p:tgtEl>
                                          <p:spTgt spid="135172"/>
                                        </p:tgtEl>
                                        <p:attrNameLst>
                                          <p:attrName>style.visibility</p:attrName>
                                        </p:attrNameLst>
                                      </p:cBhvr>
                                      <p:to>
                                        <p:strVal val="visible"/>
                                      </p:to>
                                    </p:set>
                                    <p:animEffect transition="in" filter="fade">
                                      <p:cBhvr>
                                        <p:cTn id="10" dur="500"/>
                                        <p:tgtEl>
                                          <p:spTgt spid="135172"/>
                                        </p:tgtEl>
                                      </p:cBhvr>
                                    </p:animEffect>
                                  </p:childTnLst>
                                </p:cTn>
                              </p:par>
                            </p:childTnLst>
                          </p:cTn>
                        </p:par>
                        <p:par>
                          <p:cTn id="11" fill="hold" nodeType="afterGroup">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35171">
                                            <p:txEl>
                                              <p:pRg st="0" end="0"/>
                                            </p:txEl>
                                          </p:spTgt>
                                        </p:tgtEl>
                                        <p:attrNameLst>
                                          <p:attrName>style.visibility</p:attrName>
                                        </p:attrNameLst>
                                      </p:cBhvr>
                                      <p:to>
                                        <p:strVal val="visible"/>
                                      </p:to>
                                    </p:set>
                                    <p:animEffect transition="in" filter="fade">
                                      <p:cBhvr>
                                        <p:cTn id="14" dur="1000"/>
                                        <p:tgtEl>
                                          <p:spTgt spid="135171">
                                            <p:txEl>
                                              <p:pRg st="0" end="0"/>
                                            </p:txEl>
                                          </p:spTgt>
                                        </p:tgtEl>
                                      </p:cBhvr>
                                    </p:animEffect>
                                  </p:childTnLst>
                                </p:cTn>
                              </p:par>
                            </p:childTnLst>
                          </p:cTn>
                        </p:par>
                        <p:par>
                          <p:cTn id="15" fill="hold" nodeType="afterGroup">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35171">
                                            <p:txEl>
                                              <p:pRg st="2" end="2"/>
                                            </p:txEl>
                                          </p:spTgt>
                                        </p:tgtEl>
                                        <p:attrNameLst>
                                          <p:attrName>style.visibility</p:attrName>
                                        </p:attrNameLst>
                                      </p:cBhvr>
                                      <p:to>
                                        <p:strVal val="visible"/>
                                      </p:to>
                                    </p:set>
                                    <p:animEffect transition="in" filter="fade">
                                      <p:cBhvr>
                                        <p:cTn id="18" dur="1000"/>
                                        <p:tgtEl>
                                          <p:spTgt spid="135171">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35171">
                                            <p:txEl>
                                              <p:pRg st="3" end="3"/>
                                            </p:txEl>
                                          </p:spTgt>
                                        </p:tgtEl>
                                        <p:attrNameLst>
                                          <p:attrName>style.visibility</p:attrName>
                                        </p:attrNameLst>
                                      </p:cBhvr>
                                      <p:to>
                                        <p:strVal val="visible"/>
                                      </p:to>
                                    </p:set>
                                    <p:animEffect transition="in" filter="fade">
                                      <p:cBhvr>
                                        <p:cTn id="21" dur="1000"/>
                                        <p:tgtEl>
                                          <p:spTgt spid="135171">
                                            <p:txEl>
                                              <p:pRg st="3" end="3"/>
                                            </p:txEl>
                                          </p:spTgt>
                                        </p:tgtEl>
                                      </p:cBhvr>
                                    </p:animEffect>
                                  </p:childTnLst>
                                </p:cTn>
                              </p:par>
                            </p:childTnLst>
                          </p:cTn>
                        </p:par>
                        <p:par>
                          <p:cTn id="22" fill="hold" nodeType="afterGroup">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135171">
                                            <p:txEl>
                                              <p:pRg st="4" end="4"/>
                                            </p:txEl>
                                          </p:spTgt>
                                        </p:tgtEl>
                                        <p:attrNameLst>
                                          <p:attrName>style.visibility</p:attrName>
                                        </p:attrNameLst>
                                      </p:cBhvr>
                                      <p:to>
                                        <p:strVal val="visible"/>
                                      </p:to>
                                    </p:set>
                                    <p:animEffect transition="in" filter="fade">
                                      <p:cBhvr>
                                        <p:cTn id="25" dur="1000"/>
                                        <p:tgtEl>
                                          <p:spTgt spid="135171">
                                            <p:txEl>
                                              <p:pRg st="4" end="4"/>
                                            </p:txEl>
                                          </p:spTgt>
                                        </p:tgtEl>
                                      </p:cBhvr>
                                    </p:animEffect>
                                  </p:childTnLst>
                                </p:cTn>
                              </p:par>
                            </p:childTnLst>
                          </p:cTn>
                        </p:par>
                        <p:par>
                          <p:cTn id="26" fill="hold" nodeType="afterGroup">
                            <p:stCondLst>
                              <p:cond delay="4000"/>
                            </p:stCondLst>
                            <p:childTnLst>
                              <p:par>
                                <p:cTn id="27" presetID="10" presetClass="entr" presetSubtype="0" fill="hold" grpId="0" nodeType="afterEffect">
                                  <p:stCondLst>
                                    <p:cond delay="0"/>
                                  </p:stCondLst>
                                  <p:childTnLst>
                                    <p:set>
                                      <p:cBhvr>
                                        <p:cTn id="28" dur="1" fill="hold">
                                          <p:stCondLst>
                                            <p:cond delay="0"/>
                                          </p:stCondLst>
                                        </p:cTn>
                                        <p:tgtEl>
                                          <p:spTgt spid="135171">
                                            <p:txEl>
                                              <p:pRg st="5" end="5"/>
                                            </p:txEl>
                                          </p:spTgt>
                                        </p:tgtEl>
                                        <p:attrNameLst>
                                          <p:attrName>style.visibility</p:attrName>
                                        </p:attrNameLst>
                                      </p:cBhvr>
                                      <p:to>
                                        <p:strVal val="visible"/>
                                      </p:to>
                                    </p:set>
                                    <p:animEffect transition="in" filter="fade">
                                      <p:cBhvr>
                                        <p:cTn id="29" dur="1000"/>
                                        <p:tgtEl>
                                          <p:spTgt spid="135171">
                                            <p:txEl>
                                              <p:pRg st="5" end="5"/>
                                            </p:txEl>
                                          </p:spTgt>
                                        </p:tgtEl>
                                      </p:cBhvr>
                                    </p:animEffect>
                                  </p:childTnLst>
                                </p:cTn>
                              </p:par>
                            </p:childTnLst>
                          </p:cTn>
                        </p:par>
                        <p:par>
                          <p:cTn id="30" fill="hold" nodeType="afterGroup">
                            <p:stCondLst>
                              <p:cond delay="5000"/>
                            </p:stCondLst>
                            <p:childTnLst>
                              <p:par>
                                <p:cTn id="31" presetID="10" presetClass="entr" presetSubtype="0" fill="hold" grpId="0" nodeType="afterEffect">
                                  <p:stCondLst>
                                    <p:cond delay="0"/>
                                  </p:stCondLst>
                                  <p:childTnLst>
                                    <p:set>
                                      <p:cBhvr>
                                        <p:cTn id="32" dur="1" fill="hold">
                                          <p:stCondLst>
                                            <p:cond delay="0"/>
                                          </p:stCondLst>
                                        </p:cTn>
                                        <p:tgtEl>
                                          <p:spTgt spid="135171">
                                            <p:txEl>
                                              <p:pRg st="6" end="6"/>
                                            </p:txEl>
                                          </p:spTgt>
                                        </p:tgtEl>
                                        <p:attrNameLst>
                                          <p:attrName>style.visibility</p:attrName>
                                        </p:attrNameLst>
                                      </p:cBhvr>
                                      <p:to>
                                        <p:strVal val="visible"/>
                                      </p:to>
                                    </p:set>
                                    <p:animEffect transition="in" filter="fade">
                                      <p:cBhvr>
                                        <p:cTn id="33" dur="1000"/>
                                        <p:tgtEl>
                                          <p:spTgt spid="135171">
                                            <p:txEl>
                                              <p:pRg st="6" end="6"/>
                                            </p:txEl>
                                          </p:spTgt>
                                        </p:tgtEl>
                                      </p:cBhvr>
                                    </p:animEffect>
                                  </p:childTnLst>
                                </p:cTn>
                              </p:par>
                            </p:childTnLst>
                          </p:cTn>
                        </p:par>
                        <p:par>
                          <p:cTn id="34" fill="hold" nodeType="afterGroup">
                            <p:stCondLst>
                              <p:cond delay="6000"/>
                            </p:stCondLst>
                            <p:childTnLst>
                              <p:par>
                                <p:cTn id="35" presetID="10" presetClass="entr" presetSubtype="0" fill="hold" grpId="0" nodeType="afterEffect">
                                  <p:stCondLst>
                                    <p:cond delay="0"/>
                                  </p:stCondLst>
                                  <p:childTnLst>
                                    <p:set>
                                      <p:cBhvr>
                                        <p:cTn id="36" dur="1" fill="hold">
                                          <p:stCondLst>
                                            <p:cond delay="0"/>
                                          </p:stCondLst>
                                        </p:cTn>
                                        <p:tgtEl>
                                          <p:spTgt spid="135171">
                                            <p:txEl>
                                              <p:pRg st="7" end="7"/>
                                            </p:txEl>
                                          </p:spTgt>
                                        </p:tgtEl>
                                        <p:attrNameLst>
                                          <p:attrName>style.visibility</p:attrName>
                                        </p:attrNameLst>
                                      </p:cBhvr>
                                      <p:to>
                                        <p:strVal val="visible"/>
                                      </p:to>
                                    </p:set>
                                    <p:animEffect transition="in" filter="fade">
                                      <p:cBhvr>
                                        <p:cTn id="37" dur="1000"/>
                                        <p:tgtEl>
                                          <p:spTgt spid="135171">
                                            <p:txEl>
                                              <p:pRg st="7" end="7"/>
                                            </p:txEl>
                                          </p:spTgt>
                                        </p:tgtEl>
                                      </p:cBhvr>
                                    </p:animEffect>
                                  </p:childTnLst>
                                </p:cTn>
                              </p:par>
                            </p:childTnLst>
                          </p:cTn>
                        </p:par>
                        <p:par>
                          <p:cTn id="38" fill="hold" nodeType="afterGroup">
                            <p:stCondLst>
                              <p:cond delay="7000"/>
                            </p:stCondLst>
                            <p:childTnLst>
                              <p:par>
                                <p:cTn id="39" presetID="10" presetClass="entr" presetSubtype="0" fill="hold" grpId="0" nodeType="afterEffect">
                                  <p:stCondLst>
                                    <p:cond delay="0"/>
                                  </p:stCondLst>
                                  <p:childTnLst>
                                    <p:set>
                                      <p:cBhvr>
                                        <p:cTn id="40" dur="1" fill="hold">
                                          <p:stCondLst>
                                            <p:cond delay="0"/>
                                          </p:stCondLst>
                                        </p:cTn>
                                        <p:tgtEl>
                                          <p:spTgt spid="135171">
                                            <p:txEl>
                                              <p:pRg st="8" end="8"/>
                                            </p:txEl>
                                          </p:spTgt>
                                        </p:tgtEl>
                                        <p:attrNameLst>
                                          <p:attrName>style.visibility</p:attrName>
                                        </p:attrNameLst>
                                      </p:cBhvr>
                                      <p:to>
                                        <p:strVal val="visible"/>
                                      </p:to>
                                    </p:set>
                                    <p:animEffect transition="in" filter="fade">
                                      <p:cBhvr>
                                        <p:cTn id="41" dur="1000"/>
                                        <p:tgtEl>
                                          <p:spTgt spid="135171">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70" grpId="0"/>
      <p:bldP spid="13517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0">
          <a:gsLst>
            <a:gs pos="0">
              <a:srgbClr val="DDDDDD">
                <a:gamma/>
                <a:shade val="0"/>
                <a:invGamma/>
              </a:srgbClr>
            </a:gs>
            <a:gs pos="100000">
              <a:srgbClr val="DDDDDD"/>
            </a:gs>
          </a:gsLst>
          <a:lin ang="5400000" scaled="1"/>
        </a:gradFill>
        <a:effectLst/>
      </p:bgPr>
    </p:bg>
    <p:spTree>
      <p:nvGrpSpPr>
        <p:cNvPr id="1" name=""/>
        <p:cNvGrpSpPr/>
        <p:nvPr/>
      </p:nvGrpSpPr>
      <p:grpSpPr>
        <a:xfrm>
          <a:off x="0" y="0"/>
          <a:ext cx="0" cy="0"/>
          <a:chOff x="0" y="0"/>
          <a:chExt cx="0" cy="0"/>
        </a:xfrm>
      </p:grpSpPr>
      <p:pic>
        <p:nvPicPr>
          <p:cNvPr id="152581" name="Picture 5" descr="01"/>
          <p:cNvPicPr>
            <a:picLocks noChangeAspect="1" noChangeArrowheads="1"/>
          </p:cNvPicPr>
          <p:nvPr/>
        </p:nvPicPr>
        <p:blipFill>
          <a:blip r:embed="rId2">
            <a:lum bright="-60000"/>
            <a:extLst>
              <a:ext uri="{28A0092B-C50C-407E-A947-70E740481C1C}">
                <a14:useLocalDpi xmlns:a14="http://schemas.microsoft.com/office/drawing/2010/main"/>
              </a:ext>
            </a:extLst>
          </a:blip>
          <a:srcRect/>
          <a:stretch>
            <a:fillRect/>
          </a:stretch>
        </p:blipFill>
        <p:spPr bwMode="gray">
          <a:xfrm>
            <a:off x="1524000" y="-39688"/>
            <a:ext cx="9144000" cy="6896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2578" name="Rectangle 2"/>
          <p:cNvSpPr>
            <a:spLocks noGrp="1" noChangeArrowheads="1"/>
          </p:cNvSpPr>
          <p:nvPr>
            <p:ph type="title"/>
          </p:nvPr>
        </p:nvSpPr>
        <p:spPr/>
        <p:txBody>
          <a:bodyPr/>
          <a:lstStyle/>
          <a:p>
            <a:r>
              <a:rPr lang="sr-Latn-CS">
                <a:solidFill>
                  <a:schemeClr val="bg2"/>
                </a:solidFill>
              </a:rPr>
              <a:t>Šta je SERIALITY?</a:t>
            </a:r>
            <a:endParaRPr lang="en-US">
              <a:solidFill>
                <a:schemeClr val="bg2"/>
              </a:solidFill>
            </a:endParaRPr>
          </a:p>
        </p:txBody>
      </p:sp>
      <p:sp>
        <p:nvSpPr>
          <p:cNvPr id="152579" name="Rectangle 3"/>
          <p:cNvSpPr>
            <a:spLocks noGrp="1" noChangeArrowheads="1"/>
          </p:cNvSpPr>
          <p:nvPr>
            <p:ph type="body" idx="1"/>
          </p:nvPr>
        </p:nvSpPr>
        <p:spPr>
          <a:xfrm>
            <a:off x="1981200" y="1828801"/>
            <a:ext cx="8229600" cy="4525963"/>
          </a:xfrm>
        </p:spPr>
        <p:txBody>
          <a:bodyPr/>
          <a:lstStyle/>
          <a:p>
            <a:pPr algn="ctr">
              <a:buFontTx/>
              <a:buNone/>
            </a:pPr>
            <a:r>
              <a:rPr lang="sr-Latn-CS" sz="2400" b="1" dirty="0">
                <a:solidFill>
                  <a:schemeClr val="bg2"/>
                </a:solidFill>
              </a:rPr>
              <a:t>Jedinstveni svetski televizijski koncept u kome TV serija postaje interaktivni sadržaj</a:t>
            </a:r>
          </a:p>
          <a:p>
            <a:pPr algn="ctr">
              <a:buFontTx/>
              <a:buNone/>
            </a:pPr>
            <a:endParaRPr lang="sr-Latn-CS" sz="1600" b="1" dirty="0">
              <a:solidFill>
                <a:schemeClr val="bg2"/>
              </a:solidFill>
            </a:endParaRPr>
          </a:p>
          <a:p>
            <a:pPr algn="ctr">
              <a:buFontTx/>
              <a:buNone/>
            </a:pPr>
            <a:r>
              <a:rPr lang="sr-Latn-CS" sz="4400" b="1" dirty="0">
                <a:solidFill>
                  <a:schemeClr val="bg2"/>
                </a:solidFill>
                <a:effectLst>
                  <a:outerShdw blurRad="38100" dist="38100" dir="2700000" algn="tl">
                    <a:srgbClr val="000000"/>
                  </a:outerShdw>
                </a:effectLst>
              </a:rPr>
              <a:t>SERIJAL + REALITY SHOW =</a:t>
            </a:r>
            <a:r>
              <a:rPr lang="sr-Latn-CS" sz="4400" b="1" dirty="0">
                <a:effectLst>
                  <a:outerShdw blurRad="38100" dist="38100" dir="2700000" algn="tl">
                    <a:srgbClr val="FFFFFF"/>
                  </a:outerShdw>
                </a:effectLst>
              </a:rPr>
              <a:t> </a:t>
            </a:r>
            <a:r>
              <a:rPr lang="sr-Latn-CS" sz="6000" b="1" dirty="0">
                <a:solidFill>
                  <a:srgbClr val="FF0000"/>
                </a:solidFill>
                <a:effectLst>
                  <a:outerShdw blurRad="38100" dist="38100" dir="2700000" algn="tl">
                    <a:srgbClr val="000000"/>
                  </a:outerShdw>
                </a:effectLst>
              </a:rPr>
              <a:t>SERIALITY SHOW</a:t>
            </a:r>
            <a:endParaRPr lang="en-US" sz="6000" b="1" dirty="0">
              <a:solidFill>
                <a:srgbClr val="FF0000"/>
              </a:solidFill>
              <a:effectLst>
                <a:outerShdw blurRad="38100" dist="38100" dir="2700000" algn="tl">
                  <a:srgbClr val="000000"/>
                </a:outerShdw>
              </a:effectLst>
            </a:endParaRPr>
          </a:p>
        </p:txBody>
      </p:sp>
    </p:spTree>
    <p:extLst>
      <p:ext uri="{BB962C8B-B14F-4D97-AF65-F5344CB8AC3E}">
        <p14:creationId xmlns:p14="http://schemas.microsoft.com/office/powerpoint/2010/main" val="3185183467"/>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52579">
                                            <p:txEl>
                                              <p:pRg st="0" end="0"/>
                                            </p:txEl>
                                          </p:spTgt>
                                        </p:tgtEl>
                                        <p:attrNameLst>
                                          <p:attrName>style.visibility</p:attrName>
                                        </p:attrNameLst>
                                      </p:cBhvr>
                                      <p:to>
                                        <p:strVal val="visible"/>
                                      </p:to>
                                    </p:set>
                                    <p:animEffect transition="in" filter="wipe(left)">
                                      <p:cBhvr>
                                        <p:cTn id="7" dur="2000"/>
                                        <p:tgtEl>
                                          <p:spTgt spid="152579">
                                            <p:txEl>
                                              <p:pRg st="0" end="0"/>
                                            </p:txEl>
                                          </p:spTgt>
                                        </p:tgtEl>
                                      </p:cBhvr>
                                    </p:animEffect>
                                  </p:childTnLst>
                                </p:cTn>
                              </p:par>
                              <p:par>
                                <p:cTn id="8" presetID="22" presetClass="entr" presetSubtype="8" fill="hold" grpId="0" nodeType="withEffect">
                                  <p:stCondLst>
                                    <p:cond delay="0"/>
                                  </p:stCondLst>
                                  <p:iterate type="wd">
                                    <p:tmPct val="10000"/>
                                  </p:iterate>
                                  <p:childTnLst>
                                    <p:set>
                                      <p:cBhvr>
                                        <p:cTn id="9" dur="1" fill="hold">
                                          <p:stCondLst>
                                            <p:cond delay="0"/>
                                          </p:stCondLst>
                                        </p:cTn>
                                        <p:tgtEl>
                                          <p:spTgt spid="152579">
                                            <p:txEl>
                                              <p:pRg st="2" end="2"/>
                                            </p:txEl>
                                          </p:spTgt>
                                        </p:tgtEl>
                                        <p:attrNameLst>
                                          <p:attrName>style.visibility</p:attrName>
                                        </p:attrNameLst>
                                      </p:cBhvr>
                                      <p:to>
                                        <p:strVal val="visible"/>
                                      </p:to>
                                    </p:set>
                                    <p:animEffect transition="in" filter="wipe(left)">
                                      <p:cBhvr>
                                        <p:cTn id="10" dur="2000"/>
                                        <p:tgtEl>
                                          <p:spTgt spid="15257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79"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0949" name="Rectangle 5"/>
          <p:cNvSpPr>
            <a:spLocks noChangeArrowheads="1"/>
          </p:cNvSpPr>
          <p:nvPr/>
        </p:nvSpPr>
        <p:spPr bwMode="gray">
          <a:xfrm>
            <a:off x="4876800" y="2514600"/>
            <a:ext cx="5511800" cy="1201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fontAlgn="base">
              <a:spcBef>
                <a:spcPct val="0"/>
              </a:spcBef>
              <a:spcAft>
                <a:spcPct val="0"/>
              </a:spcAft>
            </a:pPr>
            <a:r>
              <a:rPr lang="sr-Latn-CS" sz="4900" b="1" dirty="0">
                <a:solidFill>
                  <a:srgbClr val="FFFFFF"/>
                </a:solidFill>
              </a:rPr>
              <a:t>Vidimo se u </a:t>
            </a:r>
            <a:br>
              <a:rPr lang="sr-Latn-CS" sz="4900" b="1" dirty="0">
                <a:solidFill>
                  <a:srgbClr val="FFFFFF"/>
                </a:solidFill>
              </a:rPr>
            </a:br>
            <a:r>
              <a:rPr lang="sr-Latn-CS" sz="4900" b="1" dirty="0">
                <a:solidFill>
                  <a:srgbClr val="FFFFFF"/>
                </a:solidFill>
              </a:rPr>
              <a:t>“Šestom čulu!”</a:t>
            </a:r>
            <a:endParaRPr lang="en-US" sz="4900" b="1" dirty="0">
              <a:solidFill>
                <a:srgbClr val="FFFFFF"/>
              </a:solidFill>
            </a:endParaRPr>
          </a:p>
        </p:txBody>
      </p:sp>
    </p:spTree>
    <p:extLst>
      <p:ext uri="{BB962C8B-B14F-4D97-AF65-F5344CB8AC3E}">
        <p14:creationId xmlns:p14="http://schemas.microsoft.com/office/powerpoint/2010/main" val="153144458"/>
      </p:ext>
    </p:extLst>
  </p:cSld>
  <p:clrMapOvr>
    <a:masterClrMapping/>
  </p:clrMapOvr>
  <p:transition spd="med">
    <p:zo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90470" name="Rectangle 6"/>
          <p:cNvSpPr>
            <a:spLocks noChangeArrowheads="1"/>
          </p:cNvSpPr>
          <p:nvPr/>
        </p:nvSpPr>
        <p:spPr bwMode="gray">
          <a:xfrm>
            <a:off x="3505200" y="2895600"/>
            <a:ext cx="6934200" cy="1193800"/>
          </a:xfrm>
          <a:prstGeom prst="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p>
            <a:pPr algn="r" fontAlgn="base">
              <a:spcBef>
                <a:spcPct val="0"/>
              </a:spcBef>
              <a:spcAft>
                <a:spcPct val="0"/>
              </a:spcAft>
            </a:pPr>
            <a:r>
              <a:rPr lang="sr-Latn-CS" sz="7200" b="1">
                <a:solidFill>
                  <a:srgbClr val="E71903"/>
                </a:solidFill>
                <a:effectLst>
                  <a:outerShdw blurRad="38100" dist="38100" dir="2700000" algn="tl">
                    <a:srgbClr val="000000"/>
                  </a:outerShdw>
                </a:effectLst>
              </a:rPr>
              <a:t>ŠESTO ČULO</a:t>
            </a:r>
            <a:r>
              <a:rPr lang="sr-Latn-CS" sz="7200" b="1">
                <a:solidFill>
                  <a:srgbClr val="000000"/>
                </a:solidFill>
                <a:effectLst>
                  <a:outerShdw blurRad="38100" dist="38100" dir="2700000" algn="tl">
                    <a:srgbClr val="FFFFFF"/>
                  </a:outerShdw>
                </a:effectLst>
              </a:rPr>
              <a:t> </a:t>
            </a:r>
            <a:endParaRPr lang="en-GB" sz="7200" b="1">
              <a:solidFill>
                <a:srgbClr val="000000"/>
              </a:solidFill>
              <a:effectLst>
                <a:outerShdw blurRad="38100" dist="38100" dir="2700000" algn="tl">
                  <a:srgbClr val="FFFFFF"/>
                </a:outerShdw>
              </a:effectLst>
            </a:endParaRPr>
          </a:p>
        </p:txBody>
      </p:sp>
      <p:sp>
        <p:nvSpPr>
          <p:cNvPr id="190471" name="Text Box 7"/>
          <p:cNvSpPr txBox="1">
            <a:spLocks noChangeArrowheads="1"/>
          </p:cNvSpPr>
          <p:nvPr/>
        </p:nvSpPr>
        <p:spPr bwMode="auto">
          <a:xfrm>
            <a:off x="3886200" y="1981200"/>
            <a:ext cx="654208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fontAlgn="base">
              <a:spcBef>
                <a:spcPct val="50000"/>
              </a:spcBef>
              <a:spcAft>
                <a:spcPct val="0"/>
              </a:spcAft>
            </a:pPr>
            <a:r>
              <a:rPr lang="sr-Latn-CS" sz="4400" b="1">
                <a:solidFill>
                  <a:srgbClr val="FFFFFF"/>
                </a:solidFill>
              </a:rPr>
              <a:t>Crime SERIALITY show</a:t>
            </a:r>
            <a:endParaRPr lang="en-GB" sz="4400" b="1">
              <a:solidFill>
                <a:srgbClr val="FFFFFF"/>
              </a:solidFill>
            </a:endParaRPr>
          </a:p>
        </p:txBody>
      </p:sp>
    </p:spTree>
    <p:extLst>
      <p:ext uri="{BB962C8B-B14F-4D97-AF65-F5344CB8AC3E}">
        <p14:creationId xmlns:p14="http://schemas.microsoft.com/office/powerpoint/2010/main" val="3739229281"/>
      </p:ext>
    </p:extLst>
  </p:cSld>
  <p:clrMapOvr>
    <a:masterClrMapping/>
  </p:clrMapOvr>
  <p:transition spd="med">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0470"/>
                                        </p:tgtEl>
                                        <p:attrNameLst>
                                          <p:attrName>style.visibility</p:attrName>
                                        </p:attrNameLst>
                                      </p:cBhvr>
                                      <p:to>
                                        <p:strVal val="visible"/>
                                      </p:to>
                                    </p:set>
                                    <p:animEffect transition="in" filter="fade">
                                      <p:cBhvr>
                                        <p:cTn id="7" dur="2000"/>
                                        <p:tgtEl>
                                          <p:spTgt spid="1904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70"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4953000" y="609600"/>
            <a:ext cx="5532438" cy="723900"/>
          </a:xfrm>
        </p:spPr>
        <p:txBody>
          <a:bodyPr/>
          <a:lstStyle/>
          <a:p>
            <a:r>
              <a:rPr lang="sr-Latn-CS">
                <a:solidFill>
                  <a:schemeClr val="bg2"/>
                </a:solidFill>
                <a:effectLst>
                  <a:outerShdw blurRad="38100" dist="38100" dir="2700000" algn="tl">
                    <a:srgbClr val="000000"/>
                  </a:outerShdw>
                </a:effectLst>
              </a:rPr>
              <a:t>Balkanpol</a:t>
            </a:r>
            <a:r>
              <a:rPr lang="sr-Latn-CS">
                <a:solidFill>
                  <a:schemeClr val="tx2"/>
                </a:solidFill>
                <a:effectLst>
                  <a:outerShdw blurRad="38100" dist="38100" dir="2700000" algn="tl">
                    <a:srgbClr val="000000"/>
                  </a:outerShdw>
                </a:effectLst>
              </a:rPr>
              <a:t> </a:t>
            </a:r>
            <a:endParaRPr lang="en-US">
              <a:solidFill>
                <a:schemeClr val="tx2"/>
              </a:solidFill>
              <a:effectLst>
                <a:outerShdw blurRad="38100" dist="38100" dir="2700000" algn="tl">
                  <a:srgbClr val="000000"/>
                </a:outerShdw>
              </a:effectLst>
            </a:endParaRPr>
          </a:p>
        </p:txBody>
      </p:sp>
      <p:sp>
        <p:nvSpPr>
          <p:cNvPr id="112643" name="Rectangle 3"/>
          <p:cNvSpPr>
            <a:spLocks noGrp="1" noChangeArrowheads="1"/>
          </p:cNvSpPr>
          <p:nvPr>
            <p:ph type="body" idx="1"/>
          </p:nvPr>
        </p:nvSpPr>
        <p:spPr>
          <a:xfrm>
            <a:off x="4572000" y="1384300"/>
            <a:ext cx="5486400" cy="5473700"/>
          </a:xfrm>
          <a:noFill/>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a:buFontTx/>
              <a:buNone/>
            </a:pPr>
            <a:r>
              <a:rPr lang="sr-Latn-CS" sz="4400" dirty="0">
                <a:solidFill>
                  <a:schemeClr val="bg2"/>
                </a:solidFill>
              </a:rPr>
              <a:t>	</a:t>
            </a:r>
            <a:r>
              <a:rPr lang="sr-Latn-CS" sz="2400" dirty="0">
                <a:solidFill>
                  <a:schemeClr val="bg2"/>
                </a:solidFill>
              </a:rPr>
              <a:t>Novoosnovana internacionalna policijska organizacija BALKANPOL, osnovana na inicijativu i uz pomoć Interpola i to od najelitnijih kadrovskih i tehnoloških resursa zemalja zapadnog Balkana.</a:t>
            </a:r>
          </a:p>
          <a:p>
            <a:pPr>
              <a:buFontTx/>
              <a:buNone/>
            </a:pPr>
            <a:r>
              <a:rPr lang="sr-Latn-CS" sz="2400" dirty="0">
                <a:solidFill>
                  <a:schemeClr val="bg2"/>
                </a:solidFill>
              </a:rPr>
              <a:t>	Glavne ličnosti u BALKANPOL-u čije istrage i subine pratimo su  inspektor i inspektorka koji potpuno specifičnim kognitivno-analitičkim metodama istražiju kriminogene pojave.</a:t>
            </a:r>
          </a:p>
        </p:txBody>
      </p:sp>
      <p:pic>
        <p:nvPicPr>
          <p:cNvPr id="112646" name="Picture 6" descr="secret-agent"/>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05001" y="1752600"/>
            <a:ext cx="2352675" cy="2362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0421412"/>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withEffect">
                                  <p:stCondLst>
                                    <p:cond delay="0"/>
                                  </p:stCondLst>
                                  <p:childTnLst>
                                    <p:set>
                                      <p:cBhvr>
                                        <p:cTn id="6" dur="1" fill="hold">
                                          <p:stCondLst>
                                            <p:cond delay="0"/>
                                          </p:stCondLst>
                                        </p:cTn>
                                        <p:tgtEl>
                                          <p:spTgt spid="112646"/>
                                        </p:tgtEl>
                                        <p:attrNameLst>
                                          <p:attrName>style.visibility</p:attrName>
                                        </p:attrNameLst>
                                      </p:cBhvr>
                                      <p:to>
                                        <p:strVal val="visible"/>
                                      </p:to>
                                    </p:set>
                                    <p:animEffect transition="in" filter="fade">
                                      <p:cBhvr>
                                        <p:cTn id="7" dur="2000"/>
                                        <p:tgtEl>
                                          <p:spTgt spid="112646"/>
                                        </p:tgtEl>
                                      </p:cBhvr>
                                    </p:animEffect>
                                  </p:childTnLst>
                                </p:cTn>
                              </p:par>
                            </p:childTnLst>
                          </p:cTn>
                        </p:par>
                        <p:par>
                          <p:cTn id="8" fill="hold" nodeType="afterGroup">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12643">
                                            <p:txEl>
                                              <p:pRg st="0" end="0"/>
                                            </p:txEl>
                                          </p:spTgt>
                                        </p:tgtEl>
                                        <p:attrNameLst>
                                          <p:attrName>style.visibility</p:attrName>
                                        </p:attrNameLst>
                                      </p:cBhvr>
                                      <p:to>
                                        <p:strVal val="visible"/>
                                      </p:to>
                                    </p:set>
                                    <p:animEffect transition="in" filter="wipe(up)">
                                      <p:cBhvr>
                                        <p:cTn id="11" dur="2000"/>
                                        <p:tgtEl>
                                          <p:spTgt spid="112643">
                                            <p:txEl>
                                              <p:pRg st="0" end="0"/>
                                            </p:txEl>
                                          </p:spTgt>
                                        </p:tgtEl>
                                      </p:cBhvr>
                                    </p:animEffect>
                                  </p:childTnLst>
                                </p:cTn>
                              </p:par>
                            </p:childTnLst>
                          </p:cTn>
                        </p:par>
                        <p:par>
                          <p:cTn id="12" fill="hold" nodeType="afterGroup">
                            <p:stCondLst>
                              <p:cond delay="4000"/>
                            </p:stCondLst>
                            <p:childTnLst>
                              <p:par>
                                <p:cTn id="13" presetID="22" presetClass="entr" presetSubtype="1" fill="hold" grpId="0" nodeType="afterEffect">
                                  <p:stCondLst>
                                    <p:cond delay="0"/>
                                  </p:stCondLst>
                                  <p:childTnLst>
                                    <p:set>
                                      <p:cBhvr>
                                        <p:cTn id="14" dur="1" fill="hold">
                                          <p:stCondLst>
                                            <p:cond delay="0"/>
                                          </p:stCondLst>
                                        </p:cTn>
                                        <p:tgtEl>
                                          <p:spTgt spid="112643">
                                            <p:txEl>
                                              <p:pRg st="1" end="1"/>
                                            </p:txEl>
                                          </p:spTgt>
                                        </p:tgtEl>
                                        <p:attrNameLst>
                                          <p:attrName>style.visibility</p:attrName>
                                        </p:attrNameLst>
                                      </p:cBhvr>
                                      <p:to>
                                        <p:strVal val="visible"/>
                                      </p:to>
                                    </p:set>
                                    <p:animEffect transition="in" filter="wipe(up)">
                                      <p:cBhvr>
                                        <p:cTn id="15" dur="2000"/>
                                        <p:tgtEl>
                                          <p:spTgt spid="11264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2895600" y="0"/>
            <a:ext cx="5837238" cy="723900"/>
          </a:xfrm>
        </p:spPr>
        <p:txBody>
          <a:bodyPr/>
          <a:lstStyle/>
          <a:p>
            <a:r>
              <a:rPr lang="sr-Latn-CS" sz="3600" dirty="0">
                <a:solidFill>
                  <a:schemeClr val="bg2"/>
                </a:solidFill>
                <a:effectLst>
                  <a:outerShdw blurRad="38100" dist="38100" dir="2700000" algn="tl">
                    <a:srgbClr val="000000"/>
                  </a:outerShdw>
                </a:effectLst>
              </a:rPr>
              <a:t>Glavni junaci serije </a:t>
            </a:r>
            <a:endParaRPr lang="en-US" sz="3600" dirty="0">
              <a:solidFill>
                <a:schemeClr val="bg2"/>
              </a:solidFill>
              <a:effectLst>
                <a:outerShdw blurRad="38100" dist="38100" dir="2700000" algn="tl">
                  <a:srgbClr val="000000"/>
                </a:outerShdw>
              </a:effectLst>
            </a:endParaRPr>
          </a:p>
        </p:txBody>
      </p:sp>
      <p:pic>
        <p:nvPicPr>
          <p:cNvPr id="113669" name="Picture 5" descr="TIM "/>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153400" y="1485900"/>
            <a:ext cx="3576638" cy="3886200"/>
          </a:xfrm>
          <a:prstGeom prst="rect">
            <a:avLst/>
          </a:prstGeom>
          <a:noFill/>
          <a:extLst>
            <a:ext uri="{909E8E84-426E-40DD-AFC4-6F175D3DCCD1}">
              <a14:hiddenFill xmlns:a14="http://schemas.microsoft.com/office/drawing/2010/main">
                <a:solidFill>
                  <a:srgbClr val="FFFFFF"/>
                </a:solidFill>
              </a14:hiddenFill>
            </a:ext>
          </a:extLst>
        </p:spPr>
      </p:pic>
      <p:sp>
        <p:nvSpPr>
          <p:cNvPr id="113667" name="Rectangle 3"/>
          <p:cNvSpPr>
            <a:spLocks noGrp="1" noChangeArrowheads="1"/>
          </p:cNvSpPr>
          <p:nvPr>
            <p:ph type="body" idx="1"/>
          </p:nvPr>
        </p:nvSpPr>
        <p:spPr>
          <a:xfrm>
            <a:off x="1371600" y="723900"/>
            <a:ext cx="6629400" cy="6134100"/>
          </a:xfrm>
          <a:noFill/>
          <a:extLst>
            <a:ext uri="{AF507438-7753-43E0-B8FC-AC1667EBCBE1}">
              <a14:hiddenEffects xmlns:a14="http://schemas.microsoft.com/office/drawing/2010/main">
                <a:effectLst>
                  <a:outerShdw dist="35921" dir="2700000" algn="ctr" rotWithShape="0">
                    <a:schemeClr val="tx1"/>
                  </a:outerShdw>
                </a:effectLst>
              </a14:hiddenEffects>
            </a:ext>
          </a:extLst>
        </p:spPr>
        <p:txBody>
          <a:bodyPr/>
          <a:lstStyle/>
          <a:p>
            <a:pPr>
              <a:lnSpc>
                <a:spcPct val="80000"/>
              </a:lnSpc>
            </a:pPr>
            <a:r>
              <a:rPr lang="sr-Latn-CS" sz="2200" b="1" dirty="0">
                <a:solidFill>
                  <a:schemeClr val="bg2"/>
                </a:solidFill>
              </a:rPr>
              <a:t>Inspektorka </a:t>
            </a:r>
            <a:r>
              <a:rPr lang="sr-Latn-CS" sz="2200" dirty="0">
                <a:solidFill>
                  <a:schemeClr val="bg2"/>
                </a:solidFill>
              </a:rPr>
              <a:t> je ćerka ambasadora, bogata, lepa i ambiciozna, seksepilna ali jaka i sofisticirana.  Detektivskim poslom se bavi iz ličnog ubedjenja i plemenitih pobuda. Harizmatična.</a:t>
            </a:r>
          </a:p>
          <a:p>
            <a:pPr>
              <a:lnSpc>
                <a:spcPct val="80000"/>
              </a:lnSpc>
            </a:pPr>
            <a:endParaRPr lang="sr-Latn-CS" sz="1000" dirty="0">
              <a:solidFill>
                <a:schemeClr val="bg2"/>
              </a:solidFill>
            </a:endParaRPr>
          </a:p>
          <a:p>
            <a:pPr>
              <a:lnSpc>
                <a:spcPct val="80000"/>
              </a:lnSpc>
            </a:pPr>
            <a:r>
              <a:rPr lang="sr-Latn-CS" sz="2200" b="1" dirty="0">
                <a:solidFill>
                  <a:schemeClr val="bg2"/>
                </a:solidFill>
              </a:rPr>
              <a:t>Inspektor</a:t>
            </a:r>
            <a:r>
              <a:rPr lang="sr-Latn-CS" sz="2200" dirty="0">
                <a:solidFill>
                  <a:schemeClr val="bg2"/>
                </a:solidFill>
              </a:rPr>
              <a:t>  je srećno razveden, otac muškog deteta, tinejdžera, o kojem se stara, zgodan i promućuran, dopada se ženama i izaziva ljubomoru kod muškaraca. Brz i nežnog srca, ali čvrstih stavova i istinoljubiv.</a:t>
            </a:r>
            <a:r>
              <a:rPr lang="en-GB" sz="2200" dirty="0">
                <a:solidFill>
                  <a:schemeClr val="bg2"/>
                </a:solidFill>
              </a:rPr>
              <a:t> </a:t>
            </a:r>
            <a:endParaRPr lang="sr-Latn-CS" sz="2200" dirty="0">
              <a:solidFill>
                <a:schemeClr val="bg2"/>
              </a:solidFill>
            </a:endParaRPr>
          </a:p>
          <a:p>
            <a:pPr>
              <a:lnSpc>
                <a:spcPct val="80000"/>
              </a:lnSpc>
            </a:pPr>
            <a:endParaRPr lang="sr-Latn-CS" sz="1000" dirty="0">
              <a:solidFill>
                <a:schemeClr val="bg2"/>
              </a:solidFill>
            </a:endParaRPr>
          </a:p>
          <a:p>
            <a:pPr>
              <a:lnSpc>
                <a:spcPct val="80000"/>
              </a:lnSpc>
            </a:pPr>
            <a:r>
              <a:rPr lang="sr-Latn-CS" sz="2200" b="1" dirty="0">
                <a:solidFill>
                  <a:schemeClr val="bg2"/>
                </a:solidFill>
              </a:rPr>
              <a:t>Šef </a:t>
            </a:r>
            <a:r>
              <a:rPr lang="sr-Latn-CS" sz="2200" dirty="0">
                <a:solidFill>
                  <a:schemeClr val="bg2"/>
                </a:solidFill>
              </a:rPr>
              <a:t>je policajac starog kova iz medjunarodnih struktura- (u holivudskim filmovima obično Crnac pred penziju ) koji se ne slaže sa metodama njihovog rada, ali ne može da im ospori uspehe koje postižu...Lično ih voli ali uvek drži gard distancu.</a:t>
            </a:r>
          </a:p>
          <a:p>
            <a:pPr>
              <a:lnSpc>
                <a:spcPct val="80000"/>
              </a:lnSpc>
            </a:pPr>
            <a:endParaRPr lang="sr-Latn-CS" sz="1000" dirty="0">
              <a:solidFill>
                <a:schemeClr val="bg2"/>
              </a:solidFill>
            </a:endParaRPr>
          </a:p>
          <a:p>
            <a:pPr>
              <a:lnSpc>
                <a:spcPct val="80000"/>
              </a:lnSpc>
            </a:pPr>
            <a:r>
              <a:rPr lang="sr-Latn-CS" sz="2200" b="1" dirty="0">
                <a:solidFill>
                  <a:schemeClr val="bg2"/>
                </a:solidFill>
              </a:rPr>
              <a:t>Inspektorova mama</a:t>
            </a:r>
            <a:r>
              <a:rPr lang="sr-Latn-CS" sz="2200" dirty="0">
                <a:solidFill>
                  <a:schemeClr val="bg2"/>
                </a:solidFill>
              </a:rPr>
              <a:t> koja sebe doživljava kao Agatinu Mrs Marpl. Ona, dok mu sipa kupus ili šniclu, daje zanimljiva otkrića i vizure. U mlađim danima je imala aferu sa njegovim šefom, tj. šef je bio zaljubljen u nju.</a:t>
            </a:r>
            <a:endParaRPr lang="en-US" sz="2200" dirty="0">
              <a:solidFill>
                <a:schemeClr val="bg2"/>
              </a:solidFill>
            </a:endParaRPr>
          </a:p>
        </p:txBody>
      </p:sp>
    </p:spTree>
    <p:extLst>
      <p:ext uri="{BB962C8B-B14F-4D97-AF65-F5344CB8AC3E}">
        <p14:creationId xmlns:p14="http://schemas.microsoft.com/office/powerpoint/2010/main" val="672520320"/>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13669"/>
                                        </p:tgtEl>
                                        <p:attrNameLst>
                                          <p:attrName>style.visibility</p:attrName>
                                        </p:attrNameLst>
                                      </p:cBhvr>
                                      <p:to>
                                        <p:strVal val="visible"/>
                                      </p:to>
                                    </p:set>
                                    <p:animEffect transition="in" filter="fade">
                                      <p:cBhvr>
                                        <p:cTn id="7" dur="2000"/>
                                        <p:tgtEl>
                                          <p:spTgt spid="113669"/>
                                        </p:tgtEl>
                                      </p:cBhvr>
                                    </p:animEffect>
                                  </p:childTnLst>
                                </p:cTn>
                              </p:par>
                            </p:childTnLst>
                          </p:cTn>
                        </p:par>
                        <p:par>
                          <p:cTn id="8" fill="hold" nodeType="afterGroup">
                            <p:stCondLst>
                              <p:cond delay="2000"/>
                            </p:stCondLst>
                            <p:childTnLst>
                              <p:par>
                                <p:cTn id="9" presetID="22" presetClass="entr" presetSubtype="1" fill="hold" grpId="0" nodeType="afterEffect">
                                  <p:stCondLst>
                                    <p:cond delay="0"/>
                                  </p:stCondLst>
                                  <p:childTnLst>
                                    <p:set>
                                      <p:cBhvr>
                                        <p:cTn id="10" dur="1" fill="hold">
                                          <p:stCondLst>
                                            <p:cond delay="0"/>
                                          </p:stCondLst>
                                        </p:cTn>
                                        <p:tgtEl>
                                          <p:spTgt spid="113667">
                                            <p:txEl>
                                              <p:pRg st="0" end="0"/>
                                            </p:txEl>
                                          </p:spTgt>
                                        </p:tgtEl>
                                        <p:attrNameLst>
                                          <p:attrName>style.visibility</p:attrName>
                                        </p:attrNameLst>
                                      </p:cBhvr>
                                      <p:to>
                                        <p:strVal val="visible"/>
                                      </p:to>
                                    </p:set>
                                    <p:animEffect transition="in" filter="wipe(up)">
                                      <p:cBhvr>
                                        <p:cTn id="11" dur="2000"/>
                                        <p:tgtEl>
                                          <p:spTgt spid="113667">
                                            <p:txEl>
                                              <p:pRg st="0" end="0"/>
                                            </p:txEl>
                                          </p:spTgt>
                                        </p:tgtEl>
                                      </p:cBhvr>
                                    </p:animEffect>
                                  </p:childTnLst>
                                </p:cTn>
                              </p:par>
                            </p:childTnLst>
                          </p:cTn>
                        </p:par>
                        <p:par>
                          <p:cTn id="12" fill="hold" nodeType="afterGroup">
                            <p:stCondLst>
                              <p:cond delay="4000"/>
                            </p:stCondLst>
                            <p:childTnLst>
                              <p:par>
                                <p:cTn id="13" presetID="22" presetClass="entr" presetSubtype="1" fill="hold" grpId="0" nodeType="afterEffect">
                                  <p:stCondLst>
                                    <p:cond delay="0"/>
                                  </p:stCondLst>
                                  <p:childTnLst>
                                    <p:set>
                                      <p:cBhvr>
                                        <p:cTn id="14" dur="1" fill="hold">
                                          <p:stCondLst>
                                            <p:cond delay="0"/>
                                          </p:stCondLst>
                                        </p:cTn>
                                        <p:tgtEl>
                                          <p:spTgt spid="113667">
                                            <p:txEl>
                                              <p:pRg st="2" end="2"/>
                                            </p:txEl>
                                          </p:spTgt>
                                        </p:tgtEl>
                                        <p:attrNameLst>
                                          <p:attrName>style.visibility</p:attrName>
                                        </p:attrNameLst>
                                      </p:cBhvr>
                                      <p:to>
                                        <p:strVal val="visible"/>
                                      </p:to>
                                    </p:set>
                                    <p:animEffect transition="in" filter="wipe(up)">
                                      <p:cBhvr>
                                        <p:cTn id="15" dur="2000"/>
                                        <p:tgtEl>
                                          <p:spTgt spid="113667">
                                            <p:txEl>
                                              <p:pRg st="2" end="2"/>
                                            </p:txEl>
                                          </p:spTgt>
                                        </p:tgtEl>
                                      </p:cBhvr>
                                    </p:animEffect>
                                  </p:childTnLst>
                                </p:cTn>
                              </p:par>
                            </p:childTnLst>
                          </p:cTn>
                        </p:par>
                        <p:par>
                          <p:cTn id="16" fill="hold" nodeType="afterGroup">
                            <p:stCondLst>
                              <p:cond delay="6000"/>
                            </p:stCondLst>
                            <p:childTnLst>
                              <p:par>
                                <p:cTn id="17" presetID="22" presetClass="entr" presetSubtype="1" fill="hold" grpId="0" nodeType="afterEffect">
                                  <p:stCondLst>
                                    <p:cond delay="0"/>
                                  </p:stCondLst>
                                  <p:childTnLst>
                                    <p:set>
                                      <p:cBhvr>
                                        <p:cTn id="18" dur="1" fill="hold">
                                          <p:stCondLst>
                                            <p:cond delay="0"/>
                                          </p:stCondLst>
                                        </p:cTn>
                                        <p:tgtEl>
                                          <p:spTgt spid="113667">
                                            <p:txEl>
                                              <p:pRg st="4" end="4"/>
                                            </p:txEl>
                                          </p:spTgt>
                                        </p:tgtEl>
                                        <p:attrNameLst>
                                          <p:attrName>style.visibility</p:attrName>
                                        </p:attrNameLst>
                                      </p:cBhvr>
                                      <p:to>
                                        <p:strVal val="visible"/>
                                      </p:to>
                                    </p:set>
                                    <p:animEffect transition="in" filter="wipe(up)">
                                      <p:cBhvr>
                                        <p:cTn id="19" dur="2000"/>
                                        <p:tgtEl>
                                          <p:spTgt spid="113667">
                                            <p:txEl>
                                              <p:pRg st="4" end="4"/>
                                            </p:txEl>
                                          </p:spTgt>
                                        </p:tgtEl>
                                      </p:cBhvr>
                                    </p:animEffect>
                                  </p:childTnLst>
                                </p:cTn>
                              </p:par>
                            </p:childTnLst>
                          </p:cTn>
                        </p:par>
                        <p:par>
                          <p:cTn id="20" fill="hold" nodeType="afterGroup">
                            <p:stCondLst>
                              <p:cond delay="8000"/>
                            </p:stCondLst>
                            <p:childTnLst>
                              <p:par>
                                <p:cTn id="21" presetID="22" presetClass="entr" presetSubtype="1" fill="hold" grpId="0" nodeType="afterEffect">
                                  <p:stCondLst>
                                    <p:cond delay="0"/>
                                  </p:stCondLst>
                                  <p:childTnLst>
                                    <p:set>
                                      <p:cBhvr>
                                        <p:cTn id="22" dur="1" fill="hold">
                                          <p:stCondLst>
                                            <p:cond delay="0"/>
                                          </p:stCondLst>
                                        </p:cTn>
                                        <p:tgtEl>
                                          <p:spTgt spid="113667">
                                            <p:txEl>
                                              <p:pRg st="6" end="6"/>
                                            </p:txEl>
                                          </p:spTgt>
                                        </p:tgtEl>
                                        <p:attrNameLst>
                                          <p:attrName>style.visibility</p:attrName>
                                        </p:attrNameLst>
                                      </p:cBhvr>
                                      <p:to>
                                        <p:strVal val="visible"/>
                                      </p:to>
                                    </p:set>
                                    <p:animEffect transition="in" filter="wipe(up)">
                                      <p:cBhvr>
                                        <p:cTn id="23" dur="2000"/>
                                        <p:tgtEl>
                                          <p:spTgt spid="1136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7"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8116" name="Rectangle 4"/>
          <p:cNvSpPr>
            <a:spLocks noGrp="1" noChangeArrowheads="1"/>
          </p:cNvSpPr>
          <p:nvPr>
            <p:ph type="ctrTitle"/>
          </p:nvPr>
        </p:nvSpPr>
        <p:spPr>
          <a:xfrm>
            <a:off x="4191000" y="2362201"/>
            <a:ext cx="6273800" cy="1470025"/>
          </a:xfrm>
        </p:spPr>
        <p:txBody>
          <a:bodyPr/>
          <a:lstStyle/>
          <a:p>
            <a:r>
              <a:rPr lang="sr-Latn-CS">
                <a:solidFill>
                  <a:schemeClr val="bg2"/>
                </a:solidFill>
                <a:effectLst>
                  <a:outerShdw blurRad="38100" dist="38100" dir="2700000" algn="tl">
                    <a:srgbClr val="000000"/>
                  </a:outerShdw>
                </a:effectLst>
              </a:rPr>
              <a:t>Dinamika nedeljnog seriality-ja</a:t>
            </a:r>
            <a:endParaRPr lang="en-US">
              <a:solidFill>
                <a:schemeClr val="bg2"/>
              </a:solidFill>
              <a:effectLst>
                <a:outerShdw blurRad="38100" dist="38100" dir="2700000" algn="tl">
                  <a:srgbClr val="000000"/>
                </a:outerShdw>
              </a:effectLst>
            </a:endParaRPr>
          </a:p>
        </p:txBody>
      </p:sp>
    </p:spTree>
    <p:extLst>
      <p:ext uri="{BB962C8B-B14F-4D97-AF65-F5344CB8AC3E}">
        <p14:creationId xmlns:p14="http://schemas.microsoft.com/office/powerpoint/2010/main" val="2430766140"/>
      </p:ext>
    </p:extLst>
  </p:cSld>
  <p:clrMapOvr>
    <a:masterClrMapping/>
  </p:clrMapOvr>
  <p:transition spd="med">
    <p:zo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184347" name="Picture 27" descr="l,'km"/>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248400" y="5621338"/>
            <a:ext cx="2209800" cy="1236662"/>
          </a:xfrm>
          <a:prstGeom prst="rect">
            <a:avLst/>
          </a:prstGeom>
          <a:noFill/>
          <a:extLst>
            <a:ext uri="{909E8E84-426E-40DD-AFC4-6F175D3DCCD1}">
              <a14:hiddenFill xmlns:a14="http://schemas.microsoft.com/office/drawing/2010/main">
                <a:solidFill>
                  <a:srgbClr val="FFFFFF"/>
                </a:solidFill>
              </a14:hiddenFill>
            </a:ext>
          </a:extLst>
        </p:spPr>
      </p:pic>
      <p:pic>
        <p:nvPicPr>
          <p:cNvPr id="184348" name="Picture 28" descr="ist2_4166625-close-up-crime-scene"/>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648201" y="5610226"/>
            <a:ext cx="1870075" cy="1247775"/>
          </a:xfrm>
          <a:prstGeom prst="rect">
            <a:avLst/>
          </a:prstGeom>
          <a:noFill/>
          <a:extLst>
            <a:ext uri="{909E8E84-426E-40DD-AFC4-6F175D3DCCD1}">
              <a14:hiddenFill xmlns:a14="http://schemas.microsoft.com/office/drawing/2010/main">
                <a:solidFill>
                  <a:srgbClr val="FFFFFF"/>
                </a:solidFill>
              </a14:hiddenFill>
            </a:ext>
          </a:extLst>
        </p:spPr>
      </p:pic>
      <p:pic>
        <p:nvPicPr>
          <p:cNvPr id="184349" name="Picture 29" descr="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458200" y="5614988"/>
            <a:ext cx="2209800" cy="1243012"/>
          </a:xfrm>
          <a:prstGeom prst="rect">
            <a:avLst/>
          </a:prstGeom>
          <a:noFill/>
          <a:extLst>
            <a:ext uri="{909E8E84-426E-40DD-AFC4-6F175D3DCCD1}">
              <a14:hiddenFill xmlns:a14="http://schemas.microsoft.com/office/drawing/2010/main">
                <a:solidFill>
                  <a:srgbClr val="FFFFFF"/>
                </a:solidFill>
              </a14:hiddenFill>
            </a:ext>
          </a:extLst>
        </p:spPr>
      </p:pic>
      <p:sp>
        <p:nvSpPr>
          <p:cNvPr id="184412" name="Rectangle 92"/>
          <p:cNvSpPr>
            <a:spLocks noChangeArrowheads="1"/>
          </p:cNvSpPr>
          <p:nvPr/>
        </p:nvSpPr>
        <p:spPr bwMode="auto">
          <a:xfrm>
            <a:off x="1524000" y="4767264"/>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SUB.</a:t>
            </a:r>
            <a:endParaRPr lang="en-GB" sz="1000" b="1">
              <a:solidFill>
                <a:srgbClr val="FFFFFF"/>
              </a:solidFill>
            </a:endParaRPr>
          </a:p>
        </p:txBody>
      </p:sp>
      <p:sp>
        <p:nvSpPr>
          <p:cNvPr id="184413" name="Rectangle 93"/>
          <p:cNvSpPr>
            <a:spLocks noChangeArrowheads="1"/>
          </p:cNvSpPr>
          <p:nvPr/>
        </p:nvSpPr>
        <p:spPr bwMode="auto">
          <a:xfrm>
            <a:off x="1524000" y="4354513"/>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PET.</a:t>
            </a:r>
            <a:endParaRPr lang="en-GB" sz="1000" b="1">
              <a:solidFill>
                <a:srgbClr val="FFFFFF"/>
              </a:solidFill>
            </a:endParaRPr>
          </a:p>
        </p:txBody>
      </p:sp>
      <p:sp>
        <p:nvSpPr>
          <p:cNvPr id="184414" name="Rectangle 94"/>
          <p:cNvSpPr>
            <a:spLocks noChangeArrowheads="1"/>
          </p:cNvSpPr>
          <p:nvPr/>
        </p:nvSpPr>
        <p:spPr bwMode="auto">
          <a:xfrm>
            <a:off x="1524000" y="3940175"/>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ČET.</a:t>
            </a:r>
            <a:endParaRPr lang="en-GB" sz="1000" b="1">
              <a:solidFill>
                <a:srgbClr val="FFFFFF"/>
              </a:solidFill>
            </a:endParaRPr>
          </a:p>
        </p:txBody>
      </p:sp>
      <p:sp>
        <p:nvSpPr>
          <p:cNvPr id="184415" name="Rectangle 95"/>
          <p:cNvSpPr>
            <a:spLocks noChangeArrowheads="1"/>
          </p:cNvSpPr>
          <p:nvPr/>
        </p:nvSpPr>
        <p:spPr bwMode="auto">
          <a:xfrm>
            <a:off x="1524000" y="3527425"/>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SRE.</a:t>
            </a:r>
            <a:endParaRPr lang="en-GB" sz="1000" b="1">
              <a:solidFill>
                <a:srgbClr val="FFFFFF"/>
              </a:solidFill>
            </a:endParaRPr>
          </a:p>
        </p:txBody>
      </p:sp>
      <p:sp>
        <p:nvSpPr>
          <p:cNvPr id="184416" name="Rectangle 96"/>
          <p:cNvSpPr>
            <a:spLocks noChangeArrowheads="1"/>
          </p:cNvSpPr>
          <p:nvPr/>
        </p:nvSpPr>
        <p:spPr bwMode="auto">
          <a:xfrm>
            <a:off x="1524000" y="3113089"/>
            <a:ext cx="495300" cy="414337"/>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UTO.</a:t>
            </a:r>
            <a:endParaRPr lang="en-GB" sz="1000" b="1">
              <a:solidFill>
                <a:srgbClr val="FFFFFF"/>
              </a:solidFill>
            </a:endParaRPr>
          </a:p>
        </p:txBody>
      </p:sp>
      <p:sp>
        <p:nvSpPr>
          <p:cNvPr id="184417" name="Rectangle 97"/>
          <p:cNvSpPr>
            <a:spLocks noChangeArrowheads="1"/>
          </p:cNvSpPr>
          <p:nvPr/>
        </p:nvSpPr>
        <p:spPr bwMode="auto">
          <a:xfrm>
            <a:off x="1524000" y="2700338"/>
            <a:ext cx="495300" cy="412750"/>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dirty="0">
                <a:solidFill>
                  <a:srgbClr val="FFFFFF"/>
                </a:solidFill>
              </a:rPr>
              <a:t>PON.</a:t>
            </a:r>
            <a:endParaRPr lang="en-GB" sz="1000" b="1" dirty="0">
              <a:solidFill>
                <a:srgbClr val="FFFFFF"/>
              </a:solidFill>
            </a:endParaRPr>
          </a:p>
        </p:txBody>
      </p:sp>
      <p:sp>
        <p:nvSpPr>
          <p:cNvPr id="184418" name="Rectangle 98"/>
          <p:cNvSpPr>
            <a:spLocks noChangeArrowheads="1"/>
          </p:cNvSpPr>
          <p:nvPr/>
        </p:nvSpPr>
        <p:spPr bwMode="auto">
          <a:xfrm>
            <a:off x="1524000" y="2286000"/>
            <a:ext cx="495300" cy="414338"/>
          </a:xfrm>
          <a:prstGeom prst="rect">
            <a:avLst/>
          </a:prstGeom>
          <a:solidFill>
            <a:schemeClr val="tx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NED.</a:t>
            </a:r>
            <a:endParaRPr lang="en-GB" sz="1000" b="1">
              <a:solidFill>
                <a:srgbClr val="FFFFFF"/>
              </a:solidFill>
            </a:endParaRPr>
          </a:p>
        </p:txBody>
      </p:sp>
      <p:sp>
        <p:nvSpPr>
          <p:cNvPr id="184419" name="Line 99"/>
          <p:cNvSpPr>
            <a:spLocks noChangeShapeType="1"/>
          </p:cNvSpPr>
          <p:nvPr/>
        </p:nvSpPr>
        <p:spPr bwMode="auto">
          <a:xfrm>
            <a:off x="1524000" y="270033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0" name="Line 100"/>
          <p:cNvSpPr>
            <a:spLocks noChangeShapeType="1"/>
          </p:cNvSpPr>
          <p:nvPr/>
        </p:nvSpPr>
        <p:spPr bwMode="auto">
          <a:xfrm>
            <a:off x="1524000" y="3113088"/>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1" name="Line 101"/>
          <p:cNvSpPr>
            <a:spLocks noChangeShapeType="1"/>
          </p:cNvSpPr>
          <p:nvPr/>
        </p:nvSpPr>
        <p:spPr bwMode="auto">
          <a:xfrm>
            <a:off x="1524000" y="352742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2" name="Line 102"/>
          <p:cNvSpPr>
            <a:spLocks noChangeShapeType="1"/>
          </p:cNvSpPr>
          <p:nvPr/>
        </p:nvSpPr>
        <p:spPr bwMode="auto">
          <a:xfrm>
            <a:off x="1524000" y="3940175"/>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3" name="Line 103"/>
          <p:cNvSpPr>
            <a:spLocks noChangeShapeType="1"/>
          </p:cNvSpPr>
          <p:nvPr/>
        </p:nvSpPr>
        <p:spPr bwMode="auto">
          <a:xfrm>
            <a:off x="1524000" y="435451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4" name="Line 104"/>
          <p:cNvSpPr>
            <a:spLocks noChangeShapeType="1"/>
          </p:cNvSpPr>
          <p:nvPr/>
        </p:nvSpPr>
        <p:spPr bwMode="auto">
          <a:xfrm>
            <a:off x="1524000" y="4767263"/>
            <a:ext cx="49530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5" name="Line 105"/>
          <p:cNvSpPr>
            <a:spLocks noChangeShapeType="1"/>
          </p:cNvSpPr>
          <p:nvPr/>
        </p:nvSpPr>
        <p:spPr bwMode="auto">
          <a:xfrm>
            <a:off x="20193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6" name="Line 106"/>
          <p:cNvSpPr>
            <a:spLocks noChangeShapeType="1"/>
          </p:cNvSpPr>
          <p:nvPr/>
        </p:nvSpPr>
        <p:spPr bwMode="auto">
          <a:xfrm>
            <a:off x="1524000" y="2286000"/>
            <a:ext cx="0" cy="28956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8" name="Line 108"/>
          <p:cNvSpPr>
            <a:spLocks noChangeShapeType="1"/>
          </p:cNvSpPr>
          <p:nvPr/>
        </p:nvSpPr>
        <p:spPr bwMode="auto">
          <a:xfrm>
            <a:off x="1524000" y="22860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29" name="Line 109"/>
          <p:cNvSpPr>
            <a:spLocks noChangeShapeType="1"/>
          </p:cNvSpPr>
          <p:nvPr/>
        </p:nvSpPr>
        <p:spPr bwMode="auto">
          <a:xfrm>
            <a:off x="1524000" y="5181600"/>
            <a:ext cx="2698750"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0" name="Line 110"/>
          <p:cNvSpPr>
            <a:spLocks noChangeShapeType="1"/>
          </p:cNvSpPr>
          <p:nvPr/>
        </p:nvSpPr>
        <p:spPr bwMode="auto">
          <a:xfrm>
            <a:off x="1817688" y="311308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1" name="Line 111"/>
          <p:cNvSpPr>
            <a:spLocks noChangeShapeType="1"/>
          </p:cNvSpPr>
          <p:nvPr/>
        </p:nvSpPr>
        <p:spPr bwMode="auto">
          <a:xfrm>
            <a:off x="1817688" y="352742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2" name="Line 112"/>
          <p:cNvSpPr>
            <a:spLocks noChangeShapeType="1"/>
          </p:cNvSpPr>
          <p:nvPr/>
        </p:nvSpPr>
        <p:spPr bwMode="auto">
          <a:xfrm>
            <a:off x="1817688" y="3940175"/>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3" name="Line 113"/>
          <p:cNvSpPr>
            <a:spLocks noChangeShapeType="1"/>
          </p:cNvSpPr>
          <p:nvPr/>
        </p:nvSpPr>
        <p:spPr bwMode="auto">
          <a:xfrm>
            <a:off x="1817688" y="435451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4" name="Line 114"/>
          <p:cNvSpPr>
            <a:spLocks noChangeShapeType="1"/>
          </p:cNvSpPr>
          <p:nvPr/>
        </p:nvSpPr>
        <p:spPr bwMode="auto">
          <a:xfrm>
            <a:off x="1817688" y="4767263"/>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5" name="Line 115"/>
          <p:cNvSpPr>
            <a:spLocks noChangeShapeType="1"/>
          </p:cNvSpPr>
          <p:nvPr/>
        </p:nvSpPr>
        <p:spPr bwMode="auto">
          <a:xfrm>
            <a:off x="1817688" y="2700338"/>
            <a:ext cx="2405062" cy="0"/>
          </a:xfrm>
          <a:prstGeom prst="line">
            <a:avLst/>
          </a:prstGeom>
          <a:noFill/>
          <a:ln w="12700">
            <a:solidFill>
              <a:schemeClr val="bg2"/>
            </a:solidFill>
            <a:prstDash val="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6" name="Rectangle 116"/>
          <p:cNvSpPr>
            <a:spLocks noChangeArrowheads="1"/>
          </p:cNvSpPr>
          <p:nvPr/>
        </p:nvSpPr>
        <p:spPr bwMode="auto">
          <a:xfrm>
            <a:off x="2032001" y="2763838"/>
            <a:ext cx="246063" cy="1968500"/>
          </a:xfrm>
          <a:prstGeom prst="rect">
            <a:avLst/>
          </a:prstGeom>
          <a:solidFill>
            <a:srgbClr val="164BA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b="1">
              <a:solidFill>
                <a:srgbClr val="000000"/>
              </a:solidFill>
            </a:endParaRPr>
          </a:p>
        </p:txBody>
      </p:sp>
      <p:sp>
        <p:nvSpPr>
          <p:cNvPr id="184437" name="Text Box 117"/>
          <p:cNvSpPr txBox="1">
            <a:spLocks noChangeArrowheads="1"/>
          </p:cNvSpPr>
          <p:nvPr/>
        </p:nvSpPr>
        <p:spPr bwMode="auto">
          <a:xfrm>
            <a:off x="2027238" y="2876550"/>
            <a:ext cx="258762"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sr-Latn-CS" sz="1400" b="1">
                <a:solidFill>
                  <a:srgbClr val="FFFFFF"/>
                </a:solidFill>
              </a:rPr>
              <a:t>ISTRAGA</a:t>
            </a:r>
            <a:endParaRPr lang="en-GB" sz="1400" b="1">
              <a:solidFill>
                <a:srgbClr val="FFFFFF"/>
              </a:solidFill>
            </a:endParaRPr>
          </a:p>
        </p:txBody>
      </p:sp>
      <p:sp>
        <p:nvSpPr>
          <p:cNvPr id="184438" name="Line 118"/>
          <p:cNvSpPr>
            <a:spLocks noChangeShapeType="1"/>
          </p:cNvSpPr>
          <p:nvPr/>
        </p:nvSpPr>
        <p:spPr bwMode="auto">
          <a:xfrm>
            <a:off x="2487613" y="41195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39" name="Line 119"/>
          <p:cNvSpPr>
            <a:spLocks noChangeShapeType="1"/>
          </p:cNvSpPr>
          <p:nvPr/>
        </p:nvSpPr>
        <p:spPr bwMode="auto">
          <a:xfrm>
            <a:off x="2312988" y="397827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40" name="Rectangle 120"/>
          <p:cNvSpPr>
            <a:spLocks noChangeArrowheads="1"/>
          </p:cNvSpPr>
          <p:nvPr/>
        </p:nvSpPr>
        <p:spPr bwMode="auto">
          <a:xfrm>
            <a:off x="2647951" y="4006850"/>
            <a:ext cx="1590675" cy="311150"/>
          </a:xfrm>
          <a:prstGeom prst="rect">
            <a:avLst/>
          </a:prstGeom>
          <a:solidFill>
            <a:srgbClr val="13558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PRED LICEM PRAVDE</a:t>
            </a:r>
            <a:endParaRPr lang="en-GB" sz="1000" b="1">
              <a:solidFill>
                <a:srgbClr val="FFFFFF"/>
              </a:solidFill>
            </a:endParaRPr>
          </a:p>
        </p:txBody>
      </p:sp>
      <p:sp>
        <p:nvSpPr>
          <p:cNvPr id="184441" name="Rectangle 121"/>
          <p:cNvSpPr>
            <a:spLocks noChangeArrowheads="1"/>
          </p:cNvSpPr>
          <p:nvPr/>
        </p:nvSpPr>
        <p:spPr bwMode="auto">
          <a:xfrm>
            <a:off x="2312988" y="4133850"/>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r>
              <a:rPr lang="sr-Latn-CS" sz="700" b="1">
                <a:solidFill>
                  <a:srgbClr val="FFFFFF"/>
                </a:solidFill>
              </a:rPr>
              <a:t>.</a:t>
            </a:r>
            <a:endParaRPr lang="en-GB" sz="700" b="1">
              <a:solidFill>
                <a:srgbClr val="FFFFFF"/>
              </a:solidFill>
            </a:endParaRPr>
          </a:p>
        </p:txBody>
      </p:sp>
      <p:sp>
        <p:nvSpPr>
          <p:cNvPr id="184442" name="Rectangle 122"/>
          <p:cNvSpPr>
            <a:spLocks noChangeArrowheads="1"/>
          </p:cNvSpPr>
          <p:nvPr/>
        </p:nvSpPr>
        <p:spPr bwMode="auto">
          <a:xfrm>
            <a:off x="2312988" y="40100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4443" name="Line 123"/>
          <p:cNvSpPr>
            <a:spLocks noChangeShapeType="1"/>
          </p:cNvSpPr>
          <p:nvPr/>
        </p:nvSpPr>
        <p:spPr bwMode="auto">
          <a:xfrm>
            <a:off x="2312988" y="4010025"/>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44" name="Line 124"/>
          <p:cNvSpPr>
            <a:spLocks noChangeShapeType="1"/>
          </p:cNvSpPr>
          <p:nvPr/>
        </p:nvSpPr>
        <p:spPr bwMode="auto">
          <a:xfrm>
            <a:off x="2647951" y="40100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10" name="Rectangle 90"/>
          <p:cNvSpPr>
            <a:spLocks noChangeArrowheads="1"/>
          </p:cNvSpPr>
          <p:nvPr/>
        </p:nvSpPr>
        <p:spPr bwMode="auto">
          <a:xfrm>
            <a:off x="4267200" y="152400"/>
            <a:ext cx="6400800" cy="541020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b="1">
              <a:solidFill>
                <a:srgbClr val="000000"/>
              </a:solidFill>
            </a:endParaRPr>
          </a:p>
        </p:txBody>
      </p:sp>
      <p:sp>
        <p:nvSpPr>
          <p:cNvPr id="184445" name="Rectangle 125"/>
          <p:cNvSpPr>
            <a:spLocks noChangeArrowheads="1"/>
          </p:cNvSpPr>
          <p:nvPr/>
        </p:nvSpPr>
        <p:spPr bwMode="auto">
          <a:xfrm>
            <a:off x="2032000" y="2349501"/>
            <a:ext cx="2311400" cy="3143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algn="ctr" fontAlgn="base">
              <a:spcBef>
                <a:spcPct val="20000"/>
              </a:spcBef>
              <a:spcAft>
                <a:spcPct val="0"/>
              </a:spcAft>
            </a:pPr>
            <a:r>
              <a:rPr lang="en-US" sz="1200" b="1">
                <a:solidFill>
                  <a:srgbClr val="FFFFFF"/>
                </a:solidFill>
              </a:rPr>
              <a:t>IGRANI DEO   - ZAPLET</a:t>
            </a:r>
            <a:endParaRPr lang="en-GB" sz="1200" b="1">
              <a:solidFill>
                <a:srgbClr val="FFFFFF"/>
              </a:solidFill>
            </a:endParaRPr>
          </a:p>
        </p:txBody>
      </p:sp>
      <p:sp>
        <p:nvSpPr>
          <p:cNvPr id="184446" name="Line 126"/>
          <p:cNvSpPr>
            <a:spLocks noChangeShapeType="1"/>
          </p:cNvSpPr>
          <p:nvPr/>
        </p:nvSpPr>
        <p:spPr bwMode="auto">
          <a:xfrm>
            <a:off x="2032000" y="2355850"/>
            <a:ext cx="0" cy="122238"/>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47" name="Line 127"/>
          <p:cNvSpPr>
            <a:spLocks noChangeShapeType="1"/>
          </p:cNvSpPr>
          <p:nvPr/>
        </p:nvSpPr>
        <p:spPr bwMode="auto">
          <a:xfrm>
            <a:off x="2032000" y="2478089"/>
            <a:ext cx="0" cy="185737"/>
          </a:xfrm>
          <a:prstGeom prst="line">
            <a:avLst/>
          </a:prstGeom>
          <a:noFill/>
          <a:ln>
            <a:noFill/>
          </a:ln>
          <a:effectLst/>
          <a:extLs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48" name="Line 128"/>
          <p:cNvSpPr>
            <a:spLocks noChangeShapeType="1"/>
          </p:cNvSpPr>
          <p:nvPr/>
        </p:nvSpPr>
        <p:spPr bwMode="auto">
          <a:xfrm>
            <a:off x="2487613" y="3544888"/>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84449" name="Line 129"/>
          <p:cNvSpPr>
            <a:spLocks noChangeShapeType="1"/>
          </p:cNvSpPr>
          <p:nvPr/>
        </p:nvSpPr>
        <p:spPr bwMode="auto">
          <a:xfrm>
            <a:off x="2487613" y="3675063"/>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50" name="Line 130"/>
          <p:cNvSpPr>
            <a:spLocks noChangeShapeType="1"/>
          </p:cNvSpPr>
          <p:nvPr/>
        </p:nvSpPr>
        <p:spPr bwMode="auto">
          <a:xfrm>
            <a:off x="2312988" y="3563938"/>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51" name="Line 131"/>
          <p:cNvSpPr>
            <a:spLocks noChangeShapeType="1"/>
          </p:cNvSpPr>
          <p:nvPr/>
        </p:nvSpPr>
        <p:spPr bwMode="auto">
          <a:xfrm>
            <a:off x="2647951" y="3563938"/>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52" name="Rectangle 132"/>
          <p:cNvSpPr>
            <a:spLocks noChangeArrowheads="1"/>
          </p:cNvSpPr>
          <p:nvPr/>
        </p:nvSpPr>
        <p:spPr bwMode="auto">
          <a:xfrm>
            <a:off x="2647951" y="3592513"/>
            <a:ext cx="1590675" cy="311150"/>
          </a:xfrm>
          <a:prstGeom prst="rect">
            <a:avLst/>
          </a:prstGeom>
          <a:solidFill>
            <a:srgbClr val="1665A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VIP AGENATA</a:t>
            </a:r>
            <a:endParaRPr lang="en-GB" sz="1000" b="1">
              <a:solidFill>
                <a:srgbClr val="FFFFFF"/>
              </a:solidFill>
            </a:endParaRPr>
          </a:p>
        </p:txBody>
      </p:sp>
      <p:sp>
        <p:nvSpPr>
          <p:cNvPr id="184453" name="Rectangle 133"/>
          <p:cNvSpPr>
            <a:spLocks noChangeArrowheads="1"/>
          </p:cNvSpPr>
          <p:nvPr/>
        </p:nvSpPr>
        <p:spPr bwMode="auto">
          <a:xfrm>
            <a:off x="2312988" y="3717925"/>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4454" name="Rectangle 134"/>
          <p:cNvSpPr>
            <a:spLocks noChangeArrowheads="1"/>
          </p:cNvSpPr>
          <p:nvPr/>
        </p:nvSpPr>
        <p:spPr bwMode="auto">
          <a:xfrm>
            <a:off x="2312988" y="3595689"/>
            <a:ext cx="334962" cy="1222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4457" name="Line 137"/>
          <p:cNvSpPr>
            <a:spLocks noChangeShapeType="1"/>
          </p:cNvSpPr>
          <p:nvPr/>
        </p:nvSpPr>
        <p:spPr bwMode="auto">
          <a:xfrm>
            <a:off x="2487613" y="2844800"/>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58" name="Rectangle 138"/>
          <p:cNvSpPr>
            <a:spLocks noChangeArrowheads="1"/>
          </p:cNvSpPr>
          <p:nvPr/>
        </p:nvSpPr>
        <p:spPr bwMode="auto">
          <a:xfrm>
            <a:off x="2647951" y="2763838"/>
            <a:ext cx="1590675" cy="311150"/>
          </a:xfrm>
          <a:prstGeom prst="rect">
            <a:avLst/>
          </a:prstGeom>
          <a:solidFill>
            <a:srgbClr val="1E88E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EKSPERATA</a:t>
            </a:r>
            <a:endParaRPr lang="en-GB" sz="1000" b="1">
              <a:solidFill>
                <a:srgbClr val="FFFFFF"/>
              </a:solidFill>
            </a:endParaRPr>
          </a:p>
        </p:txBody>
      </p:sp>
      <p:sp>
        <p:nvSpPr>
          <p:cNvPr id="184459" name="Rectangle 139"/>
          <p:cNvSpPr>
            <a:spLocks noChangeArrowheads="1"/>
          </p:cNvSpPr>
          <p:nvPr/>
        </p:nvSpPr>
        <p:spPr bwMode="auto">
          <a:xfrm>
            <a:off x="2312988" y="2889250"/>
            <a:ext cx="334962" cy="1857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4460" name="Rectangle 140"/>
          <p:cNvSpPr>
            <a:spLocks noChangeArrowheads="1"/>
          </p:cNvSpPr>
          <p:nvPr/>
        </p:nvSpPr>
        <p:spPr bwMode="auto">
          <a:xfrm>
            <a:off x="2312988" y="2765426"/>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4462" name="Line 142"/>
          <p:cNvSpPr>
            <a:spLocks noChangeShapeType="1"/>
          </p:cNvSpPr>
          <p:nvPr/>
        </p:nvSpPr>
        <p:spPr bwMode="auto">
          <a:xfrm>
            <a:off x="2312988" y="2765426"/>
            <a:ext cx="0" cy="123825"/>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63" name="Line 143"/>
          <p:cNvSpPr>
            <a:spLocks noChangeShapeType="1"/>
          </p:cNvSpPr>
          <p:nvPr/>
        </p:nvSpPr>
        <p:spPr bwMode="auto">
          <a:xfrm>
            <a:off x="2647951" y="2765425"/>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65" name="Line 145"/>
          <p:cNvSpPr>
            <a:spLocks noChangeShapeType="1"/>
          </p:cNvSpPr>
          <p:nvPr/>
        </p:nvSpPr>
        <p:spPr bwMode="auto">
          <a:xfrm>
            <a:off x="2487613" y="3292475"/>
            <a:ext cx="1541462"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67" name="Line 147"/>
          <p:cNvSpPr>
            <a:spLocks noChangeShapeType="1"/>
          </p:cNvSpPr>
          <p:nvPr/>
        </p:nvSpPr>
        <p:spPr bwMode="auto">
          <a:xfrm>
            <a:off x="2647951" y="31496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68" name="Rectangle 148"/>
          <p:cNvSpPr>
            <a:spLocks noChangeArrowheads="1"/>
          </p:cNvSpPr>
          <p:nvPr/>
        </p:nvSpPr>
        <p:spPr bwMode="auto">
          <a:xfrm>
            <a:off x="2647951" y="3178175"/>
            <a:ext cx="1590675" cy="311150"/>
          </a:xfrm>
          <a:prstGeom prst="rect">
            <a:avLst/>
          </a:prstGeom>
          <a:solidFill>
            <a:srgbClr val="1B7BC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sr-Latn-CS" sz="1000" b="1">
                <a:solidFill>
                  <a:srgbClr val="FFFFFF"/>
                </a:solidFill>
              </a:rPr>
              <a:t>VEČE </a:t>
            </a:r>
            <a:r>
              <a:rPr lang="en-US" sz="1000" b="1">
                <a:solidFill>
                  <a:srgbClr val="FFFFFF"/>
                </a:solidFill>
              </a:rPr>
              <a:t>POZNATIH</a:t>
            </a:r>
            <a:endParaRPr lang="en-GB" sz="1000" b="1">
              <a:solidFill>
                <a:srgbClr val="FFFFFF"/>
              </a:solidFill>
            </a:endParaRPr>
          </a:p>
        </p:txBody>
      </p:sp>
      <p:sp>
        <p:nvSpPr>
          <p:cNvPr id="184469" name="Rectangle 149"/>
          <p:cNvSpPr>
            <a:spLocks noChangeArrowheads="1"/>
          </p:cNvSpPr>
          <p:nvPr/>
        </p:nvSpPr>
        <p:spPr bwMode="auto">
          <a:xfrm>
            <a:off x="2312988" y="3303589"/>
            <a:ext cx="334962"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4470" name="Rectangle 150"/>
          <p:cNvSpPr>
            <a:spLocks noChangeArrowheads="1"/>
          </p:cNvSpPr>
          <p:nvPr/>
        </p:nvSpPr>
        <p:spPr bwMode="auto">
          <a:xfrm>
            <a:off x="2312988" y="3181350"/>
            <a:ext cx="334962"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4473" name="Line 153"/>
          <p:cNvSpPr>
            <a:spLocks noChangeShapeType="1"/>
          </p:cNvSpPr>
          <p:nvPr/>
        </p:nvSpPr>
        <p:spPr bwMode="auto">
          <a:xfrm>
            <a:off x="2481264" y="4406900"/>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fontAlgn="base">
              <a:spcBef>
                <a:spcPct val="0"/>
              </a:spcBef>
              <a:spcAft>
                <a:spcPct val="0"/>
              </a:spcAft>
            </a:pPr>
            <a:endParaRPr lang="en-US" b="1">
              <a:solidFill>
                <a:srgbClr val="000000"/>
              </a:solidFill>
            </a:endParaRPr>
          </a:p>
        </p:txBody>
      </p:sp>
      <p:sp>
        <p:nvSpPr>
          <p:cNvPr id="184474" name="Line 154"/>
          <p:cNvSpPr>
            <a:spLocks noChangeShapeType="1"/>
          </p:cNvSpPr>
          <p:nvPr/>
        </p:nvSpPr>
        <p:spPr bwMode="auto">
          <a:xfrm>
            <a:off x="2481264" y="4548188"/>
            <a:ext cx="1539875" cy="0"/>
          </a:xfrm>
          <a:prstGeom prst="line">
            <a:avLst/>
          </a:prstGeom>
          <a:noFill/>
          <a:ln w="12700" cap="sq">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76" name="Line 156"/>
          <p:cNvSpPr>
            <a:spLocks noChangeShapeType="1"/>
          </p:cNvSpPr>
          <p:nvPr/>
        </p:nvSpPr>
        <p:spPr bwMode="auto">
          <a:xfrm>
            <a:off x="2641601" y="4406900"/>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77" name="Rectangle 157"/>
          <p:cNvSpPr>
            <a:spLocks noChangeArrowheads="1"/>
          </p:cNvSpPr>
          <p:nvPr/>
        </p:nvSpPr>
        <p:spPr bwMode="auto">
          <a:xfrm>
            <a:off x="2641601" y="4419600"/>
            <a:ext cx="1590675" cy="325438"/>
          </a:xfrm>
          <a:prstGeom prst="rect">
            <a:avLst/>
          </a:prstGeom>
          <a:solidFill>
            <a:srgbClr val="0E3F6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000" b="1">
                <a:solidFill>
                  <a:srgbClr val="FFFFFF"/>
                </a:solidFill>
              </a:rPr>
              <a:t>REZIME IST</a:t>
            </a:r>
            <a:r>
              <a:rPr lang="sr-Latn-CS" sz="1000" b="1">
                <a:solidFill>
                  <a:srgbClr val="FFFFFF"/>
                </a:solidFill>
              </a:rPr>
              <a:t>R</a:t>
            </a:r>
            <a:r>
              <a:rPr lang="en-US" sz="1000" b="1">
                <a:solidFill>
                  <a:srgbClr val="FFFFFF"/>
                </a:solidFill>
              </a:rPr>
              <a:t>AGE</a:t>
            </a:r>
            <a:endParaRPr lang="en-GB" sz="1000" b="1">
              <a:solidFill>
                <a:srgbClr val="FFFFFF"/>
              </a:solidFill>
            </a:endParaRPr>
          </a:p>
        </p:txBody>
      </p:sp>
      <p:sp>
        <p:nvSpPr>
          <p:cNvPr id="184478" name="Rectangle 158"/>
          <p:cNvSpPr>
            <a:spLocks noChangeArrowheads="1"/>
          </p:cNvSpPr>
          <p:nvPr/>
        </p:nvSpPr>
        <p:spPr bwMode="auto">
          <a:xfrm>
            <a:off x="2306638" y="4560888"/>
            <a:ext cx="334962" cy="184150"/>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4479" name="Rectangle 159"/>
          <p:cNvSpPr>
            <a:spLocks noChangeArrowheads="1"/>
          </p:cNvSpPr>
          <p:nvPr/>
        </p:nvSpPr>
        <p:spPr bwMode="auto">
          <a:xfrm>
            <a:off x="2306638" y="4437064"/>
            <a:ext cx="334962" cy="123825"/>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300">
              <a:solidFill>
                <a:srgbClr val="000000"/>
              </a:solidFill>
            </a:endParaRPr>
          </a:p>
        </p:txBody>
      </p:sp>
      <p:sp>
        <p:nvSpPr>
          <p:cNvPr id="184481" name="Line 161"/>
          <p:cNvSpPr>
            <a:spLocks noChangeShapeType="1"/>
          </p:cNvSpPr>
          <p:nvPr/>
        </p:nvSpPr>
        <p:spPr bwMode="auto">
          <a:xfrm>
            <a:off x="2306638" y="4786313"/>
            <a:ext cx="334962"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83" name="Line 163"/>
          <p:cNvSpPr>
            <a:spLocks noChangeShapeType="1"/>
          </p:cNvSpPr>
          <p:nvPr/>
        </p:nvSpPr>
        <p:spPr bwMode="auto">
          <a:xfrm>
            <a:off x="2641601" y="4786313"/>
            <a:ext cx="1590675"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grpSp>
        <p:nvGrpSpPr>
          <p:cNvPr id="184484" name="Group 164"/>
          <p:cNvGrpSpPr>
            <a:grpSpLocks/>
          </p:cNvGrpSpPr>
          <p:nvPr/>
        </p:nvGrpSpPr>
        <p:grpSpPr bwMode="auto">
          <a:xfrm>
            <a:off x="2032000" y="4797426"/>
            <a:ext cx="274638" cy="307975"/>
            <a:chOff x="816" y="3642"/>
            <a:chExt cx="1118" cy="428"/>
          </a:xfrm>
        </p:grpSpPr>
        <p:sp>
          <p:nvSpPr>
            <p:cNvPr id="184485" name="Rectangle 165"/>
            <p:cNvSpPr>
              <a:spLocks noChangeArrowheads="1"/>
            </p:cNvSpPr>
            <p:nvPr/>
          </p:nvSpPr>
          <p:spPr bwMode="auto">
            <a:xfrm>
              <a:off x="816" y="3813"/>
              <a:ext cx="1118" cy="257"/>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800" b="1">
                <a:solidFill>
                  <a:srgbClr val="FFFFFF"/>
                </a:solidFill>
              </a:endParaRPr>
            </a:p>
          </p:txBody>
        </p:sp>
        <p:sp>
          <p:nvSpPr>
            <p:cNvPr id="184486" name="Rectangle 166"/>
            <p:cNvSpPr>
              <a:spLocks noChangeArrowheads="1"/>
            </p:cNvSpPr>
            <p:nvPr/>
          </p:nvSpPr>
          <p:spPr bwMode="auto">
            <a:xfrm>
              <a:off x="816" y="3642"/>
              <a:ext cx="1118" cy="171"/>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grpSp>
      <p:sp>
        <p:nvSpPr>
          <p:cNvPr id="184487" name="Rectangle 167"/>
          <p:cNvSpPr>
            <a:spLocks noChangeArrowheads="1"/>
          </p:cNvSpPr>
          <p:nvPr/>
        </p:nvSpPr>
        <p:spPr bwMode="auto">
          <a:xfrm>
            <a:off x="2662239" y="4802188"/>
            <a:ext cx="1576387" cy="303212"/>
          </a:xfrm>
          <a:prstGeom prst="rect">
            <a:avLst/>
          </a:prstGeom>
          <a:solidFill>
            <a:srgbClr val="ECEC1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p>
            <a:pPr fontAlgn="base">
              <a:spcBef>
                <a:spcPct val="20000"/>
              </a:spcBef>
              <a:spcAft>
                <a:spcPct val="0"/>
              </a:spcAft>
            </a:pPr>
            <a:r>
              <a:rPr lang="en-US" sz="1200" b="1">
                <a:solidFill>
                  <a:srgbClr val="000000"/>
                </a:solidFill>
              </a:rPr>
              <a:t>RASPLET</a:t>
            </a:r>
            <a:endParaRPr lang="en-GB" sz="1200" b="1">
              <a:solidFill>
                <a:srgbClr val="000000"/>
              </a:solidFill>
            </a:endParaRPr>
          </a:p>
        </p:txBody>
      </p:sp>
      <p:sp>
        <p:nvSpPr>
          <p:cNvPr id="184488" name="Rectangle 168"/>
          <p:cNvSpPr>
            <a:spLocks noChangeArrowheads="1"/>
          </p:cNvSpPr>
          <p:nvPr/>
        </p:nvSpPr>
        <p:spPr bwMode="auto">
          <a:xfrm>
            <a:off x="2312988" y="4919664"/>
            <a:ext cx="349250" cy="185737"/>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r>
              <a:rPr lang="en-GB" sz="700" b="1">
                <a:solidFill>
                  <a:srgbClr val="FFFFFF"/>
                </a:solidFill>
              </a:rPr>
              <a:t>I.D.</a:t>
            </a:r>
          </a:p>
        </p:txBody>
      </p:sp>
      <p:sp>
        <p:nvSpPr>
          <p:cNvPr id="184489" name="Rectangle 169"/>
          <p:cNvSpPr>
            <a:spLocks noChangeArrowheads="1"/>
          </p:cNvSpPr>
          <p:nvPr/>
        </p:nvSpPr>
        <p:spPr bwMode="auto">
          <a:xfrm>
            <a:off x="2312988" y="4797425"/>
            <a:ext cx="349250" cy="122238"/>
          </a:xfrm>
          <a:prstGeom prst="rect">
            <a:avLst/>
          </a:prstGeom>
          <a:solidFill>
            <a:srgbClr val="FF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20000"/>
              </a:spcBef>
              <a:spcAft>
                <a:spcPct val="0"/>
              </a:spcAft>
            </a:pPr>
            <a:endParaRPr lang="en-GB" sz="400">
              <a:solidFill>
                <a:srgbClr val="000000"/>
              </a:solidFill>
            </a:endParaRPr>
          </a:p>
        </p:txBody>
      </p:sp>
      <p:sp>
        <p:nvSpPr>
          <p:cNvPr id="184490" name="Line 170"/>
          <p:cNvSpPr>
            <a:spLocks noChangeShapeType="1"/>
          </p:cNvSpPr>
          <p:nvPr/>
        </p:nvSpPr>
        <p:spPr bwMode="auto">
          <a:xfrm>
            <a:off x="2032001" y="4797425"/>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91" name="Line 171"/>
          <p:cNvSpPr>
            <a:spLocks noChangeShapeType="1"/>
          </p:cNvSpPr>
          <p:nvPr/>
        </p:nvSpPr>
        <p:spPr bwMode="auto">
          <a:xfrm>
            <a:off x="2032001" y="5105400"/>
            <a:ext cx="1262063"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92" name="Line 172"/>
          <p:cNvSpPr>
            <a:spLocks noChangeShapeType="1"/>
          </p:cNvSpPr>
          <p:nvPr/>
        </p:nvSpPr>
        <p:spPr bwMode="auto">
          <a:xfrm>
            <a:off x="2032000" y="4797425"/>
            <a:ext cx="0" cy="122238"/>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93" name="Line 173"/>
          <p:cNvSpPr>
            <a:spLocks noChangeShapeType="1"/>
          </p:cNvSpPr>
          <p:nvPr/>
        </p:nvSpPr>
        <p:spPr bwMode="auto">
          <a:xfrm>
            <a:off x="2662239" y="4797425"/>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94" name="Line 174"/>
          <p:cNvSpPr>
            <a:spLocks noChangeShapeType="1"/>
          </p:cNvSpPr>
          <p:nvPr/>
        </p:nvSpPr>
        <p:spPr bwMode="auto">
          <a:xfrm>
            <a:off x="2032000" y="4919664"/>
            <a:ext cx="0" cy="185737"/>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495" name="Line 175"/>
          <p:cNvSpPr>
            <a:spLocks noChangeShapeType="1"/>
          </p:cNvSpPr>
          <p:nvPr/>
        </p:nvSpPr>
        <p:spPr bwMode="auto">
          <a:xfrm>
            <a:off x="2662239" y="5105400"/>
            <a:ext cx="157638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28575" cap="sq">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fontAlgn="base">
              <a:spcBef>
                <a:spcPct val="0"/>
              </a:spcBef>
              <a:spcAft>
                <a:spcPct val="0"/>
              </a:spcAft>
            </a:pPr>
            <a:endParaRPr lang="en-US" b="1">
              <a:solidFill>
                <a:srgbClr val="000000"/>
              </a:solidFill>
            </a:endParaRPr>
          </a:p>
        </p:txBody>
      </p:sp>
      <p:sp>
        <p:nvSpPr>
          <p:cNvPr id="184324" name="Rectangle 4"/>
          <p:cNvSpPr>
            <a:spLocks noGrp="1" noChangeArrowheads="1"/>
          </p:cNvSpPr>
          <p:nvPr>
            <p:ph type="body" idx="1"/>
          </p:nvPr>
        </p:nvSpPr>
        <p:spPr>
          <a:xfrm>
            <a:off x="4419600" y="288926"/>
            <a:ext cx="6180138" cy="5121275"/>
          </a:xfrm>
          <a:solidFill>
            <a:schemeClr val="bg2"/>
          </a:solidFill>
        </p:spPr>
        <p:txBody>
          <a:bodyPr/>
          <a:lstStyle/>
          <a:p>
            <a:pPr lvl="2">
              <a:lnSpc>
                <a:spcPct val="80000"/>
              </a:lnSpc>
              <a:buFontTx/>
              <a:buNone/>
            </a:pPr>
            <a:endParaRPr lang="sr-Latn-CS" b="1" dirty="0">
              <a:solidFill>
                <a:srgbClr val="FF3300"/>
              </a:solidFill>
            </a:endParaRPr>
          </a:p>
          <a:p>
            <a:pPr lvl="2">
              <a:lnSpc>
                <a:spcPct val="80000"/>
              </a:lnSpc>
              <a:buFontTx/>
              <a:buNone/>
            </a:pPr>
            <a:r>
              <a:rPr lang="sr-Latn-CS" b="1" u="sng" dirty="0">
                <a:solidFill>
                  <a:srgbClr val="FF3300"/>
                </a:solidFill>
              </a:rPr>
              <a:t>NEDELJA- ZAPLET </a:t>
            </a:r>
            <a:r>
              <a:rPr lang="sr-Latn-CS" sz="1200" b="1" dirty="0"/>
              <a:t>– 2</a:t>
            </a:r>
            <a:r>
              <a:rPr lang="en-US" sz="1200" b="1" dirty="0"/>
              <a:t>0</a:t>
            </a:r>
            <a:r>
              <a:rPr lang="sr-Latn-CS" sz="1200" b="1" dirty="0"/>
              <a:t> 00h (40 min.)</a:t>
            </a:r>
          </a:p>
          <a:p>
            <a:pPr lvl="2">
              <a:lnSpc>
                <a:spcPct val="80000"/>
              </a:lnSpc>
              <a:buFontTx/>
              <a:buNone/>
            </a:pPr>
            <a:endParaRPr lang="sr-Latn-CS" sz="1200" b="1" dirty="0"/>
          </a:p>
          <a:p>
            <a:pPr lvl="2">
              <a:lnSpc>
                <a:spcPct val="80000"/>
              </a:lnSpc>
              <a:buFontTx/>
              <a:buNone/>
            </a:pPr>
            <a:r>
              <a:rPr lang="sr-Latn-CS" sz="1600" b="1" dirty="0"/>
              <a:t>IGRANA STRUKTURA</a:t>
            </a:r>
          </a:p>
          <a:p>
            <a:pPr lvl="2">
              <a:lnSpc>
                <a:spcPct val="80000"/>
              </a:lnSpc>
              <a:buFontTx/>
              <a:buNone/>
            </a:pPr>
            <a:endParaRPr lang="en-US" sz="1600" b="1" dirty="0"/>
          </a:p>
          <a:p>
            <a:pPr lvl="2">
              <a:lnSpc>
                <a:spcPct val="80000"/>
              </a:lnSpc>
            </a:pPr>
            <a:r>
              <a:rPr lang="sr-Latn-CS" sz="1400" dirty="0"/>
              <a:t>Sve se odvija veoma brzo i dinamično sa korišćenjem atraktivnih scenarističkih i rediteljskih metoda čime se postize atmosfera pravog trilera, koji je osnov za igru koja sledi.</a:t>
            </a:r>
          </a:p>
          <a:p>
            <a:pPr lvl="2">
              <a:lnSpc>
                <a:spcPct val="80000"/>
              </a:lnSpc>
            </a:pPr>
            <a:r>
              <a:rPr lang="sr-Latn-CS" sz="1400" dirty="0"/>
              <a:t>U igranoj epizodi se krije, ali vrlo diskretno, po jedan važan operativni podatak, postupak, logički sklop ili činjenica na osnovu koje se može detektovati pravi počinilac. </a:t>
            </a:r>
          </a:p>
          <a:p>
            <a:pPr lvl="2">
              <a:lnSpc>
                <a:spcPct val="80000"/>
              </a:lnSpc>
            </a:pPr>
            <a:r>
              <a:rPr lang="sr-Latn-CS" sz="1400" dirty="0"/>
              <a:t>Imamo pet osunjičenih, a samo je jedan krivac.</a:t>
            </a:r>
          </a:p>
          <a:p>
            <a:pPr lvl="2">
              <a:lnSpc>
                <a:spcPct val="80000"/>
              </a:lnSpc>
            </a:pPr>
            <a:r>
              <a:rPr lang="sr-Latn-CS" sz="1400" dirty="0"/>
              <a:t>Inspektor i inspektorka Balkanpola pozivaju gledaoce da im pomognu i pridruže se zajedničkoj istrazi.</a:t>
            </a:r>
          </a:p>
          <a:p>
            <a:pPr lvl="2">
              <a:lnSpc>
                <a:spcPct val="80000"/>
              </a:lnSpc>
            </a:pPr>
            <a:r>
              <a:rPr lang="sr-Latn-CS" sz="1400" dirty="0"/>
              <a:t>Sam završetak nedeljne epizode u kojem deklerativno postavimo uvek pet osumnjičenih predstavlja i početak šestodnevne kampanje  u okviru koje ćemo se služiti svim medijskim sredstvima kako bi animirali što veći broj gledalaca da se uz pomoć telefonskih poziva, SMS poruka, interneta,štampe priključe istrazi. </a:t>
            </a:r>
            <a:endParaRPr lang="en-US" sz="1400" dirty="0"/>
          </a:p>
          <a:p>
            <a:pPr lvl="2">
              <a:lnSpc>
                <a:spcPct val="80000"/>
              </a:lnSpc>
            </a:pPr>
            <a:endParaRPr lang="en-US" sz="1400" dirty="0"/>
          </a:p>
          <a:p>
            <a:pPr>
              <a:lnSpc>
                <a:spcPct val="80000"/>
              </a:lnSpc>
            </a:pPr>
            <a:endParaRPr lang="en-US" sz="1800" dirty="0"/>
          </a:p>
        </p:txBody>
      </p:sp>
    </p:spTree>
    <p:extLst>
      <p:ext uri="{BB962C8B-B14F-4D97-AF65-F5344CB8AC3E}">
        <p14:creationId xmlns:p14="http://schemas.microsoft.com/office/powerpoint/2010/main" val="3872953981"/>
      </p:ext>
    </p:extLst>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5" presetClass="emph" presetSubtype="0" repeatCount="indefinite" fill="hold" grpId="0" nodeType="withEffect">
                                  <p:stCondLst>
                                    <p:cond delay="0"/>
                                  </p:stCondLst>
                                  <p:childTnLst>
                                    <p:anim calcmode="discrete" valueType="str">
                                      <p:cBhvr>
                                        <p:cTn id="6" dur="1000" fill="hold"/>
                                        <p:tgtEl>
                                          <p:spTgt spid="184445"/>
                                        </p:tgtEl>
                                        <p:attrNameLst>
                                          <p:attrName>style.visibility</p:attrName>
                                        </p:attrNameLst>
                                      </p:cBhvr>
                                      <p:tavLst>
                                        <p:tav tm="0">
                                          <p:val>
                                            <p:strVal val="hidden"/>
                                          </p:val>
                                        </p:tav>
                                        <p:tav tm="50000">
                                          <p:val>
                                            <p:strVal val="visible"/>
                                          </p:val>
                                        </p:tav>
                                      </p:tavLst>
                                    </p:anim>
                                  </p:childTnLst>
                                </p:cTn>
                              </p:par>
                            </p:childTnLst>
                          </p:cTn>
                        </p:par>
                        <p:par>
                          <p:cTn id="7" fill="hold" nodeType="afterGroup">
                            <p:stCondLst>
                              <p:cond delay="1000"/>
                            </p:stCondLst>
                            <p:childTnLst>
                              <p:par>
                                <p:cTn id="8" presetID="4" presetClass="entr" presetSubtype="32" fill="hold" grpId="0" nodeType="afterEffect">
                                  <p:stCondLst>
                                    <p:cond delay="0"/>
                                  </p:stCondLst>
                                  <p:childTnLst>
                                    <p:set>
                                      <p:cBhvr>
                                        <p:cTn id="9" dur="1" fill="hold">
                                          <p:stCondLst>
                                            <p:cond delay="0"/>
                                          </p:stCondLst>
                                        </p:cTn>
                                        <p:tgtEl>
                                          <p:spTgt spid="184324">
                                            <p:bg/>
                                          </p:spTgt>
                                        </p:tgtEl>
                                        <p:attrNameLst>
                                          <p:attrName>style.visibility</p:attrName>
                                        </p:attrNameLst>
                                      </p:cBhvr>
                                      <p:to>
                                        <p:strVal val="visible"/>
                                      </p:to>
                                    </p:set>
                                    <p:animEffect transition="in" filter="box(out)">
                                      <p:cBhvr>
                                        <p:cTn id="10" dur="2000"/>
                                        <p:tgtEl>
                                          <p:spTgt spid="184324">
                                            <p:bg/>
                                          </p:spTgt>
                                        </p:tgtEl>
                                      </p:cBhvr>
                                    </p:animEffect>
                                  </p:childTnLst>
                                </p:cTn>
                              </p:par>
                            </p:childTnLst>
                          </p:cTn>
                        </p:par>
                        <p:par>
                          <p:cTn id="11" fill="hold" nodeType="afterGroup">
                            <p:stCondLst>
                              <p:cond delay="3000"/>
                            </p:stCondLst>
                            <p:childTnLst>
                              <p:par>
                                <p:cTn id="12" presetID="4" presetClass="entr" presetSubtype="32" fill="hold" grpId="0" nodeType="afterEffect">
                                  <p:stCondLst>
                                    <p:cond delay="0"/>
                                  </p:stCondLst>
                                  <p:childTnLst>
                                    <p:set>
                                      <p:cBhvr>
                                        <p:cTn id="13" dur="1" fill="hold">
                                          <p:stCondLst>
                                            <p:cond delay="0"/>
                                          </p:stCondLst>
                                        </p:cTn>
                                        <p:tgtEl>
                                          <p:spTgt spid="184324">
                                            <p:txEl>
                                              <p:pRg st="1" end="1"/>
                                            </p:txEl>
                                          </p:spTgt>
                                        </p:tgtEl>
                                        <p:attrNameLst>
                                          <p:attrName>style.visibility</p:attrName>
                                        </p:attrNameLst>
                                      </p:cBhvr>
                                      <p:to>
                                        <p:strVal val="visible"/>
                                      </p:to>
                                    </p:set>
                                    <p:animEffect transition="in" filter="box(out)">
                                      <p:cBhvr>
                                        <p:cTn id="14" dur="500"/>
                                        <p:tgtEl>
                                          <p:spTgt spid="184324">
                                            <p:txEl>
                                              <p:pRg st="1" end="1"/>
                                            </p:txEl>
                                          </p:spTgt>
                                        </p:tgtEl>
                                      </p:cBhvr>
                                    </p:animEffect>
                                  </p:childTnLst>
                                </p:cTn>
                              </p:par>
                              <p:par>
                                <p:cTn id="15" presetID="4" presetClass="entr" presetSubtype="32" fill="hold" grpId="0" nodeType="withEffect">
                                  <p:stCondLst>
                                    <p:cond delay="0"/>
                                  </p:stCondLst>
                                  <p:childTnLst>
                                    <p:set>
                                      <p:cBhvr>
                                        <p:cTn id="16" dur="1" fill="hold">
                                          <p:stCondLst>
                                            <p:cond delay="0"/>
                                          </p:stCondLst>
                                        </p:cTn>
                                        <p:tgtEl>
                                          <p:spTgt spid="184324">
                                            <p:txEl>
                                              <p:pRg st="3" end="3"/>
                                            </p:txEl>
                                          </p:spTgt>
                                        </p:tgtEl>
                                        <p:attrNameLst>
                                          <p:attrName>style.visibility</p:attrName>
                                        </p:attrNameLst>
                                      </p:cBhvr>
                                      <p:to>
                                        <p:strVal val="visible"/>
                                      </p:to>
                                    </p:set>
                                    <p:animEffect transition="in" filter="box(out)">
                                      <p:cBhvr>
                                        <p:cTn id="17" dur="500"/>
                                        <p:tgtEl>
                                          <p:spTgt spid="184324">
                                            <p:txEl>
                                              <p:pRg st="3" end="3"/>
                                            </p:txEl>
                                          </p:spTgt>
                                        </p:tgtEl>
                                      </p:cBhvr>
                                    </p:animEffect>
                                  </p:childTnLst>
                                </p:cTn>
                              </p:par>
                              <p:par>
                                <p:cTn id="18" presetID="4" presetClass="entr" presetSubtype="32" fill="hold" grpId="0" nodeType="withEffect">
                                  <p:stCondLst>
                                    <p:cond delay="0"/>
                                  </p:stCondLst>
                                  <p:childTnLst>
                                    <p:set>
                                      <p:cBhvr>
                                        <p:cTn id="19" dur="1" fill="hold">
                                          <p:stCondLst>
                                            <p:cond delay="0"/>
                                          </p:stCondLst>
                                        </p:cTn>
                                        <p:tgtEl>
                                          <p:spTgt spid="184324">
                                            <p:txEl>
                                              <p:pRg st="5" end="5"/>
                                            </p:txEl>
                                          </p:spTgt>
                                        </p:tgtEl>
                                        <p:attrNameLst>
                                          <p:attrName>style.visibility</p:attrName>
                                        </p:attrNameLst>
                                      </p:cBhvr>
                                      <p:to>
                                        <p:strVal val="visible"/>
                                      </p:to>
                                    </p:set>
                                    <p:animEffect transition="in" filter="box(out)">
                                      <p:cBhvr>
                                        <p:cTn id="20" dur="500"/>
                                        <p:tgtEl>
                                          <p:spTgt spid="184324">
                                            <p:txEl>
                                              <p:pRg st="5" end="5"/>
                                            </p:txEl>
                                          </p:spTgt>
                                        </p:tgtEl>
                                      </p:cBhvr>
                                    </p:animEffect>
                                  </p:childTnLst>
                                </p:cTn>
                              </p:par>
                              <p:par>
                                <p:cTn id="21" presetID="4" presetClass="entr" presetSubtype="32" fill="hold" grpId="0" nodeType="withEffect">
                                  <p:stCondLst>
                                    <p:cond delay="0"/>
                                  </p:stCondLst>
                                  <p:childTnLst>
                                    <p:set>
                                      <p:cBhvr>
                                        <p:cTn id="22" dur="1" fill="hold">
                                          <p:stCondLst>
                                            <p:cond delay="0"/>
                                          </p:stCondLst>
                                        </p:cTn>
                                        <p:tgtEl>
                                          <p:spTgt spid="184324">
                                            <p:txEl>
                                              <p:pRg st="6" end="6"/>
                                            </p:txEl>
                                          </p:spTgt>
                                        </p:tgtEl>
                                        <p:attrNameLst>
                                          <p:attrName>style.visibility</p:attrName>
                                        </p:attrNameLst>
                                      </p:cBhvr>
                                      <p:to>
                                        <p:strVal val="visible"/>
                                      </p:to>
                                    </p:set>
                                    <p:animEffect transition="in" filter="box(out)">
                                      <p:cBhvr>
                                        <p:cTn id="23" dur="500"/>
                                        <p:tgtEl>
                                          <p:spTgt spid="184324">
                                            <p:txEl>
                                              <p:pRg st="6" end="6"/>
                                            </p:txEl>
                                          </p:spTgt>
                                        </p:tgtEl>
                                      </p:cBhvr>
                                    </p:animEffect>
                                  </p:childTnLst>
                                </p:cTn>
                              </p:par>
                              <p:par>
                                <p:cTn id="24" presetID="4" presetClass="entr" presetSubtype="32" fill="hold" grpId="0" nodeType="withEffect">
                                  <p:stCondLst>
                                    <p:cond delay="0"/>
                                  </p:stCondLst>
                                  <p:childTnLst>
                                    <p:set>
                                      <p:cBhvr>
                                        <p:cTn id="25" dur="1" fill="hold">
                                          <p:stCondLst>
                                            <p:cond delay="0"/>
                                          </p:stCondLst>
                                        </p:cTn>
                                        <p:tgtEl>
                                          <p:spTgt spid="184324">
                                            <p:txEl>
                                              <p:pRg st="7" end="7"/>
                                            </p:txEl>
                                          </p:spTgt>
                                        </p:tgtEl>
                                        <p:attrNameLst>
                                          <p:attrName>style.visibility</p:attrName>
                                        </p:attrNameLst>
                                      </p:cBhvr>
                                      <p:to>
                                        <p:strVal val="visible"/>
                                      </p:to>
                                    </p:set>
                                    <p:animEffect transition="in" filter="box(out)">
                                      <p:cBhvr>
                                        <p:cTn id="26" dur="500"/>
                                        <p:tgtEl>
                                          <p:spTgt spid="184324">
                                            <p:txEl>
                                              <p:pRg st="7" end="7"/>
                                            </p:txEl>
                                          </p:spTgt>
                                        </p:tgtEl>
                                      </p:cBhvr>
                                    </p:animEffect>
                                  </p:childTnLst>
                                </p:cTn>
                              </p:par>
                              <p:par>
                                <p:cTn id="27" presetID="4" presetClass="entr" presetSubtype="32" fill="hold" grpId="0" nodeType="withEffect">
                                  <p:stCondLst>
                                    <p:cond delay="0"/>
                                  </p:stCondLst>
                                  <p:childTnLst>
                                    <p:set>
                                      <p:cBhvr>
                                        <p:cTn id="28" dur="1" fill="hold">
                                          <p:stCondLst>
                                            <p:cond delay="0"/>
                                          </p:stCondLst>
                                        </p:cTn>
                                        <p:tgtEl>
                                          <p:spTgt spid="184324">
                                            <p:txEl>
                                              <p:pRg st="8" end="8"/>
                                            </p:txEl>
                                          </p:spTgt>
                                        </p:tgtEl>
                                        <p:attrNameLst>
                                          <p:attrName>style.visibility</p:attrName>
                                        </p:attrNameLst>
                                      </p:cBhvr>
                                      <p:to>
                                        <p:strVal val="visible"/>
                                      </p:to>
                                    </p:set>
                                    <p:animEffect transition="in" filter="box(out)">
                                      <p:cBhvr>
                                        <p:cTn id="29" dur="500"/>
                                        <p:tgtEl>
                                          <p:spTgt spid="184324">
                                            <p:txEl>
                                              <p:pRg st="8" end="8"/>
                                            </p:txEl>
                                          </p:spTgt>
                                        </p:tgtEl>
                                      </p:cBhvr>
                                    </p:animEffect>
                                  </p:childTnLst>
                                </p:cTn>
                              </p:par>
                              <p:par>
                                <p:cTn id="30" presetID="4" presetClass="entr" presetSubtype="32" fill="hold" grpId="0" nodeType="withEffect">
                                  <p:stCondLst>
                                    <p:cond delay="0"/>
                                  </p:stCondLst>
                                  <p:childTnLst>
                                    <p:set>
                                      <p:cBhvr>
                                        <p:cTn id="31" dur="1" fill="hold">
                                          <p:stCondLst>
                                            <p:cond delay="0"/>
                                          </p:stCondLst>
                                        </p:cTn>
                                        <p:tgtEl>
                                          <p:spTgt spid="184324">
                                            <p:txEl>
                                              <p:pRg st="9" end="9"/>
                                            </p:txEl>
                                          </p:spTgt>
                                        </p:tgtEl>
                                        <p:attrNameLst>
                                          <p:attrName>style.visibility</p:attrName>
                                        </p:attrNameLst>
                                      </p:cBhvr>
                                      <p:to>
                                        <p:strVal val="visible"/>
                                      </p:to>
                                    </p:set>
                                    <p:animEffect transition="in" filter="box(out)">
                                      <p:cBhvr>
                                        <p:cTn id="32" dur="500"/>
                                        <p:tgtEl>
                                          <p:spTgt spid="184324">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45" grpId="0" animBg="1"/>
      <p:bldP spid="184324" grpId="0" build="p" animBg="1"/>
    </p:bldLst>
  </p:timing>
</p:sld>
</file>

<file path=ppt/theme/theme1.xml><?xml version="1.0" encoding="utf-8"?>
<a:theme xmlns:a="http://schemas.openxmlformats.org/drawingml/2006/main" name="Sesto culo Sixth Sense">
  <a:themeElements>
    <a:clrScheme name="647TGp_Media_light 3">
      <a:dk1>
        <a:srgbClr val="000000"/>
      </a:dk1>
      <a:lt1>
        <a:srgbClr val="EBB2A3"/>
      </a:lt1>
      <a:dk2>
        <a:srgbClr val="811515"/>
      </a:dk2>
      <a:lt2>
        <a:srgbClr val="FFFFFF"/>
      </a:lt2>
      <a:accent1>
        <a:srgbClr val="F9724D"/>
      </a:accent1>
      <a:accent2>
        <a:srgbClr val="1E88E0"/>
      </a:accent2>
      <a:accent3>
        <a:srgbClr val="F3D5CE"/>
      </a:accent3>
      <a:accent4>
        <a:srgbClr val="000000"/>
      </a:accent4>
      <a:accent5>
        <a:srgbClr val="FBBCB2"/>
      </a:accent5>
      <a:accent6>
        <a:srgbClr val="1A7BCB"/>
      </a:accent6>
      <a:hlink>
        <a:srgbClr val="41BDB1"/>
      </a:hlink>
      <a:folHlink>
        <a:srgbClr val="5BB24C"/>
      </a:folHlink>
    </a:clrScheme>
    <a:fontScheme name="647TGp_Media_light">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647TGp_Media_light 1">
        <a:dk1>
          <a:srgbClr val="000000"/>
        </a:dk1>
        <a:lt1>
          <a:srgbClr val="70A6E2"/>
        </a:lt1>
        <a:dk2>
          <a:srgbClr val="2B2363"/>
        </a:dk2>
        <a:lt2>
          <a:srgbClr val="FFFFFF"/>
        </a:lt2>
        <a:accent1>
          <a:srgbClr val="46BDE2"/>
        </a:accent1>
        <a:accent2>
          <a:srgbClr val="33C784"/>
        </a:accent2>
        <a:accent3>
          <a:srgbClr val="BBD0EE"/>
        </a:accent3>
        <a:accent4>
          <a:srgbClr val="000000"/>
        </a:accent4>
        <a:accent5>
          <a:srgbClr val="B0DBEE"/>
        </a:accent5>
        <a:accent6>
          <a:srgbClr val="2DB477"/>
        </a:accent6>
        <a:hlink>
          <a:srgbClr val="A271E9"/>
        </a:hlink>
        <a:folHlink>
          <a:srgbClr val="4762D5"/>
        </a:folHlink>
      </a:clrScheme>
      <a:clrMap bg1="lt1" tx1="dk1" bg2="lt2" tx2="dk2" accent1="accent1" accent2="accent2" accent3="accent3" accent4="accent4" accent5="accent5" accent6="accent6" hlink="hlink" folHlink="folHlink"/>
    </a:extraClrScheme>
    <a:extraClrScheme>
      <a:clrScheme name="647TGp_Media_light 2">
        <a:dk1>
          <a:srgbClr val="000000"/>
        </a:dk1>
        <a:lt1>
          <a:srgbClr val="90D660"/>
        </a:lt1>
        <a:dk2>
          <a:srgbClr val="2D5B2B"/>
        </a:dk2>
        <a:lt2>
          <a:srgbClr val="FFFFFF"/>
        </a:lt2>
        <a:accent1>
          <a:srgbClr val="92C832"/>
        </a:accent1>
        <a:accent2>
          <a:srgbClr val="D9B03B"/>
        </a:accent2>
        <a:accent3>
          <a:srgbClr val="C6E8B6"/>
        </a:accent3>
        <a:accent4>
          <a:srgbClr val="000000"/>
        </a:accent4>
        <a:accent5>
          <a:srgbClr val="C7E0AD"/>
        </a:accent5>
        <a:accent6>
          <a:srgbClr val="C49F35"/>
        </a:accent6>
        <a:hlink>
          <a:srgbClr val="5AC6B9"/>
        </a:hlink>
        <a:folHlink>
          <a:srgbClr val="BC69DD"/>
        </a:folHlink>
      </a:clrScheme>
      <a:clrMap bg1="lt1" tx1="dk1" bg2="lt2" tx2="dk2" accent1="accent1" accent2="accent2" accent3="accent3" accent4="accent4" accent5="accent5" accent6="accent6" hlink="hlink" folHlink="folHlink"/>
    </a:extraClrScheme>
    <a:extraClrScheme>
      <a:clrScheme name="647TGp_Media_light 3">
        <a:dk1>
          <a:srgbClr val="000000"/>
        </a:dk1>
        <a:lt1>
          <a:srgbClr val="EBB2A3"/>
        </a:lt1>
        <a:dk2>
          <a:srgbClr val="811515"/>
        </a:dk2>
        <a:lt2>
          <a:srgbClr val="FFFFFF"/>
        </a:lt2>
        <a:accent1>
          <a:srgbClr val="F9724D"/>
        </a:accent1>
        <a:accent2>
          <a:srgbClr val="1E88E0"/>
        </a:accent2>
        <a:accent3>
          <a:srgbClr val="F3D5CE"/>
        </a:accent3>
        <a:accent4>
          <a:srgbClr val="000000"/>
        </a:accent4>
        <a:accent5>
          <a:srgbClr val="FBBCB2"/>
        </a:accent5>
        <a:accent6>
          <a:srgbClr val="1A7BCB"/>
        </a:accent6>
        <a:hlink>
          <a:srgbClr val="41BDB1"/>
        </a:hlink>
        <a:folHlink>
          <a:srgbClr val="5BB24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5881</TotalTime>
  <Words>3267</Words>
  <Application>Microsoft Office PowerPoint</Application>
  <PresentationFormat>Widescreen</PresentationFormat>
  <Paragraphs>547</Paragraphs>
  <Slides>40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Arial Black</vt:lpstr>
      <vt:lpstr>Calibri</vt:lpstr>
      <vt:lpstr>Sesto culo Sixth Sense</vt:lpstr>
      <vt:lpstr>Šesto čulo</vt:lpstr>
      <vt:lpstr>PowerPoint Presentation</vt:lpstr>
      <vt:lpstr>Ceo svet je gledao...</vt:lpstr>
      <vt:lpstr>Šta je SERIALITY?</vt:lpstr>
      <vt:lpstr>PowerPoint Presentation</vt:lpstr>
      <vt:lpstr>Balkanpol </vt:lpstr>
      <vt:lpstr>Glavni junaci serije </vt:lpstr>
      <vt:lpstr>Dinamika nedeljnog seriality-ja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Mesta dešavanja</vt:lpstr>
      <vt:lpstr>Mesta dešavanja</vt:lpstr>
      <vt:lpstr>PowerPoint Presentation</vt:lpstr>
      <vt:lpstr>Oblici interakcije sa publikom</vt:lpstr>
      <vt:lpstr>Oblici interakcije sa publikom</vt:lpstr>
      <vt:lpstr>Oblici interakcije sa publikom</vt:lpstr>
      <vt:lpstr>Oblici interakcije sa publikom</vt:lpstr>
      <vt:lpstr>PowerPoint Presentation</vt:lpstr>
      <vt:lpstr>Oblici interakcije sa publikom</vt:lpstr>
      <vt:lpstr>Oblici interakcije sa publikom</vt:lpstr>
      <vt:lpstr>PowerPoint Presentation</vt:lpstr>
      <vt:lpstr>Marketinški potencijal projekta</vt:lpstr>
      <vt:lpstr>Originalnost ideje</vt:lpstr>
      <vt:lpstr>Teritorijalna pokrivenost</vt:lpstr>
      <vt:lpstr>Medijski potencijal</vt:lpstr>
      <vt:lpstr>Mogućnosti predstavljanja kompanije ili proizvoda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VESTI</dc:title>
  <dc:creator>Pixi</dc:creator>
  <cp:lastModifiedBy>Predrag Kajganić</cp:lastModifiedBy>
  <cp:revision>1660</cp:revision>
  <dcterms:created xsi:type="dcterms:W3CDTF">2006-08-16T00:00:00Z</dcterms:created>
  <dcterms:modified xsi:type="dcterms:W3CDTF">2024-08-06T15:06:54Z</dcterms:modified>
</cp:coreProperties>
</file>