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1"/>
  </p:notesMasterIdLst>
  <p:sldIdLst>
    <p:sldId id="256" r:id="rId2"/>
    <p:sldId id="651" r:id="rId3"/>
    <p:sldId id="662" r:id="rId4"/>
    <p:sldId id="665" r:id="rId5"/>
    <p:sldId id="664" r:id="rId6"/>
    <p:sldId id="666" r:id="rId7"/>
    <p:sldId id="667" r:id="rId8"/>
    <p:sldId id="668" r:id="rId9"/>
    <p:sldId id="661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5" autoAdjust="0"/>
    <p:restoredTop sz="94622" autoAdjust="0"/>
  </p:normalViewPr>
  <p:slideViewPr>
    <p:cSldViewPr>
      <p:cViewPr varScale="1">
        <p:scale>
          <a:sx n="100" d="100"/>
          <a:sy n="100" d="100"/>
        </p:scale>
        <p:origin x="114" y="18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6925B0-922F-4828-84EB-0DF837AA9F0B}" type="datetimeFigureOut">
              <a:rPr lang="en-US" smtClean="0"/>
              <a:t>30-Jul-24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CB385E-408D-4944-8CAD-49125B1CF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366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B385E-408D-4944-8CAD-49125B1CF0D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325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1" y="0"/>
            <a:ext cx="12191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355848"/>
            <a:ext cx="107696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1828800"/>
            <a:ext cx="107696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30-Jul-24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30-Jul-24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8798560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 bwMode="ltGray">
          <a:xfrm>
            <a:off x="8863584" y="0"/>
            <a:ext cx="33528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274641"/>
            <a:ext cx="25400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1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30-Jul-24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20796" y="6377460"/>
            <a:ext cx="511520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5448"/>
            <a:ext cx="10972800" cy="1252728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30-Jul-24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12192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9744" y="118872"/>
            <a:ext cx="10684256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7552" y="1828800"/>
            <a:ext cx="10696448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30-Jul-24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773936"/>
            <a:ext cx="53848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73936"/>
            <a:ext cx="53848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30-Jul-24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98988"/>
            <a:ext cx="5386917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49512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698988"/>
            <a:ext cx="5389033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49512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30-Jul-24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30-Jul-24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30-Jul-24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784" y="152400"/>
            <a:ext cx="3364992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5837" y="1743134"/>
            <a:ext cx="7894188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784" y="1730018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30-Jul-24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5448"/>
            <a:ext cx="3366867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71741" y="1484808"/>
            <a:ext cx="8329863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728216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19456" y="1170432"/>
            <a:ext cx="3364992" cy="201168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30-Jul-24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47744" y="1170432"/>
            <a:ext cx="6925056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19104" y="1170432"/>
            <a:ext cx="978485" cy="20116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7" name="Rectangle 6"/>
          <p:cNvSpPr/>
          <p:nvPr/>
        </p:nvSpPr>
        <p:spPr bwMode="ltGray">
          <a:xfrm>
            <a:off x="1" y="1"/>
            <a:ext cx="12191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75192"/>
            <a:ext cx="109728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76999"/>
            <a:ext cx="28448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30-Jul-24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20796" y="6476999"/>
            <a:ext cx="7343625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39195" y="6476999"/>
            <a:ext cx="978485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5638800"/>
            <a:ext cx="8382000" cy="609600"/>
          </a:xfrm>
        </p:spPr>
        <p:txBody>
          <a:bodyPr>
            <a:noAutofit/>
          </a:bodyPr>
          <a:lstStyle/>
          <a:p>
            <a:pPr algn="ctr"/>
            <a:r>
              <a:rPr lang="sr-Latn-RS" sz="2800" dirty="0">
                <a:solidFill>
                  <a:schemeClr val="tx1"/>
                </a:solidFill>
              </a:rPr>
              <a:t>MODEL KADROVSKE BAZE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743200" y="5562600"/>
            <a:ext cx="6934200" cy="911352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04" y="34565"/>
            <a:ext cx="8808791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53417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201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vi-VN" dirty="0">
                <a:latin typeface="Corbel" pitchFamily="34" charset="0"/>
              </a:rPr>
              <a:t>Polazni model u formiranju kadrovske baze prilikom oblikovanja projektovane TV stanice na osnovu organizacione strukture, programske koncepcije i tehničke baze, počinje utvrđivanjem sledećih elemenata:</a:t>
            </a:r>
            <a:endParaRPr lang="sr-Latn-RS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900" dirty="0">
              <a:latin typeface="Corbel" pitchFamily="34" charset="0"/>
            </a:endParaRPr>
          </a:p>
          <a:p>
            <a:pPr marL="1790700" lvl="2" indent="-352425">
              <a:lnSpc>
                <a:spcPct val="20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vi-VN" b="1" dirty="0">
                <a:solidFill>
                  <a:srgbClr val="C00000"/>
                </a:solidFill>
                <a:latin typeface="Corbel" pitchFamily="34" charset="0"/>
              </a:rPr>
              <a:t>Definisanje radnih pozicija</a:t>
            </a:r>
          </a:p>
          <a:p>
            <a:pPr marL="1790700" lvl="2" indent="-352425">
              <a:lnSpc>
                <a:spcPct val="20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vi-VN" b="1" dirty="0">
                <a:solidFill>
                  <a:srgbClr val="C00000"/>
                </a:solidFill>
                <a:latin typeface="Corbel" pitchFamily="34" charset="0"/>
              </a:rPr>
              <a:t>Vrednost radnih pozicija</a:t>
            </a:r>
          </a:p>
          <a:p>
            <a:pPr marL="1790700" lvl="2" indent="-352425">
              <a:lnSpc>
                <a:spcPct val="20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vi-VN" b="1" dirty="0">
                <a:solidFill>
                  <a:srgbClr val="C00000"/>
                </a:solidFill>
                <a:latin typeface="Corbel" pitchFamily="34" charset="0"/>
              </a:rPr>
              <a:t>Projekcija potrebnog broja izvršilaca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4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Radne pozicije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2830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582400" cy="5410200"/>
          </a:xfrm>
        </p:spPr>
        <p:txBody>
          <a:bodyPr>
            <a:normAutofit lnSpcReduction="10000"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vi-VN" dirty="0">
                <a:latin typeface="Corbel" pitchFamily="34" charset="0"/>
              </a:rPr>
              <a:t>Prvo se utvrđuju </a:t>
            </a:r>
            <a:r>
              <a:rPr lang="vi-VN" b="1" dirty="0">
                <a:solidFill>
                  <a:srgbClr val="C00000"/>
                </a:solidFill>
                <a:latin typeface="Corbel" pitchFamily="34" charset="0"/>
              </a:rPr>
              <a:t>grupe poslova</a:t>
            </a:r>
            <a:r>
              <a:rPr lang="vi-VN" dirty="0">
                <a:latin typeface="Corbel" pitchFamily="34" charset="0"/>
              </a:rPr>
              <a:t>,  prema funkciji koju imaju u organizacionoj strukturi TV centra: </a:t>
            </a:r>
            <a:endParaRPr lang="sr-Latn-RS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700" dirty="0">
              <a:latin typeface="Corbel" pitchFamily="34" charset="0"/>
            </a:endParaRPr>
          </a:p>
          <a:p>
            <a:pPr marL="1816418" lvl="6" indent="-363538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200" dirty="0">
                <a:latin typeface="Corbel" pitchFamily="34" charset="0"/>
              </a:rPr>
              <a:t>programski poslovi</a:t>
            </a:r>
          </a:p>
          <a:p>
            <a:pPr marL="1816418" lvl="6" indent="-363538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200" dirty="0">
                <a:latin typeface="Corbel" pitchFamily="34" charset="0"/>
              </a:rPr>
              <a:t>poslovi produkcije i realizacije programa</a:t>
            </a:r>
          </a:p>
          <a:p>
            <a:pPr marL="1816418" lvl="6" indent="-363538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200" dirty="0">
                <a:latin typeface="Corbel" pitchFamily="34" charset="0"/>
              </a:rPr>
              <a:t>poslovi komunikacije i marketinga</a:t>
            </a:r>
          </a:p>
          <a:p>
            <a:pPr marL="1816418" lvl="6" indent="-363538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200" dirty="0">
                <a:latin typeface="Corbel" pitchFamily="34" charset="0"/>
              </a:rPr>
              <a:t>dokumentaristički poslovi</a:t>
            </a:r>
          </a:p>
          <a:p>
            <a:pPr marL="1816418" lvl="6" indent="-363538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200" dirty="0">
                <a:latin typeface="Corbel" pitchFamily="34" charset="0"/>
              </a:rPr>
              <a:t>inženjerski, informatičarski  i tehničarski poslovi</a:t>
            </a:r>
          </a:p>
          <a:p>
            <a:pPr marL="1816418" lvl="6" indent="-363538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200" dirty="0">
                <a:latin typeface="Corbel" pitchFamily="34" charset="0"/>
              </a:rPr>
              <a:t>ekonomski poslovi</a:t>
            </a:r>
          </a:p>
          <a:p>
            <a:pPr marL="1816418" lvl="6" indent="-363538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200" dirty="0">
                <a:latin typeface="Corbel" pitchFamily="34" charset="0"/>
              </a:rPr>
              <a:t>pravni poslovi</a:t>
            </a:r>
          </a:p>
          <a:p>
            <a:pPr marL="1816418" lvl="6" indent="-363538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200" dirty="0">
                <a:latin typeface="Corbel" pitchFamily="34" charset="0"/>
              </a:rPr>
              <a:t>administrativni poslovi</a:t>
            </a:r>
          </a:p>
          <a:p>
            <a:pPr marL="1816418" lvl="6" indent="-363538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200" dirty="0">
                <a:latin typeface="Corbel" pitchFamily="34" charset="0"/>
              </a:rPr>
              <a:t>pomoćni poslovi</a:t>
            </a:r>
          </a:p>
          <a:p>
            <a:pPr marL="1816418" lvl="6" indent="-363538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200" dirty="0">
                <a:latin typeface="Corbel" pitchFamily="34" charset="0"/>
              </a:rPr>
              <a:t>zanatski poslovi</a:t>
            </a:r>
          </a:p>
          <a:p>
            <a:pPr marL="1816418" lvl="6" indent="-363538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200" dirty="0">
                <a:latin typeface="Corbel" pitchFamily="34" charset="0"/>
              </a:rPr>
              <a:t>rukovodeći poslovi</a:t>
            </a:r>
          </a:p>
          <a:p>
            <a:pPr marL="1816418" lvl="6" indent="-363538">
              <a:spcBef>
                <a:spcPts val="0"/>
              </a:spcBef>
              <a:buSzPct val="80000"/>
              <a:buFont typeface="Wingdings 2"/>
              <a:buChar char=""/>
            </a:pPr>
            <a:endParaRPr lang="sr-Latn-RS" sz="14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Definisanje radnih pozicija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9143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111252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dirty="0">
                <a:latin typeface="Corbel" pitchFamily="34" charset="0"/>
              </a:rPr>
              <a:t>unutar svake grupe poslova utvrditi </a:t>
            </a:r>
            <a:r>
              <a:rPr lang="vi-VN" b="1" dirty="0">
                <a:solidFill>
                  <a:srgbClr val="C00000"/>
                </a:solidFill>
                <a:latin typeface="Corbel" pitchFamily="34" charset="0"/>
              </a:rPr>
              <a:t>pojedinačne poslove </a:t>
            </a:r>
            <a:r>
              <a:rPr lang="vi-VN" dirty="0">
                <a:latin typeface="Corbel" pitchFamily="34" charset="0"/>
              </a:rPr>
              <a:t>po kriterijumu srodnosti i funkcije grupe kojoj pripadaju</a:t>
            </a:r>
            <a:endParaRPr lang="sr-Latn-RS" dirty="0">
              <a:latin typeface="Corbel" pitchFamily="34" charset="0"/>
            </a:endParaRPr>
          </a:p>
          <a:p>
            <a:pPr marL="963676" lvl="2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dirty="0">
                <a:latin typeface="Corbel" pitchFamily="34" charset="0"/>
              </a:rPr>
              <a:t>p</a:t>
            </a:r>
            <a:r>
              <a:rPr lang="vi-VN" dirty="0">
                <a:latin typeface="Corbel" pitchFamily="34" charset="0"/>
              </a:rPr>
              <a:t>o utvrđivanju poslova, potrebno je pristupiti definisanju potrebnih </a:t>
            </a:r>
            <a:r>
              <a:rPr lang="vi-VN" b="1" dirty="0">
                <a:solidFill>
                  <a:srgbClr val="C00000"/>
                </a:solidFill>
                <a:latin typeface="Corbel" pitchFamily="34" charset="0"/>
              </a:rPr>
              <a:t>zanimanja</a:t>
            </a:r>
            <a:endParaRPr lang="sr-Latn-RS" b="1" dirty="0">
              <a:solidFill>
                <a:srgbClr val="C00000"/>
              </a:solidFill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dirty="0">
                <a:latin typeface="Corbel" pitchFamily="34" charset="0"/>
              </a:rPr>
              <a:t>s</a:t>
            </a:r>
            <a:r>
              <a:rPr lang="vi-VN" dirty="0">
                <a:latin typeface="Corbel" pitchFamily="34" charset="0"/>
              </a:rPr>
              <a:t>vako zanimanje definiše ispunjenje određenih zadataka u okviru određenog radnog procesa</a:t>
            </a:r>
            <a:endParaRPr lang="sr-Latn-RS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dirty="0">
                <a:latin typeface="Corbel" pitchFamily="34" charset="0"/>
              </a:rPr>
              <a:t>n</a:t>
            </a:r>
            <a:r>
              <a:rPr lang="vi-VN" dirty="0">
                <a:latin typeface="Corbel" pitchFamily="34" charset="0"/>
              </a:rPr>
              <a:t>a osnovu zanimanja određuju se konkretne </a:t>
            </a:r>
            <a:r>
              <a:rPr lang="vi-VN" b="1" dirty="0">
                <a:solidFill>
                  <a:srgbClr val="C00000"/>
                </a:solidFill>
                <a:latin typeface="Corbel" pitchFamily="34" charset="0"/>
              </a:rPr>
              <a:t>radne pozicije </a:t>
            </a:r>
            <a:r>
              <a:rPr lang="vi-VN" dirty="0">
                <a:latin typeface="Corbel" pitchFamily="34" charset="0"/>
              </a:rPr>
              <a:t>– neka zanimanja su ujedno i radne pozicije, a iz nekih zanimanja prema nivou složenosti, a samim tim i stepenom stručnosti, proističe po nekoliko radnih pozicija</a:t>
            </a:r>
            <a:endParaRPr lang="sr-Latn-RS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vi-VN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Definisanje radnih pozicija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0712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1452880" lvl="6" indent="0">
              <a:spcBef>
                <a:spcPts val="0"/>
              </a:spcBef>
              <a:buSzPct val="80000"/>
              <a:buNone/>
            </a:pPr>
            <a:endParaRPr lang="sr-Latn-RS" sz="14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8400" y="76200"/>
            <a:ext cx="7658100" cy="6693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6630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1452880" lvl="6" indent="0">
              <a:spcBef>
                <a:spcPts val="0"/>
              </a:spcBef>
              <a:buSzPct val="80000"/>
              <a:buNone/>
            </a:pPr>
            <a:endParaRPr lang="sr-Latn-RS" sz="14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2952" y="52578"/>
            <a:ext cx="7626096" cy="6752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7248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1452880" lvl="6" indent="0">
              <a:spcBef>
                <a:spcPts val="0"/>
              </a:spcBef>
              <a:buSzPct val="80000"/>
              <a:buNone/>
            </a:pPr>
            <a:endParaRPr lang="sr-Latn-RS" sz="14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8401" y="76201"/>
            <a:ext cx="7379885" cy="6662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6893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1452880" lvl="6" indent="0">
              <a:spcBef>
                <a:spcPts val="0"/>
              </a:spcBef>
              <a:buSzPct val="80000"/>
              <a:buNone/>
            </a:pPr>
            <a:endParaRPr lang="sr-Latn-RS" sz="14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3201" y="109222"/>
            <a:ext cx="6823841" cy="6596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995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0521" y="76200"/>
            <a:ext cx="9034757" cy="670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7267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5266</TotalTime>
  <Words>175</Words>
  <Application>Microsoft Office PowerPoint</Application>
  <PresentationFormat>Widescreen</PresentationFormat>
  <Paragraphs>139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Corbel</vt:lpstr>
      <vt:lpstr>Wingdings</vt:lpstr>
      <vt:lpstr>Wingdings 2</vt:lpstr>
      <vt:lpstr>Wingdings 3</vt:lpstr>
      <vt:lpstr>Module</vt:lpstr>
      <vt:lpstr>MODEL KADROVSKE BAZE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VESTI</dc:title>
  <dc:creator>Pixi</dc:creator>
  <cp:lastModifiedBy>Predrag Kajganić</cp:lastModifiedBy>
  <cp:revision>1435</cp:revision>
  <dcterms:created xsi:type="dcterms:W3CDTF">2006-08-16T00:00:00Z</dcterms:created>
  <dcterms:modified xsi:type="dcterms:W3CDTF">2024-07-30T13:43:18Z</dcterms:modified>
</cp:coreProperties>
</file>