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23"/>
  </p:notesMasterIdLst>
  <p:sldIdLst>
    <p:sldId id="256" r:id="rId2"/>
    <p:sldId id="804" r:id="rId3"/>
    <p:sldId id="805" r:id="rId4"/>
    <p:sldId id="802" r:id="rId5"/>
    <p:sldId id="798" r:id="rId6"/>
    <p:sldId id="806" r:id="rId7"/>
    <p:sldId id="800" r:id="rId8"/>
    <p:sldId id="796" r:id="rId9"/>
    <p:sldId id="701" r:id="rId10"/>
    <p:sldId id="773" r:id="rId11"/>
    <p:sldId id="774" r:id="rId12"/>
    <p:sldId id="775" r:id="rId13"/>
    <p:sldId id="776" r:id="rId14"/>
    <p:sldId id="777" r:id="rId15"/>
    <p:sldId id="778" r:id="rId16"/>
    <p:sldId id="779" r:id="rId17"/>
    <p:sldId id="780" r:id="rId18"/>
    <p:sldId id="781" r:id="rId19"/>
    <p:sldId id="782" r:id="rId20"/>
    <p:sldId id="807" r:id="rId21"/>
    <p:sldId id="799"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622" autoAdjust="0"/>
  </p:normalViewPr>
  <p:slideViewPr>
    <p:cSldViewPr>
      <p:cViewPr varScale="1">
        <p:scale>
          <a:sx n="84" d="100"/>
          <a:sy n="84" d="100"/>
        </p:scale>
        <p:origin x="102" y="43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925B0-922F-4828-84EB-0DF837AA9F0B}" type="datetimeFigureOut">
              <a:rPr lang="en-US" smtClean="0"/>
              <a:t>06-Aug-24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CB385E-408D-4944-8CAD-49125B1CF0DC}" type="slidenum">
              <a:rPr lang="en-US" smtClean="0"/>
              <a:t>‹#›</a:t>
            </a:fld>
            <a:endParaRPr lang="en-US"/>
          </a:p>
        </p:txBody>
      </p:sp>
    </p:spTree>
    <p:extLst>
      <p:ext uri="{BB962C8B-B14F-4D97-AF65-F5344CB8AC3E}">
        <p14:creationId xmlns:p14="http://schemas.microsoft.com/office/powerpoint/2010/main" val="4219366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CB385E-408D-4944-8CAD-49125B1CF0DC}" type="slidenum">
              <a:rPr lang="en-US" smtClean="0"/>
              <a:t>1</a:t>
            </a:fld>
            <a:endParaRPr lang="en-US"/>
          </a:p>
        </p:txBody>
      </p:sp>
    </p:spTree>
    <p:extLst>
      <p:ext uri="{BB962C8B-B14F-4D97-AF65-F5344CB8AC3E}">
        <p14:creationId xmlns:p14="http://schemas.microsoft.com/office/powerpoint/2010/main" val="14973253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hr-HR" sz="1200" i="1" kern="1200" dirty="0">
                <a:solidFill>
                  <a:schemeClr val="tx1"/>
                </a:solidFill>
                <a:effectLst/>
                <a:latin typeface="+mn-lt"/>
                <a:ea typeface="+mn-ea"/>
                <a:cs typeface="+mn-cs"/>
              </a:rPr>
              <a:t>”</a:t>
            </a:r>
            <a:r>
              <a:rPr lang="en-US" sz="1200" i="1" kern="1200" dirty="0" err="1">
                <a:solidFill>
                  <a:schemeClr val="tx1"/>
                </a:solidFill>
                <a:effectLst/>
                <a:latin typeface="+mn-lt"/>
                <a:ea typeface="+mn-ea"/>
                <a:cs typeface="+mn-cs"/>
              </a:rPr>
              <a:t>va</a:t>
            </a:r>
            <a:r>
              <a:rPr lang="hr-HR" sz="1200" i="1" kern="1200" dirty="0">
                <a:solidFill>
                  <a:schemeClr val="tx1"/>
                </a:solidFill>
                <a:effectLst/>
                <a:latin typeface="+mn-lt"/>
                <a:ea typeface="+mn-ea"/>
                <a:cs typeface="+mn-cs"/>
              </a:rPr>
              <a:t>ž</a:t>
            </a:r>
            <a:r>
              <a:rPr lang="en-US" sz="1200" i="1" kern="1200" dirty="0" err="1">
                <a:solidFill>
                  <a:schemeClr val="tx1"/>
                </a:solidFill>
                <a:effectLst/>
                <a:latin typeface="+mn-lt"/>
                <a:ea typeface="+mn-ea"/>
                <a:cs typeface="+mn-cs"/>
              </a:rPr>
              <a:t>ni</a:t>
            </a:r>
            <a:r>
              <a:rPr lang="en-US" sz="1200" i="1" kern="1200" dirty="0">
                <a:solidFill>
                  <a:schemeClr val="tx1"/>
                </a:solidFill>
                <a:effectLst/>
                <a:latin typeface="+mn-lt"/>
                <a:ea typeface="+mn-ea"/>
                <a:cs typeface="+mn-cs"/>
              </a:rPr>
              <a:t> i </a:t>
            </a:r>
            <a:r>
              <a:rPr lang="en-US" sz="1200" i="1" kern="1200" dirty="0" err="1">
                <a:solidFill>
                  <a:schemeClr val="tx1"/>
                </a:solidFill>
                <a:effectLst/>
                <a:latin typeface="+mn-lt"/>
                <a:ea typeface="+mn-ea"/>
                <a:cs typeface="+mn-cs"/>
              </a:rPr>
              <a:t>zanimljivi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nedavni</a:t>
            </a:r>
            <a:r>
              <a:rPr lang="en-US" sz="1200" i="1" kern="1200" dirty="0">
                <a:solidFill>
                  <a:schemeClr val="tx1"/>
                </a:solidFill>
                <a:effectLst/>
                <a:latin typeface="+mn-lt"/>
                <a:ea typeface="+mn-ea"/>
                <a:cs typeface="+mn-cs"/>
              </a:rPr>
              <a:t> </a:t>
            </a:r>
            <a:r>
              <a:rPr lang="en-US" sz="1200" i="1" kern="1200" dirty="0" err="1">
                <a:solidFill>
                  <a:schemeClr val="tx1"/>
                </a:solidFill>
                <a:effectLst/>
                <a:latin typeface="+mn-lt"/>
                <a:ea typeface="+mn-ea"/>
                <a:cs typeface="+mn-cs"/>
              </a:rPr>
              <a:t>doga</a:t>
            </a:r>
            <a:r>
              <a:rPr lang="hr-HR" sz="1200" i="1" kern="1200" dirty="0">
                <a:solidFill>
                  <a:schemeClr val="tx1"/>
                </a:solidFill>
                <a:effectLst/>
                <a:latin typeface="+mn-lt"/>
                <a:ea typeface="+mn-ea"/>
                <a:cs typeface="+mn-cs"/>
              </a:rPr>
              <a:t>đ</a:t>
            </a:r>
            <a:r>
              <a:rPr lang="en-US" sz="1200" i="1" kern="1200" dirty="0" err="1">
                <a:solidFill>
                  <a:schemeClr val="tx1"/>
                </a:solidFill>
                <a:effectLst/>
                <a:latin typeface="+mn-lt"/>
                <a:ea typeface="+mn-ea"/>
                <a:cs typeface="+mn-cs"/>
              </a:rPr>
              <a:t>aji</a:t>
            </a:r>
            <a:r>
              <a:rPr lang="hr-HR" sz="1200" i="1" kern="1200" dirty="0">
                <a:solidFill>
                  <a:schemeClr val="tx1"/>
                </a:solidFill>
                <a:effectLst/>
                <a:latin typeface="+mn-lt"/>
                <a:ea typeface="+mn-ea"/>
                <a:cs typeface="+mn-cs"/>
              </a:rPr>
              <a:t>”</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2ECB385E-408D-4944-8CAD-49125B1CF0DC}" type="slidenum">
              <a:rPr lang="en-US" smtClean="0"/>
              <a:t>18</a:t>
            </a:fld>
            <a:endParaRPr lang="en-US"/>
          </a:p>
        </p:txBody>
      </p:sp>
    </p:spTree>
    <p:extLst>
      <p:ext uri="{BB962C8B-B14F-4D97-AF65-F5344CB8AC3E}">
        <p14:creationId xmlns:p14="http://schemas.microsoft.com/office/powerpoint/2010/main" val="149732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1" y="0"/>
            <a:ext cx="12191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ctrTitle"/>
          </p:nvPr>
        </p:nvSpPr>
        <p:spPr>
          <a:xfrm>
            <a:off x="914400" y="3355848"/>
            <a:ext cx="107696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Vertical Title 1"/>
          <p:cNvSpPr>
            <a:spLocks noGrp="1"/>
          </p:cNvSpPr>
          <p:nvPr>
            <p:ph type="title" orient="vert"/>
          </p:nvPr>
        </p:nvSpPr>
        <p:spPr>
          <a:xfrm>
            <a:off x="9042400" y="274641"/>
            <a:ext cx="2540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304801"/>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a:xfrm>
            <a:off x="3520796" y="6377460"/>
            <a:ext cx="5115205"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5448"/>
            <a:ext cx="109728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12192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ectangle 11"/>
          <p:cNvSpPr/>
          <p:nvPr/>
        </p:nvSpPr>
        <p:spPr bwMode="invGray">
          <a:xfrm>
            <a:off x="0" y="260252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999744" y="118872"/>
            <a:ext cx="10684256"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987552" y="1828800"/>
            <a:ext cx="10696448"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1773936"/>
            <a:ext cx="53848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773936"/>
            <a:ext cx="53848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06-Aug-24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06-Aug-24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06-Aug-24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06-Aug-24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06-Aug-24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219456" y="1170432"/>
            <a:ext cx="3364992" cy="201168"/>
          </a:xfrm>
        </p:spPr>
        <p:txBody>
          <a:bodyPr/>
          <a:lstStyle/>
          <a:p>
            <a:fld id="{1D8BD707-D9CF-40AE-B4C6-C98DA3205C09}" type="datetimeFigureOut">
              <a:rPr lang="en-US" smtClean="0"/>
              <a:pPr/>
              <a:t>06-Aug-24</a:t>
            </a:fld>
            <a:endParaRPr lang="en-US"/>
          </a:p>
        </p:txBody>
      </p:sp>
      <p:sp>
        <p:nvSpPr>
          <p:cNvPr id="11" name="Rectangle 10"/>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Footer Placeholder 5"/>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11119104" y="1170432"/>
            <a:ext cx="978485" cy="201168"/>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7" name="Rectangle 6"/>
          <p:cNvSpPr/>
          <p:nvPr/>
        </p:nvSpPr>
        <p:spPr bwMode="ltGray">
          <a:xfrm>
            <a:off x="1" y="1"/>
            <a:ext cx="12191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Placeholder 1"/>
          <p:cNvSpPr>
            <a:spLocks noGrp="1"/>
          </p:cNvSpPr>
          <p:nvPr>
            <p:ph type="title"/>
          </p:nvPr>
        </p:nvSpPr>
        <p:spPr>
          <a:xfrm>
            <a:off x="609600" y="152400"/>
            <a:ext cx="109728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609600" y="1775192"/>
            <a:ext cx="109728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609600" y="6476999"/>
            <a:ext cx="28448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06-Aug-24</a:t>
            </a:fld>
            <a:endParaRPr lang="en-US"/>
          </a:p>
        </p:txBody>
      </p:sp>
      <p:sp>
        <p:nvSpPr>
          <p:cNvPr id="5" name="Footer Placeholder 4"/>
          <p:cNvSpPr>
            <a:spLocks noGrp="1"/>
          </p:cNvSpPr>
          <p:nvPr>
            <p:ph type="ftr" sz="quarter" idx="3"/>
          </p:nvPr>
        </p:nvSpPr>
        <p:spPr>
          <a:xfrm>
            <a:off x="3520796" y="6476999"/>
            <a:ext cx="734362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5638800"/>
            <a:ext cx="8382000" cy="533400"/>
          </a:xfrm>
        </p:spPr>
        <p:txBody>
          <a:bodyPr>
            <a:noAutofit/>
          </a:bodyPr>
          <a:lstStyle/>
          <a:p>
            <a:pPr algn="ctr"/>
            <a:r>
              <a:rPr lang="sr-Latn-RS" sz="2800" dirty="0">
                <a:solidFill>
                  <a:schemeClr val="tx1"/>
                </a:solidFill>
              </a:rPr>
              <a:t>PROJEKTNI ZADACI</a:t>
            </a:r>
            <a:endParaRPr lang="en-US" sz="2800" dirty="0">
              <a:solidFill>
                <a:schemeClr val="tx1"/>
              </a:solidFill>
            </a:endParaRPr>
          </a:p>
        </p:txBody>
      </p:sp>
      <p:sp>
        <p:nvSpPr>
          <p:cNvPr id="4" name="Title 1"/>
          <p:cNvSpPr txBox="1">
            <a:spLocks/>
          </p:cNvSpPr>
          <p:nvPr/>
        </p:nvSpPr>
        <p:spPr>
          <a:xfrm>
            <a:off x="2743200" y="5562600"/>
            <a:ext cx="6934200" cy="911352"/>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2819" y="76200"/>
            <a:ext cx="8506362" cy="4959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4177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963400" cy="5410200"/>
          </a:xfrm>
        </p:spPr>
        <p:txBody>
          <a:bodyPr>
            <a:normAutofit lnSpcReduction="10000"/>
          </a:bodyPr>
          <a:lstStyle/>
          <a:p>
            <a:pPr marL="620776" lvl="2" indent="0">
              <a:spcBef>
                <a:spcPts val="0"/>
              </a:spcBef>
              <a:buClr>
                <a:schemeClr val="accent1"/>
              </a:buClr>
              <a:buSzPct val="80000"/>
              <a:buNone/>
            </a:pPr>
            <a:endParaRPr lang="sr-Latn-RS" sz="300" dirty="0">
              <a:latin typeface="Corbel" pitchFamily="34" charset="0"/>
            </a:endParaRPr>
          </a:p>
          <a:p>
            <a:pPr marL="963676" lvl="2" indent="-342900">
              <a:lnSpc>
                <a:spcPct val="110000"/>
              </a:lnSpc>
              <a:spcBef>
                <a:spcPts val="0"/>
              </a:spcBef>
              <a:buClrTx/>
              <a:buSzPct val="80000"/>
              <a:buFont typeface="Wingdings" pitchFamily="2" charset="2"/>
              <a:buChar char="ü"/>
            </a:pPr>
            <a:r>
              <a:rPr lang="vi-VN" b="1" dirty="0">
                <a:solidFill>
                  <a:srgbClr val="C00000"/>
                </a:solidFill>
                <a:latin typeface="Corbel" pitchFamily="34" charset="0"/>
              </a:rPr>
              <a:t>nedovoljan broj potrebnih tehničkih kapaciteta</a:t>
            </a:r>
            <a:endParaRPr lang="sr-Latn-RS" b="1" dirty="0">
              <a:solidFill>
                <a:srgbClr val="C00000"/>
              </a:solidFill>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većina kapaciteta radi neprekidno 18 sati na dnevnom nivou usled nedostatka dovoljnog broja tehničkih kapaciteta</a:t>
            </a:r>
            <a:r>
              <a:rPr lang="sr-Latn-RS" dirty="0">
                <a:latin typeface="Corbel" pitchFamily="34" charset="0"/>
              </a:rPr>
              <a:t>,</a:t>
            </a:r>
            <a:r>
              <a:rPr lang="vi-VN" dirty="0">
                <a:latin typeface="Corbel" pitchFamily="34" charset="0"/>
              </a:rPr>
              <a:t> što dovodi do još bržeg propadanja opreme</a:t>
            </a:r>
            <a:endParaRPr lang="sr-Latn-RS" dirty="0">
              <a:latin typeface="Corbel" pitchFamily="34" charset="0"/>
            </a:endParaRPr>
          </a:p>
          <a:p>
            <a:pPr marL="620776" lvl="2" indent="0">
              <a:spcBef>
                <a:spcPts val="0"/>
              </a:spcBef>
              <a:buClrTx/>
              <a:buSzPct val="80000"/>
              <a:buNone/>
            </a:pPr>
            <a:endParaRPr lang="vi-VN" sz="1000" dirty="0">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nedovoljan broj potrebnih kapaciteta za realizaciju programa usled postavljanje programskih zahteva koji često nisu u skladu sa tehničko-tehnološkim mogućnostima)</a:t>
            </a:r>
          </a:p>
          <a:p>
            <a:pPr marL="620776" lvl="2" indent="0">
              <a:spcBef>
                <a:spcPts val="0"/>
              </a:spcBef>
              <a:buClr>
                <a:schemeClr val="accent1"/>
              </a:buClr>
              <a:buSzPct val="80000"/>
              <a:buNone/>
            </a:pPr>
            <a:endParaRPr lang="vi-VN" sz="1400" dirty="0">
              <a:latin typeface="Corbel" pitchFamily="34" charset="0"/>
            </a:endParaRPr>
          </a:p>
          <a:p>
            <a:pPr marL="963676" lvl="2" indent="-342900">
              <a:lnSpc>
                <a:spcPct val="110000"/>
              </a:lnSpc>
              <a:spcBef>
                <a:spcPts val="0"/>
              </a:spcBef>
              <a:buClrTx/>
              <a:buSzPct val="80000"/>
              <a:buFont typeface="Wingdings" pitchFamily="2" charset="2"/>
              <a:buChar char="ü"/>
            </a:pPr>
            <a:r>
              <a:rPr lang="sr-Latn-RS" b="1" dirty="0">
                <a:solidFill>
                  <a:srgbClr val="C00000"/>
                </a:solidFill>
                <a:latin typeface="Corbel" pitchFamily="34" charset="0"/>
              </a:rPr>
              <a:t>nepostojanje strateške programske koncepcije</a:t>
            </a:r>
            <a:endParaRPr lang="vi-VN" b="1" dirty="0">
              <a:solidFill>
                <a:srgbClr val="C00000"/>
              </a:solidFill>
              <a:latin typeface="Corbel" pitchFamily="34" charset="0"/>
            </a:endParaRPr>
          </a:p>
          <a:p>
            <a:pPr marL="906526" lvl="2" indent="-285750" algn="just">
              <a:lnSpc>
                <a:spcPct val="110000"/>
              </a:lnSpc>
              <a:spcBef>
                <a:spcPts val="0"/>
              </a:spcBef>
              <a:buClrTx/>
              <a:buSzPct val="80000"/>
              <a:buFont typeface="Arial" pitchFamily="34" charset="0"/>
              <a:buChar char="•"/>
            </a:pPr>
            <a:r>
              <a:rPr lang="vi-VN" dirty="0">
                <a:latin typeface="Corbel" pitchFamily="34" charset="0"/>
              </a:rPr>
              <a:t>usled nedoslednosti programske koncepcije prvobitno planirana tehnička baza (pre svega po nameni) ne može da ispuni programske zahteve koji su stavljeni pred nju</a:t>
            </a:r>
            <a:endParaRPr lang="sr-Latn-RS" dirty="0">
              <a:latin typeface="Corbel" pitchFamily="34" charset="0"/>
            </a:endParaRPr>
          </a:p>
          <a:p>
            <a:pPr marL="620776" lvl="2" indent="0">
              <a:spcBef>
                <a:spcPts val="0"/>
              </a:spcBef>
              <a:buClrTx/>
              <a:buSzPct val="80000"/>
              <a:buNone/>
            </a:pPr>
            <a:endParaRPr lang="vi-VN" sz="1000" dirty="0">
              <a:latin typeface="Corbel" pitchFamily="34" charset="0"/>
            </a:endParaRPr>
          </a:p>
          <a:p>
            <a:pPr marL="906526" lvl="2" indent="-285750" algn="just">
              <a:spcBef>
                <a:spcPts val="0"/>
              </a:spcBef>
              <a:buClrTx/>
              <a:buSzPct val="80000"/>
              <a:buFont typeface="Arial" pitchFamily="34" charset="0"/>
              <a:buChar char="•"/>
            </a:pPr>
            <a:r>
              <a:rPr lang="vi-VN" dirty="0">
                <a:latin typeface="Corbel" pitchFamily="34" charset="0"/>
              </a:rPr>
              <a:t>dalji razvoj tehničke baze (uvođenje novih tehnologija i proširenje studijskih kapaciteta) ozbiljno se dovodi u pitanje usled česte promene osnovne uređivačke koncepcije</a:t>
            </a:r>
            <a:endParaRPr lang="sr-Latn-RS" dirty="0">
              <a:latin typeface="Corbel" pitchFamily="34" charset="0"/>
            </a:endParaRPr>
          </a:p>
          <a:p>
            <a:pPr marL="620776" lvl="2" indent="0">
              <a:spcBef>
                <a:spcPts val="0"/>
              </a:spcBef>
              <a:buClrTx/>
              <a:buSzPct val="80000"/>
              <a:buNone/>
            </a:pPr>
            <a:endParaRPr lang="vi-VN" sz="1000" dirty="0">
              <a:latin typeface="Corbel" pitchFamily="34" charset="0"/>
            </a:endParaRPr>
          </a:p>
          <a:p>
            <a:pPr marL="906526" lvl="2" indent="-285750" algn="just">
              <a:spcBef>
                <a:spcPts val="0"/>
              </a:spcBef>
              <a:buClrTx/>
              <a:buSzPct val="80000"/>
              <a:buFont typeface="Courier New" pitchFamily="49" charset="0"/>
              <a:buChar char="o"/>
            </a:pPr>
            <a:r>
              <a:rPr lang="sr-Latn-RS" sz="2200" b="1" i="1" dirty="0">
                <a:latin typeface="Corbel" pitchFamily="34" charset="0"/>
              </a:rPr>
              <a:t>K</a:t>
            </a:r>
            <a:r>
              <a:rPr lang="vi-VN" sz="2200" b="1" i="1" dirty="0">
                <a:latin typeface="Corbel" pitchFamily="34" charset="0"/>
              </a:rPr>
              <a:t>ako planirati dalji razvoj tehničke baze bez jasne strategije programske koncepcije? Da li budući razvoj planirati sa većim brojem mobilnih ekipa, SNG vozilom ili prostranijim studijskim kapacitetima? </a:t>
            </a: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Tehnička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5268371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Effect transition="in" filter="fade">
                                      <p:cBhvr>
                                        <p:cTn id="43" dur="1000"/>
                                        <p:tgtEl>
                                          <p:spTgt spid="3">
                                            <p:txEl>
                                              <p:pRg st="11" end="11"/>
                                            </p:txEl>
                                          </p:spTgt>
                                        </p:tgtEl>
                                      </p:cBhvr>
                                    </p:animEffect>
                                    <p:anim calcmode="lin" valueType="num">
                                      <p:cBhvr>
                                        <p:cTn id="4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45"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7348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1000" dirty="0">
              <a:latin typeface="Corbel" pitchFamily="34" charset="0"/>
            </a:endParaRPr>
          </a:p>
          <a:p>
            <a:pPr marL="714375" lvl="2" indent="-352425" algn="just">
              <a:spcBef>
                <a:spcPts val="0"/>
              </a:spcBef>
              <a:buClrTx/>
              <a:buSzPct val="80000"/>
              <a:buFont typeface="Wingdings 2"/>
              <a:buChar char=""/>
            </a:pPr>
            <a:r>
              <a:rPr lang="vi-VN" dirty="0">
                <a:latin typeface="Corbel" pitchFamily="34" charset="0"/>
              </a:rPr>
              <a:t>Najizraženiji problem velike većine TV stanica kod nas jeste radni prostor koji ne ispunjava osnovne standarde za proizvodnju i emitovanje TV programa. U većini slučajeva radni prostor je oblikovan adaptacijom postojećih prostora, čija prethodna namena nije imala nikakve dodirne tačke sa TV delatnošću. Osnovni problemi radnog prostora postojećih TV stanica  sadržani su u sledećem:</a:t>
            </a:r>
            <a:endParaRPr lang="sr-Latn-RS" dirty="0">
              <a:latin typeface="Corbel" pitchFamily="34" charset="0"/>
            </a:endParaRPr>
          </a:p>
          <a:p>
            <a:pPr marL="361950" lvl="2" indent="0" algn="just">
              <a:spcBef>
                <a:spcPts val="0"/>
              </a:spcBef>
              <a:buClrTx/>
              <a:buSzPct val="80000"/>
              <a:buNone/>
            </a:pPr>
            <a:endParaRPr lang="vi-VN" sz="2000" dirty="0">
              <a:latin typeface="Corbel" pitchFamily="34" charset="0"/>
            </a:endParaRPr>
          </a:p>
          <a:p>
            <a:pPr marL="963676" lvl="2" indent="-342900">
              <a:spcBef>
                <a:spcPts val="0"/>
              </a:spcBef>
              <a:buClrTx/>
              <a:buSzPct val="80000"/>
              <a:buFont typeface="Wingdings" pitchFamily="2" charset="2"/>
              <a:buChar char="ü"/>
            </a:pPr>
            <a:r>
              <a:rPr lang="vi-VN" b="1" dirty="0">
                <a:solidFill>
                  <a:srgbClr val="C00000"/>
                </a:solidFill>
                <a:latin typeface="Corbel" pitchFamily="34" charset="0"/>
              </a:rPr>
              <a:t>lokacija </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sedište TV stanice</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nemogućnost adekvatnog parking prostora</a:t>
            </a:r>
            <a:endParaRPr lang="sr-Latn-RS" dirty="0">
              <a:latin typeface="Corbel" pitchFamily="34" charset="0"/>
            </a:endParaRPr>
          </a:p>
          <a:p>
            <a:pPr marL="714375" lvl="2" indent="0" defTabSz="895350">
              <a:lnSpc>
                <a:spcPct val="150000"/>
              </a:lnSpc>
              <a:spcBef>
                <a:spcPts val="0"/>
              </a:spcBef>
              <a:buClrTx/>
              <a:buSzPct val="80000"/>
              <a:buNone/>
            </a:pPr>
            <a:endParaRPr lang="vi-VN" sz="800" dirty="0">
              <a:latin typeface="Corbel" pitchFamily="34" charset="0"/>
            </a:endParaRPr>
          </a:p>
          <a:p>
            <a:pPr marL="990600" lvl="2" indent="-276225" defTabSz="895350">
              <a:spcBef>
                <a:spcPts val="0"/>
              </a:spcBef>
              <a:buClrTx/>
              <a:buSzPct val="80000"/>
              <a:buFont typeface="Arial" pitchFamily="34" charset="0"/>
              <a:buChar char="•"/>
            </a:pPr>
            <a:r>
              <a:rPr lang="vi-VN" dirty="0">
                <a:latin typeface="Corbel" pitchFamily="34" charset="0"/>
              </a:rPr>
              <a:t>nedovoljna visina objekta ili nemogućnost optičke vidljivosti sa drugim visokim objektima za postavljanje antenskog stuba</a:t>
            </a:r>
            <a:r>
              <a:rPr lang="sr-Latn-RS" dirty="0">
                <a:latin typeface="Corbel" pitchFamily="34" charset="0"/>
              </a:rPr>
              <a:t> sa linkovima</a:t>
            </a:r>
            <a:endParaRPr lang="vi-VN" dirty="0">
              <a:latin typeface="Corbel" pitchFamily="34" charset="0"/>
            </a:endParaRP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Radni prostor</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5257510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062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vi-VN" sz="1100" dirty="0">
              <a:latin typeface="Corbel" pitchFamily="34" charset="0"/>
            </a:endParaRPr>
          </a:p>
          <a:p>
            <a:pPr marL="963676" lvl="2" indent="-342900">
              <a:spcBef>
                <a:spcPts val="0"/>
              </a:spcBef>
              <a:buClrTx/>
              <a:buSzPct val="80000"/>
              <a:buFont typeface="Wingdings" pitchFamily="2" charset="2"/>
              <a:buChar char="ü"/>
            </a:pPr>
            <a:r>
              <a:rPr lang="sr-Latn-RS" b="1" dirty="0">
                <a:solidFill>
                  <a:srgbClr val="C00000"/>
                </a:solidFill>
                <a:latin typeface="Corbel" pitchFamily="34" charset="0"/>
              </a:rPr>
              <a:t>nefunkcionalnost</a:t>
            </a:r>
            <a:endParaRPr lang="vi-VN" b="1" dirty="0">
              <a:solidFill>
                <a:srgbClr val="C00000"/>
              </a:solidFill>
              <a:latin typeface="Corbel" pitchFamily="34" charset="0"/>
            </a:endParaRP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prvobitna namena prostora ograničava i uslovljava buduće korišćenje istog</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većina prostora tretira se kao komercijalni prostor što ističe finansijski element</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proizvodni punktovi ne ispunjavaju minimalne gabarite </a:t>
            </a:r>
            <a:r>
              <a:rPr lang="sr-Latn-RS" dirty="0">
                <a:latin typeface="Corbel" pitchFamily="34" charset="0"/>
              </a:rPr>
              <a:t>za </a:t>
            </a:r>
            <a:r>
              <a:rPr lang="vi-VN" dirty="0">
                <a:latin typeface="Corbel" pitchFamily="34" charset="0"/>
              </a:rPr>
              <a:t>planirane radne procese</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otežan transport i skladištenje dekora unutar radnog prostora </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razuđenost  tehničko-tehnoloških punktova</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neravnomeran raspored postojećeg prostora</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nepostojanje klimatizacije tehničkih punktova </a:t>
            </a: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Radni prostor</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8702348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7348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1050" dirty="0">
              <a:latin typeface="Corbel" pitchFamily="34" charset="0"/>
            </a:endParaRPr>
          </a:p>
          <a:p>
            <a:pPr marL="714375" lvl="2" indent="-352425" algn="just">
              <a:spcBef>
                <a:spcPts val="0"/>
              </a:spcBef>
              <a:buClrTx/>
              <a:buSzPct val="80000"/>
              <a:buFont typeface="Wingdings 2"/>
              <a:buChar char=""/>
            </a:pPr>
            <a:r>
              <a:rPr lang="vi-VN" dirty="0">
                <a:latin typeface="Corbel" pitchFamily="34" charset="0"/>
              </a:rPr>
              <a:t>Osnovni problemi kadrovske baze koja učestvuje u planiranju, pripremi i realizaciji TV programa sadržani su u: </a:t>
            </a:r>
            <a:endParaRPr lang="sr-Latn-RS" dirty="0">
              <a:latin typeface="Corbel" pitchFamily="34" charset="0"/>
            </a:endParaRPr>
          </a:p>
          <a:p>
            <a:pPr marL="361950" lvl="2" indent="0" algn="just">
              <a:spcBef>
                <a:spcPts val="0"/>
              </a:spcBef>
              <a:buClrTx/>
              <a:buSzPct val="80000"/>
              <a:buNone/>
            </a:pPr>
            <a:endParaRPr lang="vi-VN" sz="2000" dirty="0">
              <a:latin typeface="Corbel" pitchFamily="34" charset="0"/>
            </a:endParaRPr>
          </a:p>
          <a:p>
            <a:pPr marL="963676" lvl="2" indent="-342900">
              <a:spcBef>
                <a:spcPts val="0"/>
              </a:spcBef>
              <a:buClrTx/>
              <a:buSzPct val="80000"/>
              <a:buFont typeface="Wingdings" pitchFamily="2" charset="2"/>
              <a:buChar char="ü"/>
            </a:pPr>
            <a:r>
              <a:rPr lang="sr-Latn-RS" b="1" dirty="0">
                <a:solidFill>
                  <a:srgbClr val="C00000"/>
                </a:solidFill>
                <a:latin typeface="Corbel" pitchFamily="34" charset="0"/>
              </a:rPr>
              <a:t>kadrovska struktura</a:t>
            </a:r>
            <a:r>
              <a:rPr lang="vi-VN" b="1" dirty="0">
                <a:solidFill>
                  <a:srgbClr val="C00000"/>
                </a:solidFill>
                <a:latin typeface="Corbel" pitchFamily="34" charset="0"/>
              </a:rPr>
              <a:t> </a:t>
            </a:r>
          </a:p>
          <a:p>
            <a:pPr marL="990600" lvl="2" indent="-276225" algn="just" defTabSz="895350">
              <a:spcBef>
                <a:spcPts val="0"/>
              </a:spcBef>
              <a:buClrTx/>
              <a:buSzPct val="80000"/>
              <a:buFont typeface="Arial" pitchFamily="34" charset="0"/>
              <a:buChar char="•"/>
            </a:pPr>
            <a:r>
              <a:rPr lang="vi-VN" dirty="0">
                <a:latin typeface="Corbel" pitchFamily="34" charset="0"/>
              </a:rPr>
              <a:t>nezadovoljavajuća kadrovska struktura ogleda se u velikom broju priučenih kadrova za posao koji obavljaju</a:t>
            </a:r>
            <a:endParaRPr lang="sr-Latn-RS" dirty="0">
              <a:latin typeface="Corbel" pitchFamily="34" charset="0"/>
            </a:endParaRPr>
          </a:p>
          <a:p>
            <a:pPr marL="714375" lvl="2" indent="0" algn="just" defTabSz="895350">
              <a:spcBef>
                <a:spcPts val="0"/>
              </a:spcBef>
              <a:buClrTx/>
              <a:buSzPct val="80000"/>
              <a:buNone/>
            </a:pPr>
            <a:endParaRPr lang="vi-VN" sz="700"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od ukupnog broja angažovanih (stalno zaposleni/honorarni status) izuzetno je mali procenat sa visokom školskom spremom</a:t>
            </a:r>
          </a:p>
          <a:p>
            <a:pPr marL="990600" lvl="2" indent="-276225" defTabSz="895350">
              <a:lnSpc>
                <a:spcPct val="150000"/>
              </a:lnSpc>
              <a:spcBef>
                <a:spcPts val="0"/>
              </a:spcBef>
              <a:buClrTx/>
              <a:buSzPct val="80000"/>
              <a:buFont typeface="Arial" pitchFamily="34" charset="0"/>
              <a:buChar char="•"/>
            </a:pPr>
            <a:r>
              <a:rPr lang="vi-VN" dirty="0">
                <a:latin typeface="Corbel" pitchFamily="34" charset="0"/>
              </a:rPr>
              <a:t>većina angažovanih nema prethodno radno iskustvo</a:t>
            </a:r>
            <a:endParaRPr lang="sr-Latn-RS" dirty="0">
              <a:latin typeface="Corbel" pitchFamily="34" charset="0"/>
            </a:endParaRPr>
          </a:p>
          <a:p>
            <a:pPr marL="714375" lvl="2" indent="0" defTabSz="895350">
              <a:lnSpc>
                <a:spcPct val="150000"/>
              </a:lnSpc>
              <a:spcBef>
                <a:spcPts val="0"/>
              </a:spcBef>
              <a:buClrTx/>
              <a:buSzPct val="80000"/>
              <a:buNone/>
            </a:pPr>
            <a:r>
              <a:rPr lang="vi-VN" sz="600" dirty="0">
                <a:latin typeface="Corbel" pitchFamily="34" charset="0"/>
              </a:rPr>
              <a:t> </a:t>
            </a:r>
            <a:endParaRPr lang="vi-VN" sz="100"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brzo napredovanje na složenije poslove bez uspešnog savladavanja radnih zadataka na prethodnoj radnoj poziciji</a:t>
            </a: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Kadrovska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8929259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824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vi-VN" sz="400" dirty="0">
              <a:latin typeface="Corbel" pitchFamily="34" charset="0"/>
            </a:endParaRPr>
          </a:p>
          <a:p>
            <a:pPr marL="963676" lvl="2" indent="-342900">
              <a:spcBef>
                <a:spcPts val="0"/>
              </a:spcBef>
              <a:buClrTx/>
              <a:buSzPct val="80000"/>
              <a:buFont typeface="Wingdings" pitchFamily="2" charset="2"/>
              <a:buChar char="ü"/>
            </a:pPr>
            <a:r>
              <a:rPr lang="sr-Latn-RS" b="1" dirty="0">
                <a:solidFill>
                  <a:srgbClr val="C00000"/>
                </a:solidFill>
                <a:latin typeface="Corbel" pitchFamily="34" charset="0"/>
              </a:rPr>
              <a:t>lojalnost i motivisanost angažovanih</a:t>
            </a:r>
          </a:p>
          <a:p>
            <a:pPr marL="620776" lvl="2" indent="0">
              <a:spcBef>
                <a:spcPts val="0"/>
              </a:spcBef>
              <a:buClrTx/>
              <a:buSzPct val="80000"/>
              <a:buNone/>
            </a:pPr>
            <a:endParaRPr lang="vi-VN" sz="1100" b="1"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lojalnost zaposlenih ispoljava se na pogrešan način (zaposleni i honorarni saradnici koji su već godinama angažovani,  različito ispoljavaju lojalnost)</a:t>
            </a:r>
            <a:endParaRPr lang="sr-Latn-RS" dirty="0">
              <a:latin typeface="Corbel" pitchFamily="34" charset="0"/>
            </a:endParaRPr>
          </a:p>
          <a:p>
            <a:pPr marL="714375" lvl="2" indent="0" algn="just" defTabSz="895350">
              <a:lnSpc>
                <a:spcPct val="150000"/>
              </a:lnSpc>
              <a:spcBef>
                <a:spcPts val="0"/>
              </a:spcBef>
              <a:buClrTx/>
              <a:buSzPct val="80000"/>
              <a:buNone/>
            </a:pPr>
            <a:endParaRPr lang="vi-VN" sz="500" dirty="0">
              <a:latin typeface="Corbel" pitchFamily="34" charset="0"/>
            </a:endParaRPr>
          </a:p>
          <a:p>
            <a:pPr marL="990600" lvl="2" indent="-276225" algn="just" defTabSz="895350">
              <a:spcBef>
                <a:spcPts val="0"/>
              </a:spcBef>
              <a:buClrTx/>
              <a:buSzPct val="80000"/>
              <a:buFont typeface="Arial" pitchFamily="34" charset="0"/>
              <a:buChar char="•"/>
            </a:pPr>
            <a:r>
              <a:rPr lang="vi-VN" dirty="0">
                <a:latin typeface="Corbel" pitchFamily="34" charset="0"/>
              </a:rPr>
              <a:t>motivisanost kod većine zaposlenih ne postoji usled nedefinisanog strateškog cilja TV stanice, zatim usled loših uslova rada, neispravne tehnike, nestručnog menadžmenta, nepravilnog utvrđivanja vrednosti radnih pozicija, nepostojanje pravilno utvrđene stimulacije za inventivnost, zalaganje i kreativnost</a:t>
            </a:r>
          </a:p>
          <a:p>
            <a:pPr marL="620776" lvl="2" indent="0">
              <a:spcBef>
                <a:spcPts val="0"/>
              </a:spcBef>
              <a:buClr>
                <a:schemeClr val="accent1"/>
              </a:buClr>
              <a:buSzPct val="80000"/>
              <a:buNone/>
            </a:pPr>
            <a:endParaRPr lang="sr-Latn-RS" sz="1600" dirty="0">
              <a:latin typeface="Corbel" pitchFamily="34" charset="0"/>
            </a:endParaRPr>
          </a:p>
          <a:p>
            <a:pPr marL="906526" lvl="2" indent="-285750" algn="just">
              <a:spcBef>
                <a:spcPts val="0"/>
              </a:spcBef>
              <a:buClrTx/>
              <a:buSzPct val="80000"/>
              <a:buFont typeface="Courier New" pitchFamily="49" charset="0"/>
              <a:buChar char="o"/>
            </a:pPr>
            <a:r>
              <a:rPr lang="vi-VN" sz="2200" b="1" i="1" dirty="0">
                <a:latin typeface="Corbel" pitchFamily="34" charset="0"/>
              </a:rPr>
              <a:t>lojalnos</a:t>
            </a:r>
            <a:r>
              <a:rPr lang="sr-Latn-RS" sz="2200" b="1" i="1" dirty="0">
                <a:latin typeface="Corbel" pitchFamily="34" charset="0"/>
              </a:rPr>
              <a:t>t</a:t>
            </a:r>
            <a:r>
              <a:rPr lang="vi-VN" sz="2200" b="1" i="1" dirty="0">
                <a:latin typeface="Corbel" pitchFamily="34" charset="0"/>
              </a:rPr>
              <a:t> - potreb</a:t>
            </a:r>
            <a:r>
              <a:rPr lang="sr-Latn-RS" sz="2200" b="1" i="1" dirty="0">
                <a:latin typeface="Corbel" pitchFamily="34" charset="0"/>
              </a:rPr>
              <a:t>a</a:t>
            </a:r>
            <a:r>
              <a:rPr lang="vi-VN" sz="2200" b="1" i="1" dirty="0">
                <a:latin typeface="Corbel" pitchFamily="34" charset="0"/>
              </a:rPr>
              <a:t> za pripadanjem koju treba zadovoljiti na pravilan način kod što većeg broja angažovanih u TV stanici</a:t>
            </a:r>
            <a:endParaRPr lang="sr-Latn-RS" sz="2200" b="1" i="1" dirty="0">
              <a:latin typeface="Corbel" pitchFamily="34" charset="0"/>
            </a:endParaRPr>
          </a:p>
          <a:p>
            <a:pPr marL="620776" lvl="2" indent="0">
              <a:spcBef>
                <a:spcPts val="0"/>
              </a:spcBef>
              <a:buClrTx/>
              <a:buSzPct val="80000"/>
              <a:buNone/>
            </a:pPr>
            <a:r>
              <a:rPr lang="vi-VN" sz="1600" i="1" dirty="0">
                <a:latin typeface="Corbel" pitchFamily="34" charset="0"/>
              </a:rPr>
              <a:t> </a:t>
            </a:r>
          </a:p>
          <a:p>
            <a:pPr marL="906526" lvl="2" indent="-285750" algn="just">
              <a:spcBef>
                <a:spcPts val="0"/>
              </a:spcBef>
              <a:buClrTx/>
              <a:buSzPct val="80000"/>
              <a:buFont typeface="Courier New" pitchFamily="49" charset="0"/>
              <a:buChar char="o"/>
            </a:pPr>
            <a:r>
              <a:rPr lang="vi-VN" sz="2200" b="1" i="1" dirty="0">
                <a:latin typeface="Corbel" pitchFamily="34" charset="0"/>
              </a:rPr>
              <a:t>motivacija (pokretanje i usmeravanje ljudske aktivnosti prema određenom cilju) je jedan od najvažnijih faktora pri kreiranju kadrovske politike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Kadrovska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0170333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fade">
                                      <p:cBhvr>
                                        <p:cTn id="13" dur="1000"/>
                                        <p:tgtEl>
                                          <p:spTgt spid="3">
                                            <p:txEl>
                                              <p:pRg st="8" end="8"/>
                                            </p:txEl>
                                          </p:spTgt>
                                        </p:tgtEl>
                                      </p:cBhvr>
                                    </p:animEffect>
                                    <p:anim calcmode="lin" valueType="num">
                                      <p:cBhvr>
                                        <p:cTn id="1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0" end="10"/>
                                            </p:txEl>
                                          </p:spTgt>
                                        </p:tgtEl>
                                        <p:attrNameLst>
                                          <p:attrName>style.visibility</p:attrName>
                                        </p:attrNameLst>
                                      </p:cBhvr>
                                      <p:to>
                                        <p:strVal val="visible"/>
                                      </p:to>
                                    </p:set>
                                    <p:animEffect transition="in" filter="fade">
                                      <p:cBhvr>
                                        <p:cTn id="20" dur="1000"/>
                                        <p:tgtEl>
                                          <p:spTgt spid="3">
                                            <p:txEl>
                                              <p:pRg st="10" end="10"/>
                                            </p:txEl>
                                          </p:spTgt>
                                        </p:tgtEl>
                                      </p:cBhvr>
                                    </p:animEffect>
                                    <p:anim calcmode="lin" valueType="num">
                                      <p:cBhvr>
                                        <p:cTn id="21"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506200" cy="5410200"/>
          </a:xfrm>
        </p:spPr>
        <p:txBody>
          <a:bodyPr>
            <a:normAutofit fontScale="92500" lnSpcReduction="10000"/>
          </a:bodyPr>
          <a:lstStyle/>
          <a:p>
            <a:pPr marL="620776" lvl="2" indent="0">
              <a:spcBef>
                <a:spcPts val="0"/>
              </a:spcBef>
              <a:buClr>
                <a:schemeClr val="accent1"/>
              </a:buClr>
              <a:buSzPct val="80000"/>
              <a:buNone/>
            </a:pPr>
            <a:endParaRPr lang="sr-Latn-RS" sz="700" dirty="0">
              <a:latin typeface="Corbel" pitchFamily="34" charset="0"/>
            </a:endParaRPr>
          </a:p>
          <a:p>
            <a:pPr marL="714375" lvl="2" indent="-352425" algn="just">
              <a:spcBef>
                <a:spcPts val="0"/>
              </a:spcBef>
              <a:buClrTx/>
              <a:buSzPct val="80000"/>
              <a:buFont typeface="Wingdings 2"/>
              <a:buChar char=""/>
            </a:pPr>
            <a:endParaRPr lang="sr-Latn-RS" sz="800" dirty="0">
              <a:latin typeface="Corbel" pitchFamily="34" charset="0"/>
            </a:endParaRPr>
          </a:p>
          <a:p>
            <a:pPr marL="714375" lvl="2" indent="-352425" algn="just">
              <a:spcBef>
                <a:spcPts val="0"/>
              </a:spcBef>
              <a:buClrTx/>
              <a:buSzPct val="80000"/>
              <a:buFont typeface="Wingdings 2"/>
              <a:buChar char=""/>
            </a:pPr>
            <a:r>
              <a:rPr lang="vi-VN" sz="2600" dirty="0">
                <a:latin typeface="Corbel" pitchFamily="34" charset="0"/>
              </a:rPr>
              <a:t>prisutno nepoštovanje osnovnih kanona tehnološkog procesa proizvodnje i emitovanja programa što je jedna vrsta paradoksa – upravo poštovanje tehnološkog procesa omogućava sveobuhvatno planiranje, dobre pripreme, preciznu i kvalitetnu realizaciju, uspešnu finalizaciju i emitovanje</a:t>
            </a:r>
            <a:endParaRPr lang="sr-Latn-RS" sz="2600" dirty="0">
              <a:latin typeface="Corbel" pitchFamily="34" charset="0"/>
            </a:endParaRPr>
          </a:p>
          <a:p>
            <a:pPr marL="361950" lvl="2" indent="0" algn="just">
              <a:spcBef>
                <a:spcPts val="0"/>
              </a:spcBef>
              <a:buClrTx/>
              <a:buSzPct val="80000"/>
              <a:buNone/>
            </a:pPr>
            <a:endParaRPr lang="sr-Latn-RS" sz="1300" dirty="0">
              <a:latin typeface="Corbel" pitchFamily="34" charset="0"/>
            </a:endParaRPr>
          </a:p>
          <a:p>
            <a:pPr marL="714375" lvl="2" indent="-352425" algn="just">
              <a:spcBef>
                <a:spcPts val="0"/>
              </a:spcBef>
              <a:buClrTx/>
              <a:buSzPct val="80000"/>
              <a:buFont typeface="Wingdings 2"/>
              <a:buChar char=""/>
            </a:pPr>
            <a:r>
              <a:rPr lang="sr-Latn-RS" sz="2600" dirty="0">
                <a:latin typeface="Corbel" pitchFamily="34" charset="0"/>
              </a:rPr>
              <a:t>p</a:t>
            </a:r>
            <a:r>
              <a:rPr lang="vi-VN" sz="2600" dirty="0">
                <a:latin typeface="Corbel" pitchFamily="34" charset="0"/>
              </a:rPr>
              <a:t>laniranje programa se ogleda u popunjavanju utvrđene šeme na osnovu utvrđenog plana emitovanja redovnih emisija, bez jasnog cilja </a:t>
            </a:r>
            <a:r>
              <a:rPr lang="sr-Latn-RS" sz="2600" b="1" dirty="0">
                <a:solidFill>
                  <a:srgbClr val="C00000"/>
                </a:solidFill>
                <a:latin typeface="Corbel" pitchFamily="34" charset="0"/>
              </a:rPr>
              <a:t>ŠTA</a:t>
            </a:r>
            <a:r>
              <a:rPr lang="vi-VN" sz="2600" dirty="0">
                <a:latin typeface="Corbel" pitchFamily="34" charset="0"/>
              </a:rPr>
              <a:t>, koliko, kada? </a:t>
            </a:r>
            <a:endParaRPr lang="sr-Latn-RS" sz="2600" dirty="0">
              <a:latin typeface="Corbel" pitchFamily="34" charset="0"/>
            </a:endParaRPr>
          </a:p>
          <a:p>
            <a:pPr marL="714375" lvl="2" indent="-352425" algn="just">
              <a:spcBef>
                <a:spcPts val="0"/>
              </a:spcBef>
              <a:buClrTx/>
              <a:buSzPct val="80000"/>
              <a:buFont typeface="Wingdings 2"/>
              <a:buChar char=""/>
            </a:pPr>
            <a:endParaRPr lang="sr-Latn-RS" sz="1300" dirty="0">
              <a:latin typeface="Corbel" pitchFamily="34" charset="0"/>
            </a:endParaRPr>
          </a:p>
          <a:p>
            <a:pPr marL="714375" lvl="2" indent="-352425" algn="just">
              <a:spcBef>
                <a:spcPts val="0"/>
              </a:spcBef>
              <a:buClrTx/>
              <a:buSzPct val="80000"/>
              <a:buFont typeface="Wingdings 2"/>
              <a:buChar char=""/>
            </a:pPr>
            <a:r>
              <a:rPr lang="sr-Latn-RS" sz="2600" dirty="0">
                <a:latin typeface="Corbel" pitchFamily="34" charset="0"/>
              </a:rPr>
              <a:t>p</a:t>
            </a:r>
            <a:r>
              <a:rPr lang="vi-VN" sz="2600" dirty="0">
                <a:latin typeface="Corbel" pitchFamily="34" charset="0"/>
              </a:rPr>
              <a:t>roizvodnja programa bez jasnog plana i sagledavanjem svojih mogućnosti jedva sustiže proizvodnju planiranog programa, bez vremena da postavi pred sobom sledeća pitanja: gde, šta, koliko, </a:t>
            </a:r>
            <a:r>
              <a:rPr lang="sr-Latn-RS" sz="2600" b="1" dirty="0">
                <a:solidFill>
                  <a:srgbClr val="C00000"/>
                </a:solidFill>
                <a:latin typeface="Corbel" pitchFamily="34" charset="0"/>
              </a:rPr>
              <a:t>KAKO</a:t>
            </a:r>
            <a:r>
              <a:rPr lang="vi-VN" sz="2600" dirty="0">
                <a:latin typeface="Corbel" pitchFamily="34" charset="0"/>
              </a:rPr>
              <a:t>, kada? </a:t>
            </a:r>
          </a:p>
          <a:p>
            <a:pPr marL="361950" lvl="2" indent="0" algn="just">
              <a:spcBef>
                <a:spcPts val="0"/>
              </a:spcBef>
              <a:buClrTx/>
              <a:buSzPct val="80000"/>
              <a:buNone/>
            </a:pPr>
            <a:endParaRPr lang="sr-Latn-RS" sz="1300" dirty="0">
              <a:latin typeface="Corbel" pitchFamily="34" charset="0"/>
            </a:endParaRPr>
          </a:p>
          <a:p>
            <a:pPr marL="714375" lvl="2" indent="-352425" algn="just">
              <a:spcBef>
                <a:spcPts val="0"/>
              </a:spcBef>
              <a:buClrTx/>
              <a:buSzPct val="80000"/>
              <a:buFont typeface="Wingdings 2"/>
              <a:buChar char=""/>
            </a:pPr>
            <a:r>
              <a:rPr lang="sr-Latn-RS" sz="2600" dirty="0">
                <a:latin typeface="Corbel" pitchFamily="34" charset="0"/>
              </a:rPr>
              <a:t>p</a:t>
            </a:r>
            <a:r>
              <a:rPr lang="vi-VN" sz="2600" dirty="0">
                <a:latin typeface="Corbel" pitchFamily="34" charset="0"/>
              </a:rPr>
              <a:t>laniranje tehničkih kapaciteta proizilazi iz plana proizvodnje i traži odgovore na sledeća pitanja: gde, kako, koliko, kada, </a:t>
            </a:r>
            <a:r>
              <a:rPr lang="sr-Latn-RS" sz="2600" b="1" dirty="0">
                <a:solidFill>
                  <a:srgbClr val="C00000"/>
                </a:solidFill>
                <a:latin typeface="Corbel" pitchFamily="34" charset="0"/>
              </a:rPr>
              <a:t>SA ČIM</a:t>
            </a:r>
            <a:r>
              <a:rPr lang="vi-VN" sz="2600" dirty="0">
                <a:latin typeface="Corbel" pitchFamily="34" charset="0"/>
              </a:rPr>
              <a:t>?  Planiranje kadrova proističe  iz odgovora na sledeća pitanja: </a:t>
            </a:r>
            <a:r>
              <a:rPr lang="sr-Latn-RS" sz="2600" b="1" dirty="0">
                <a:solidFill>
                  <a:srgbClr val="C00000"/>
                </a:solidFill>
                <a:latin typeface="Corbel" pitchFamily="34" charset="0"/>
              </a:rPr>
              <a:t>KO</a:t>
            </a:r>
            <a:r>
              <a:rPr lang="vi-VN" sz="2600" dirty="0">
                <a:latin typeface="Corbel" pitchFamily="34" charset="0"/>
              </a:rPr>
              <a:t>, koliko, kada? </a:t>
            </a:r>
          </a:p>
          <a:p>
            <a:pPr marL="714375" lvl="2" indent="-352425" algn="just">
              <a:spcBef>
                <a:spcPts val="0"/>
              </a:spcBef>
              <a:buClrTx/>
              <a:buSzPct val="80000"/>
              <a:buFont typeface="Wingdings 2"/>
              <a:buChar char=""/>
            </a:pPr>
            <a:endParaRPr lang="vi-VN" sz="2000" dirty="0">
              <a:latin typeface="Corbel" pitchFamily="34" charset="0"/>
            </a:endParaRP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533400"/>
            <a:ext cx="10058400" cy="6858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Tehnološki proces - standardizacija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18712749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 calcmode="lin" valueType="num">
                                      <p:cBhvr additive="base">
                                        <p:cTn id="2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06200" cy="5410200"/>
          </a:xfrm>
        </p:spPr>
        <p:txBody>
          <a:bodyPr>
            <a:normAutofit fontScale="92500" lnSpcReduction="20000"/>
          </a:bodyPr>
          <a:lstStyle/>
          <a:p>
            <a:pPr marL="620776" lvl="2" indent="0">
              <a:spcBef>
                <a:spcPts val="0"/>
              </a:spcBef>
              <a:buClr>
                <a:schemeClr val="accent1"/>
              </a:buClr>
              <a:buSzPct val="80000"/>
              <a:buNone/>
            </a:pPr>
            <a:endParaRPr lang="sr-Latn-RS" sz="700" dirty="0">
              <a:latin typeface="Corbel" pitchFamily="34" charset="0"/>
            </a:endParaRPr>
          </a:p>
          <a:p>
            <a:pPr marL="714375" lvl="2" indent="-352425" algn="just">
              <a:spcBef>
                <a:spcPts val="0"/>
              </a:spcBef>
              <a:buClrTx/>
              <a:buSzPct val="80000"/>
              <a:buFont typeface="Wingdings 2"/>
              <a:buChar char=""/>
            </a:pPr>
            <a:endParaRPr lang="sr-Latn-RS" sz="1100" dirty="0">
              <a:latin typeface="Corbel" pitchFamily="34" charset="0"/>
            </a:endParaRPr>
          </a:p>
          <a:p>
            <a:pPr marL="542925" lvl="2" indent="-276225" algn="just">
              <a:lnSpc>
                <a:spcPct val="120000"/>
              </a:lnSpc>
              <a:spcBef>
                <a:spcPts val="0"/>
              </a:spcBef>
              <a:buClrTx/>
              <a:buSzPct val="80000"/>
              <a:buFont typeface="Wingdings 2"/>
              <a:buChar char=""/>
            </a:pPr>
            <a:r>
              <a:rPr lang="sr-Latn-RS" sz="2600" dirty="0">
                <a:latin typeface="Corbel" pitchFamily="34" charset="0"/>
              </a:rPr>
              <a:t>o</a:t>
            </a:r>
            <a:r>
              <a:rPr lang="vi-VN" sz="2600" dirty="0">
                <a:latin typeface="Corbel" pitchFamily="34" charset="0"/>
              </a:rPr>
              <a:t>snovni problem u fazi realizacije je nepostojanje </a:t>
            </a:r>
            <a:r>
              <a:rPr lang="vi-VN" sz="2600" b="1" dirty="0">
                <a:solidFill>
                  <a:srgbClr val="C00000"/>
                </a:solidFill>
                <a:latin typeface="Corbel" pitchFamily="34" charset="0"/>
              </a:rPr>
              <a:t>normativa za proizvodnju </a:t>
            </a:r>
            <a:r>
              <a:rPr lang="vi-VN" sz="2600" dirty="0">
                <a:latin typeface="Corbel" pitchFamily="34" charset="0"/>
              </a:rPr>
              <a:t>TV emisija koji određuju potrebno vreme angažovanja tehničkih kapaciteta kao i insistiranje urednika do nivoa odluke koji će se kapaciteti i koliko koristiti</a:t>
            </a:r>
            <a:endParaRPr lang="sr-Latn-RS" sz="2600" dirty="0">
              <a:latin typeface="Corbel" pitchFamily="34" charset="0"/>
            </a:endParaRPr>
          </a:p>
          <a:p>
            <a:pPr marL="542925" lvl="2" indent="-276225" algn="just">
              <a:spcBef>
                <a:spcPts val="0"/>
              </a:spcBef>
              <a:buClrTx/>
              <a:buSzPct val="80000"/>
              <a:buNone/>
            </a:pPr>
            <a:r>
              <a:rPr lang="vi-VN" sz="2000" dirty="0">
                <a:latin typeface="Corbel" pitchFamily="34" charset="0"/>
              </a:rPr>
              <a:t> </a:t>
            </a:r>
            <a:endParaRPr lang="sr-Latn-RS" sz="2000" dirty="0">
              <a:latin typeface="Corbel" pitchFamily="34" charset="0"/>
            </a:endParaRPr>
          </a:p>
          <a:p>
            <a:pPr marL="542925" lvl="2" indent="-276225" algn="just">
              <a:lnSpc>
                <a:spcPct val="120000"/>
              </a:lnSpc>
              <a:spcBef>
                <a:spcPts val="0"/>
              </a:spcBef>
              <a:buClrTx/>
              <a:buSzPct val="80000"/>
              <a:buFont typeface="Wingdings 2"/>
              <a:buChar char=""/>
            </a:pPr>
            <a:r>
              <a:rPr lang="sr-Latn-RS" sz="2600" dirty="0">
                <a:latin typeface="Corbel" pitchFamily="34" charset="0"/>
              </a:rPr>
              <a:t>nepostojanje </a:t>
            </a:r>
            <a:r>
              <a:rPr lang="sr-Latn-RS" sz="2600" b="1" dirty="0">
                <a:solidFill>
                  <a:srgbClr val="C00000"/>
                </a:solidFill>
                <a:latin typeface="Corbel" pitchFamily="34" charset="0"/>
              </a:rPr>
              <a:t>izveštaja o realizaciji </a:t>
            </a:r>
            <a:r>
              <a:rPr lang="sr-Latn-RS" sz="2600" dirty="0">
                <a:latin typeface="Corbel" pitchFamily="34" charset="0"/>
              </a:rPr>
              <a:t>postavlja osnovno pitanje – </a:t>
            </a:r>
            <a:r>
              <a:rPr lang="sr-Latn-RS" sz="2600" i="1" dirty="0">
                <a:latin typeface="Corbel" pitchFamily="34" charset="0"/>
              </a:rPr>
              <a:t>kako je moguće obaviti proveru pripreme planiranog radnog procesa, analizu obavljenog tehnološkog procesa i ustanoviti racionalno korišćenje potrebnih tehničkih kapaciteta bez standardizovane procedure izvršenja, praćenja i proveravanja radnog procesa?</a:t>
            </a:r>
          </a:p>
          <a:p>
            <a:pPr marL="542925" lvl="2" indent="-276225" algn="just">
              <a:spcBef>
                <a:spcPts val="0"/>
              </a:spcBef>
              <a:buClrTx/>
              <a:buSzPct val="80000"/>
              <a:buNone/>
            </a:pPr>
            <a:r>
              <a:rPr lang="sr-Latn-RS" sz="2000" dirty="0">
                <a:latin typeface="Corbel" pitchFamily="34" charset="0"/>
              </a:rPr>
              <a:t> </a:t>
            </a:r>
          </a:p>
          <a:p>
            <a:pPr marL="542925" lvl="2" indent="-276225" algn="just">
              <a:lnSpc>
                <a:spcPct val="120000"/>
              </a:lnSpc>
              <a:spcBef>
                <a:spcPts val="0"/>
              </a:spcBef>
              <a:buClrTx/>
              <a:buSzPct val="80000"/>
              <a:buFont typeface="Wingdings 2"/>
              <a:buChar char=""/>
            </a:pPr>
            <a:r>
              <a:rPr lang="vi-VN" sz="2600" dirty="0">
                <a:latin typeface="Corbel" pitchFamily="34" charset="0"/>
              </a:rPr>
              <a:t>ne postoji </a:t>
            </a:r>
            <a:r>
              <a:rPr lang="vi-VN" sz="2600" b="1" dirty="0">
                <a:solidFill>
                  <a:srgbClr val="C00000"/>
                </a:solidFill>
                <a:latin typeface="Corbel" pitchFamily="34" charset="0"/>
              </a:rPr>
              <a:t>procedura provere </a:t>
            </a:r>
            <a:r>
              <a:rPr lang="sr-Latn-RS" sz="2600" b="1" dirty="0">
                <a:solidFill>
                  <a:srgbClr val="C00000"/>
                </a:solidFill>
                <a:latin typeface="Corbel" pitchFamily="34" charset="0"/>
              </a:rPr>
              <a:t>gotovih emisija </a:t>
            </a:r>
            <a:r>
              <a:rPr lang="vi-VN" sz="2600" dirty="0">
                <a:latin typeface="Corbel" pitchFamily="34" charset="0"/>
              </a:rPr>
              <a:t>– većina urednika ne obavi pregled emisije pre emitovanja. Istraživanjem je konstatovano da ne postoji stalna procedura za odlaganje i pripremanje </a:t>
            </a:r>
            <a:r>
              <a:rPr lang="sr-Latn-RS" sz="2600" dirty="0">
                <a:latin typeface="Corbel" pitchFamily="34" charset="0"/>
              </a:rPr>
              <a:t>gotovih emisija</a:t>
            </a:r>
            <a:r>
              <a:rPr lang="vi-VN" sz="2600" dirty="0">
                <a:latin typeface="Corbel" pitchFamily="34" charset="0"/>
              </a:rPr>
              <a:t>, već se u zavisnosti od vanrednih situacija pristupa ustanovljavanju privremenih rešenja</a:t>
            </a:r>
            <a:endParaRPr lang="sr-Latn-RS" sz="2600" dirty="0">
              <a:latin typeface="Corbel" pitchFamily="34" charset="0"/>
            </a:endParaRPr>
          </a:p>
          <a:p>
            <a:pPr marL="361950" lvl="2" indent="0" algn="just">
              <a:spcBef>
                <a:spcPts val="0"/>
              </a:spcBef>
              <a:buClrTx/>
              <a:buSzPct val="80000"/>
              <a:buNone/>
            </a:pPr>
            <a:r>
              <a:rPr lang="vi-VN" sz="2200" dirty="0">
                <a:latin typeface="Corbel" pitchFamily="34" charset="0"/>
              </a:rPr>
              <a:t> </a:t>
            </a:r>
            <a:endParaRPr lang="sr-Latn-RS" sz="2000" dirty="0">
              <a:latin typeface="Corbel" pitchFamily="34" charset="0"/>
            </a:endParaRPr>
          </a:p>
          <a:p>
            <a:pPr marL="895350" lvl="2" indent="-95250" defTabSz="895350">
              <a:spcBef>
                <a:spcPts val="0"/>
              </a:spcBef>
              <a:buClrTx/>
              <a:buSzPct val="80000"/>
              <a:buNone/>
            </a:pPr>
            <a:r>
              <a:rPr lang="vi-VN" sz="1800" dirty="0">
                <a:latin typeface="Corbel" pitchFamily="34" charset="0"/>
              </a:rPr>
              <a:t> </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457200"/>
            <a:ext cx="99822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Tehnološki proces - standardizacija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6930146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658600" cy="5410200"/>
          </a:xfrm>
        </p:spPr>
        <p:txBody>
          <a:bodyPr>
            <a:normAutofit lnSpcReduction="10000"/>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700" dirty="0">
              <a:latin typeface="Corbel" pitchFamily="34" charset="0"/>
            </a:endParaRPr>
          </a:p>
          <a:p>
            <a:pPr marL="704850" lvl="2" indent="-342900" algn="just">
              <a:spcBef>
                <a:spcPts val="0"/>
              </a:spcBef>
              <a:buClrTx/>
              <a:buSzPct val="80000"/>
              <a:buFont typeface="Wingdings" pitchFamily="2" charset="2"/>
              <a:buChar char="§"/>
            </a:pPr>
            <a:r>
              <a:rPr lang="vi-VN" dirty="0">
                <a:latin typeface="Corbel" pitchFamily="34" charset="0"/>
              </a:rPr>
              <a:t>ne postoje propisane </a:t>
            </a:r>
            <a:r>
              <a:rPr lang="vi-VN" b="1" dirty="0">
                <a:solidFill>
                  <a:srgbClr val="C00000"/>
                </a:solidFill>
                <a:latin typeface="Corbel" pitchFamily="34" charset="0"/>
              </a:rPr>
              <a:t>procedure u slučaju vanrednih okolnosti </a:t>
            </a:r>
            <a:r>
              <a:rPr lang="vi-VN" dirty="0">
                <a:latin typeface="Corbel" pitchFamily="34" charset="0"/>
              </a:rPr>
              <a:t>kada je potrebno prekinuti redovan program i obaveštavati javnost o novonastalim vanrednim događajima </a:t>
            </a:r>
          </a:p>
          <a:p>
            <a:pPr marL="895350" lvl="2" indent="-95250" defTabSz="895350">
              <a:spcBef>
                <a:spcPts val="0"/>
              </a:spcBef>
              <a:buClrTx/>
              <a:buSzPct val="80000"/>
              <a:buNone/>
            </a:pPr>
            <a:r>
              <a:rPr lang="vi-VN" sz="1800" dirty="0">
                <a:latin typeface="Corbel" pitchFamily="34" charset="0"/>
              </a:rPr>
              <a:t> </a:t>
            </a:r>
          </a:p>
          <a:p>
            <a:pPr marL="963676" lvl="2" indent="-342900">
              <a:spcBef>
                <a:spcPts val="0"/>
              </a:spcBef>
              <a:buClrTx/>
              <a:buSzPct val="80000"/>
              <a:buFont typeface="Wingdings" pitchFamily="2" charset="2"/>
              <a:buChar char="Ø"/>
            </a:pPr>
            <a:r>
              <a:rPr lang="vi-VN" dirty="0">
                <a:latin typeface="Corbel" pitchFamily="34" charset="0"/>
              </a:rPr>
              <a:t>Cilj uvođenja standardizacije tehnološkog procesa treba da se ogleda kroz sledeće zadatke:</a:t>
            </a:r>
            <a:endParaRPr lang="sr-Latn-RS" dirty="0">
              <a:latin typeface="Corbel" pitchFamily="34" charset="0"/>
            </a:endParaRPr>
          </a:p>
          <a:p>
            <a:pPr marL="620776" lvl="2" indent="0">
              <a:spcBef>
                <a:spcPts val="0"/>
              </a:spcBef>
              <a:buClrTx/>
              <a:buSzPct val="80000"/>
              <a:buNone/>
            </a:pPr>
            <a:endParaRPr lang="vi-VN" sz="1100" dirty="0">
              <a:latin typeface="Corbel" pitchFamily="34" charset="0"/>
            </a:endParaRPr>
          </a:p>
          <a:p>
            <a:pPr marL="990600" lvl="2" indent="-276225">
              <a:lnSpc>
                <a:spcPct val="150000"/>
              </a:lnSpc>
              <a:spcBef>
                <a:spcPts val="0"/>
              </a:spcBef>
              <a:buClrTx/>
              <a:buSzPct val="80000"/>
              <a:buFont typeface="Arial" pitchFamily="34" charset="0"/>
              <a:buChar char="•"/>
            </a:pPr>
            <a:r>
              <a:rPr lang="vi-VN" sz="2200" b="1" dirty="0">
                <a:solidFill>
                  <a:srgbClr val="C00000"/>
                </a:solidFill>
                <a:latin typeface="Corbel" pitchFamily="34" charset="0"/>
              </a:rPr>
              <a:t>ustanoviti i propisati način izvršenja određenih radnih procesa</a:t>
            </a:r>
          </a:p>
          <a:p>
            <a:pPr marL="990600" lvl="2" indent="-276225">
              <a:lnSpc>
                <a:spcPct val="150000"/>
              </a:lnSpc>
              <a:spcBef>
                <a:spcPts val="0"/>
              </a:spcBef>
              <a:buClrTx/>
              <a:buSzPct val="80000"/>
              <a:buFont typeface="Arial" pitchFamily="34" charset="0"/>
              <a:buChar char="•"/>
            </a:pPr>
            <a:r>
              <a:rPr lang="vi-VN" sz="2200" b="1" dirty="0">
                <a:solidFill>
                  <a:srgbClr val="C00000"/>
                </a:solidFill>
                <a:latin typeface="Corbel" pitchFamily="34" charset="0"/>
              </a:rPr>
              <a:t>podizanje organizacionog delovanja na viši profesionalniji nivo</a:t>
            </a:r>
            <a:endParaRPr lang="sr-Latn-RS" sz="2200" b="1" dirty="0">
              <a:solidFill>
                <a:srgbClr val="C00000"/>
              </a:solidFill>
              <a:latin typeface="Corbel" pitchFamily="34" charset="0"/>
            </a:endParaRPr>
          </a:p>
          <a:p>
            <a:pPr marL="714375" lvl="2" indent="0">
              <a:lnSpc>
                <a:spcPct val="150000"/>
              </a:lnSpc>
              <a:spcBef>
                <a:spcPts val="0"/>
              </a:spcBef>
              <a:buClrTx/>
              <a:buSzPct val="80000"/>
              <a:buNone/>
            </a:pPr>
            <a:endParaRPr lang="vi-VN" sz="1100" b="1" dirty="0">
              <a:solidFill>
                <a:srgbClr val="C00000"/>
              </a:solidFill>
              <a:latin typeface="Corbel" pitchFamily="34" charset="0"/>
            </a:endParaRPr>
          </a:p>
          <a:p>
            <a:pPr marL="990600" lvl="2" indent="-276225">
              <a:spcBef>
                <a:spcPts val="0"/>
              </a:spcBef>
              <a:buClrTx/>
              <a:buSzPct val="80000"/>
              <a:buFont typeface="Arial" pitchFamily="34" charset="0"/>
              <a:buChar char="•"/>
            </a:pPr>
            <a:r>
              <a:rPr lang="vi-VN" sz="2200" b="1" dirty="0">
                <a:solidFill>
                  <a:srgbClr val="C00000"/>
                </a:solidFill>
                <a:latin typeface="Corbel" pitchFamily="34" charset="0"/>
              </a:rPr>
              <a:t>eliminisati prazne hodove i smanjiti procenat grešaka na minimum pri obavljanju radnih procesa</a:t>
            </a:r>
            <a:endParaRPr lang="sr-Latn-RS" sz="2200" b="1" dirty="0">
              <a:solidFill>
                <a:srgbClr val="C00000"/>
              </a:solidFill>
              <a:latin typeface="Corbel" pitchFamily="34" charset="0"/>
            </a:endParaRPr>
          </a:p>
          <a:p>
            <a:pPr marL="714375" lvl="2" indent="0">
              <a:lnSpc>
                <a:spcPct val="150000"/>
              </a:lnSpc>
              <a:spcBef>
                <a:spcPts val="0"/>
              </a:spcBef>
              <a:buClrTx/>
              <a:buSzPct val="80000"/>
              <a:buNone/>
            </a:pPr>
            <a:endParaRPr lang="vi-VN" sz="1100" b="1" dirty="0">
              <a:solidFill>
                <a:srgbClr val="C00000"/>
              </a:solidFill>
              <a:latin typeface="Corbel" pitchFamily="34" charset="0"/>
            </a:endParaRPr>
          </a:p>
          <a:p>
            <a:pPr marL="990600" lvl="2" indent="-276225">
              <a:spcBef>
                <a:spcPts val="0"/>
              </a:spcBef>
              <a:buClrTx/>
              <a:buSzPct val="80000"/>
              <a:buFont typeface="Arial" pitchFamily="34" charset="0"/>
              <a:buChar char="•"/>
            </a:pPr>
            <a:r>
              <a:rPr lang="vi-VN" sz="2200" b="1" dirty="0">
                <a:solidFill>
                  <a:srgbClr val="C00000"/>
                </a:solidFill>
                <a:latin typeface="Corbel" pitchFamily="34" charset="0"/>
              </a:rPr>
              <a:t>utvrditi normative za rad kako bi se optimalno iskoristili tehnički kapaciteti i ostvario pozitivan finansijski efekat.</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Tehnološki proces - standardizacija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7091696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anim calcmode="lin" valueType="num">
                                      <p:cBhvr additive="base">
                                        <p:cTn id="37"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5791200"/>
            <a:ext cx="8382000" cy="457200"/>
          </a:xfrm>
        </p:spPr>
        <p:txBody>
          <a:bodyPr>
            <a:noAutofit/>
          </a:bodyPr>
          <a:lstStyle/>
          <a:p>
            <a:pPr algn="ctr"/>
            <a:r>
              <a:rPr lang="sr-Latn-RS" sz="2800" dirty="0">
                <a:solidFill>
                  <a:schemeClr val="tx1"/>
                </a:solidFill>
              </a:rPr>
              <a:t>PROJEKTNI MODEL</a:t>
            </a:r>
            <a:endParaRPr lang="en-US" sz="2800" dirty="0">
              <a:solidFill>
                <a:schemeClr val="tx1"/>
              </a:solidFill>
            </a:endParaRPr>
          </a:p>
        </p:txBody>
      </p:sp>
      <p:sp>
        <p:nvSpPr>
          <p:cNvPr id="4" name="Title 1"/>
          <p:cNvSpPr txBox="1">
            <a:spLocks/>
          </p:cNvSpPr>
          <p:nvPr/>
        </p:nvSpPr>
        <p:spPr>
          <a:xfrm>
            <a:off x="2743200" y="5562600"/>
            <a:ext cx="6934200" cy="911352"/>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488" y="76200"/>
            <a:ext cx="8799024" cy="4952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0058026"/>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82400" cy="5410200"/>
          </a:xfrm>
        </p:spPr>
        <p:txBody>
          <a:bodyPr>
            <a:normAutofit/>
          </a:bodyPr>
          <a:lstStyle/>
          <a:p>
            <a:pPr marL="620776" lvl="2" indent="0">
              <a:spcBef>
                <a:spcPts val="0"/>
              </a:spcBef>
              <a:buClr>
                <a:schemeClr val="accent1"/>
              </a:buClr>
              <a:buSzPct val="80000"/>
              <a:buNone/>
            </a:pPr>
            <a:endParaRPr lang="sr-Latn-RS" sz="400" dirty="0">
              <a:latin typeface="Corbel" pitchFamily="34" charset="0"/>
            </a:endParaRPr>
          </a:p>
          <a:p>
            <a:pPr marL="542925" lvl="2" indent="-276225" algn="just">
              <a:spcBef>
                <a:spcPts val="0"/>
              </a:spcBef>
              <a:buClrTx/>
              <a:buSzPct val="80000"/>
              <a:buFont typeface="Wingdings 2"/>
              <a:buChar char=""/>
            </a:pPr>
            <a:r>
              <a:rPr lang="sr-Latn-RS" dirty="0">
                <a:latin typeface="Corbel" pitchFamily="34" charset="0"/>
              </a:rPr>
              <a:t>Projektni model koji treba uzeti kao polazni model, odnosno model za projektovanje s obzirom na uslovljenost oblikovanja od strane programske koncepcije i uslova rada TV stanice. Polazeći od zadatog cilja projektovanja potrebno je utvrditi:</a:t>
            </a:r>
          </a:p>
          <a:p>
            <a:pPr marL="266700" lvl="2" indent="0" algn="just">
              <a:spcBef>
                <a:spcPts val="0"/>
              </a:spcBef>
              <a:buClrTx/>
              <a:buSzPct val="80000"/>
              <a:buNone/>
            </a:pPr>
            <a:endParaRPr lang="sr-Latn-RS" sz="2600" dirty="0">
              <a:latin typeface="Corbel" pitchFamily="34" charset="0"/>
            </a:endParaRPr>
          </a:p>
          <a:p>
            <a:pPr marL="266700" lvl="2" indent="0" algn="just">
              <a:spcBef>
                <a:spcPts val="0"/>
              </a:spcBef>
              <a:buClrTx/>
              <a:buSzPct val="80000"/>
              <a:buNone/>
            </a:pPr>
            <a:endParaRPr lang="sr-Latn-RS" sz="1100" dirty="0">
              <a:latin typeface="Corbel" pitchFamily="34" charset="0"/>
            </a:endParaRPr>
          </a:p>
          <a:p>
            <a:pPr marL="552450" lvl="2" indent="-285750" algn="just">
              <a:spcBef>
                <a:spcPts val="0"/>
              </a:spcBef>
              <a:buClrTx/>
              <a:buSzPct val="80000"/>
              <a:buFont typeface="Arial" pitchFamily="34" charset="0"/>
              <a:buChar char="•"/>
            </a:pPr>
            <a:r>
              <a:rPr lang="vi-VN" dirty="0">
                <a:latin typeface="Corbel" pitchFamily="34" charset="0"/>
              </a:rPr>
              <a:t>koji model </a:t>
            </a:r>
            <a:r>
              <a:rPr lang="vi-VN" b="1" dirty="0">
                <a:solidFill>
                  <a:srgbClr val="C00000"/>
                </a:solidFill>
                <a:latin typeface="Corbel" pitchFamily="34" charset="0"/>
              </a:rPr>
              <a:t>tehničke baze </a:t>
            </a:r>
            <a:r>
              <a:rPr lang="vi-VN" dirty="0">
                <a:latin typeface="Corbel" pitchFamily="34" charset="0"/>
              </a:rPr>
              <a:t>pruža ubrzanje radnog procesa, dostupnost većem broju korisnika istovremeno i omogućava smanjenje broja izvršilaca u tehnološkom lancu;</a:t>
            </a:r>
          </a:p>
          <a:p>
            <a:pPr marL="552450" lvl="2" indent="-285750" algn="just">
              <a:spcBef>
                <a:spcPts val="0"/>
              </a:spcBef>
              <a:buClrTx/>
              <a:buSzPct val="80000"/>
              <a:buFont typeface="Arial" pitchFamily="34" charset="0"/>
              <a:buChar char="•"/>
            </a:pPr>
            <a:endParaRPr lang="sr-Latn-RS" sz="1100" dirty="0">
              <a:latin typeface="Corbel" pitchFamily="34" charset="0"/>
            </a:endParaRPr>
          </a:p>
          <a:p>
            <a:pPr marL="266700" lvl="2" indent="0" algn="just">
              <a:spcBef>
                <a:spcPts val="0"/>
              </a:spcBef>
              <a:buClrTx/>
              <a:buSzPct val="80000"/>
              <a:buNone/>
            </a:pPr>
            <a:endParaRPr lang="sr-Latn-RS" sz="1100" dirty="0">
              <a:latin typeface="Corbel" pitchFamily="34" charset="0"/>
            </a:endParaRPr>
          </a:p>
          <a:p>
            <a:pPr marL="552450" lvl="2" indent="-285750" algn="just">
              <a:spcBef>
                <a:spcPts val="0"/>
              </a:spcBef>
              <a:buClrTx/>
              <a:buSzPct val="80000"/>
              <a:buFont typeface="Arial" pitchFamily="34" charset="0"/>
              <a:buChar char="•"/>
            </a:pPr>
            <a:r>
              <a:rPr lang="vi-VN" dirty="0">
                <a:latin typeface="Corbel" pitchFamily="34" charset="0"/>
              </a:rPr>
              <a:t>koji model (raspored) </a:t>
            </a:r>
            <a:r>
              <a:rPr lang="vi-VN" b="1" dirty="0">
                <a:solidFill>
                  <a:srgbClr val="C00000"/>
                </a:solidFill>
                <a:latin typeface="Corbel" pitchFamily="34" charset="0"/>
              </a:rPr>
              <a:t>radnog prostora </a:t>
            </a:r>
            <a:r>
              <a:rPr lang="vi-VN" dirty="0">
                <a:latin typeface="Corbel" pitchFamily="34" charset="0"/>
              </a:rPr>
              <a:t>pruža jedinstvo tehnološkog procesa proizvodnje i emitovanja TV programa bez obzira na programske potrebe i površinu prostorija u kojima se odvijaju određeni radni procesi;</a:t>
            </a:r>
          </a:p>
          <a:p>
            <a:pPr marL="542925" lvl="2" indent="-276225" algn="just">
              <a:spcBef>
                <a:spcPts val="0"/>
              </a:spcBef>
              <a:buClrTx/>
              <a:buSzPct val="80000"/>
              <a:buNone/>
            </a:pPr>
            <a:endParaRPr lang="sr-Latn-RS" sz="1100"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model</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41557456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734800" cy="5410200"/>
          </a:xfrm>
        </p:spPr>
        <p:txBody>
          <a:bodyPr>
            <a:normAutofit/>
          </a:bodyPr>
          <a:lstStyle/>
          <a:p>
            <a:pPr marL="984314" lvl="2" indent="-363538">
              <a:spcBef>
                <a:spcPts val="0"/>
              </a:spcBef>
              <a:buClrTx/>
              <a:buSzPct val="80000"/>
              <a:buFont typeface="Wingdings 2"/>
              <a:buChar char=""/>
            </a:pPr>
            <a:endParaRPr lang="sr-Latn-RS" sz="1100" b="1" dirty="0">
              <a:solidFill>
                <a:srgbClr val="C00000"/>
              </a:solidFill>
              <a:latin typeface="Corbel" pitchFamily="34" charset="0"/>
            </a:endParaRPr>
          </a:p>
          <a:p>
            <a:pPr marL="984314" lvl="2" indent="-363538">
              <a:spcBef>
                <a:spcPts val="0"/>
              </a:spcBef>
              <a:buClrTx/>
              <a:buSzPct val="80000"/>
              <a:buFont typeface="Wingdings 2"/>
              <a:buChar char=""/>
            </a:pPr>
            <a:r>
              <a:rPr lang="sr-Latn-RS" b="1" dirty="0">
                <a:solidFill>
                  <a:srgbClr val="C00000"/>
                </a:solidFill>
                <a:latin typeface="Corbel" pitchFamily="34" charset="0"/>
              </a:rPr>
              <a:t>Zahtev za izdavanje dozvole </a:t>
            </a:r>
            <a:r>
              <a:rPr lang="sr-Latn-RS" dirty="0">
                <a:solidFill>
                  <a:srgbClr val="C00000"/>
                </a:solidFill>
                <a:latin typeface="Corbel" pitchFamily="34" charset="0"/>
              </a:rPr>
              <a:t>za pružanje medijske usluge sadrži: </a:t>
            </a:r>
          </a:p>
          <a:p>
            <a:pPr marL="895350" lvl="2" indent="0">
              <a:lnSpc>
                <a:spcPct val="150000"/>
              </a:lnSpc>
              <a:spcBef>
                <a:spcPts val="0"/>
              </a:spcBef>
              <a:buClrTx/>
              <a:buSzPct val="80000"/>
              <a:buNone/>
            </a:pPr>
            <a:endParaRPr lang="sr-Latn-RS" sz="1400" dirty="0">
              <a:latin typeface="Corbel" pitchFamily="34" charset="0"/>
            </a:endParaRPr>
          </a:p>
          <a:p>
            <a:pPr marL="1162050" lvl="2" indent="-266700">
              <a:lnSpc>
                <a:spcPct val="150000"/>
              </a:lnSpc>
              <a:spcBef>
                <a:spcPts val="0"/>
              </a:spcBef>
              <a:buClrTx/>
              <a:buSzPct val="80000"/>
              <a:buFont typeface="Arial" pitchFamily="34" charset="0"/>
              <a:buChar char="•"/>
            </a:pPr>
            <a:r>
              <a:rPr lang="sr-Latn-RS" dirty="0">
                <a:latin typeface="Corbel" pitchFamily="34" charset="0"/>
              </a:rPr>
              <a:t>naziv podnosioca zahteva</a:t>
            </a:r>
          </a:p>
          <a:p>
            <a:pPr marL="1162050" lvl="2" indent="-266700">
              <a:lnSpc>
                <a:spcPct val="150000"/>
              </a:lnSpc>
              <a:spcBef>
                <a:spcPts val="0"/>
              </a:spcBef>
              <a:buClrTx/>
              <a:buSzPct val="80000"/>
              <a:buFont typeface="Arial" pitchFamily="34" charset="0"/>
              <a:buChar char="•"/>
            </a:pPr>
            <a:r>
              <a:rPr lang="sr-Latn-RS" dirty="0">
                <a:latin typeface="Corbel" pitchFamily="34" charset="0"/>
              </a:rPr>
              <a:t>naziv medijske usluge (skraćeni identifikacioni znak)</a:t>
            </a:r>
          </a:p>
          <a:p>
            <a:pPr marL="1162050" lvl="2" indent="-266700">
              <a:lnSpc>
                <a:spcPct val="150000"/>
              </a:lnSpc>
              <a:spcBef>
                <a:spcPts val="0"/>
              </a:spcBef>
              <a:buClrTx/>
              <a:buSzPct val="80000"/>
              <a:buFont typeface="Arial" pitchFamily="34" charset="0"/>
              <a:buChar char="•"/>
            </a:pPr>
            <a:r>
              <a:rPr lang="sr-Latn-RS" dirty="0">
                <a:latin typeface="Corbel" pitchFamily="34" charset="0"/>
              </a:rPr>
              <a:t>sedište i adresu;matični broj;PIB; telefon;mejl adresa;veb-sajt</a:t>
            </a:r>
          </a:p>
          <a:p>
            <a:pPr marL="1162050" lvl="2" indent="-266700">
              <a:lnSpc>
                <a:spcPct val="110000"/>
              </a:lnSpc>
              <a:spcBef>
                <a:spcPts val="0"/>
              </a:spcBef>
              <a:buClrTx/>
              <a:buSzPct val="80000"/>
              <a:buFont typeface="Arial" pitchFamily="34" charset="0"/>
              <a:buChar char="•"/>
            </a:pPr>
            <a:r>
              <a:rPr lang="sr-Latn-RS" dirty="0">
                <a:latin typeface="Corbel" pitchFamily="34" charset="0"/>
              </a:rPr>
              <a:t>ime i prezime lica odgovornog za zastupanje podnosioca prijave sa kontakt podacima (JMBG, adresa, telefon, mejl adresa)</a:t>
            </a:r>
          </a:p>
          <a:p>
            <a:pPr marL="895350" lvl="2" indent="0">
              <a:lnSpc>
                <a:spcPct val="110000"/>
              </a:lnSpc>
              <a:spcBef>
                <a:spcPts val="0"/>
              </a:spcBef>
              <a:buClrTx/>
              <a:buSzPct val="80000"/>
              <a:buNone/>
            </a:pPr>
            <a:endParaRPr lang="sr-Latn-RS" sz="2200" dirty="0">
              <a:latin typeface="Corbel" pitchFamily="34" charset="0"/>
            </a:endParaRP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Zahtev za izdavanje dozvole</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23C83969-50D7-242C-83DA-604D72A0653E}"/>
              </a:ext>
            </a:extLst>
          </p:cNvPr>
          <p:cNvPicPr>
            <a:picLocks noChangeAspect="1"/>
          </p:cNvPicPr>
          <p:nvPr/>
        </p:nvPicPr>
        <p:blipFill>
          <a:blip r:embed="rId2"/>
          <a:stretch>
            <a:fillRect/>
          </a:stretch>
        </p:blipFill>
        <p:spPr>
          <a:xfrm>
            <a:off x="9829801" y="4943406"/>
            <a:ext cx="2057400" cy="1701400"/>
          </a:xfrm>
          <a:prstGeom prst="rect">
            <a:avLst/>
          </a:prstGeom>
        </p:spPr>
      </p:pic>
    </p:spTree>
    <p:extLst>
      <p:ext uri="{BB962C8B-B14F-4D97-AF65-F5344CB8AC3E}">
        <p14:creationId xmlns:p14="http://schemas.microsoft.com/office/powerpoint/2010/main" val="42553191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20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824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266700" lvl="2" indent="0" algn="just">
              <a:spcBef>
                <a:spcPts val="0"/>
              </a:spcBef>
              <a:buClrTx/>
              <a:buSzPct val="80000"/>
              <a:buNone/>
            </a:pPr>
            <a:endParaRPr lang="sr-Latn-RS" sz="1900" dirty="0">
              <a:latin typeface="Corbel" pitchFamily="34" charset="0"/>
            </a:endParaRPr>
          </a:p>
          <a:p>
            <a:pPr marL="266700" lvl="2" indent="0" algn="just">
              <a:spcBef>
                <a:spcPts val="0"/>
              </a:spcBef>
              <a:buClrTx/>
              <a:buSzPct val="80000"/>
              <a:buNone/>
            </a:pPr>
            <a:endParaRPr lang="vi-VN" sz="1900" dirty="0">
              <a:latin typeface="Corbel" pitchFamily="34" charset="0"/>
            </a:endParaRPr>
          </a:p>
          <a:p>
            <a:pPr marL="542925" lvl="2" indent="-276225" algn="just">
              <a:spcBef>
                <a:spcPts val="0"/>
              </a:spcBef>
              <a:buClrTx/>
              <a:buSzPct val="80000"/>
              <a:buNone/>
            </a:pPr>
            <a:endParaRPr lang="sr-Latn-RS" sz="1900" dirty="0">
              <a:latin typeface="Corbel" pitchFamily="34" charset="0"/>
            </a:endParaRPr>
          </a:p>
          <a:p>
            <a:pPr marL="542925" lvl="2" indent="-276225" algn="just">
              <a:spcBef>
                <a:spcPts val="0"/>
              </a:spcBef>
              <a:buClrTx/>
              <a:buSzPct val="80000"/>
              <a:buFont typeface="Arial" pitchFamily="34" charset="0"/>
              <a:buChar char="•"/>
            </a:pPr>
            <a:r>
              <a:rPr lang="vi-VN" dirty="0">
                <a:latin typeface="Corbel" pitchFamily="34" charset="0"/>
              </a:rPr>
              <a:t>koji model utvrđuje potrebne </a:t>
            </a:r>
            <a:r>
              <a:rPr lang="vi-VN" b="1" dirty="0">
                <a:solidFill>
                  <a:srgbClr val="C00000"/>
                </a:solidFill>
                <a:latin typeface="Corbel" pitchFamily="34" charset="0"/>
              </a:rPr>
              <a:t>radne pozicije </a:t>
            </a:r>
            <a:r>
              <a:rPr lang="vi-VN" dirty="0">
                <a:latin typeface="Corbel" pitchFamily="34" charset="0"/>
              </a:rPr>
              <a:t>i njihove vrednosti, potreban broj izvršilaca, da bi se ustanovila što bolja sistematizacija poslova i radnih zadataka, kao i princip stimulacije;</a:t>
            </a:r>
          </a:p>
          <a:p>
            <a:pPr marL="542925" lvl="2" indent="-276225" algn="just">
              <a:spcBef>
                <a:spcPts val="0"/>
              </a:spcBef>
              <a:buClrTx/>
              <a:buSzPct val="80000"/>
              <a:buFont typeface="Arial" pitchFamily="34" charset="0"/>
              <a:buChar char="•"/>
            </a:pPr>
            <a:endParaRPr lang="vi-VN" sz="1900" dirty="0">
              <a:latin typeface="Corbel" pitchFamily="34" charset="0"/>
            </a:endParaRPr>
          </a:p>
          <a:p>
            <a:pPr marL="542925" lvl="2" indent="-276225" algn="just">
              <a:spcBef>
                <a:spcPts val="0"/>
              </a:spcBef>
              <a:buClrTx/>
              <a:buSzPct val="80000"/>
              <a:buFont typeface="Arial" pitchFamily="34" charset="0"/>
              <a:buChar char="•"/>
            </a:pPr>
            <a:r>
              <a:rPr lang="vi-VN" dirty="0">
                <a:latin typeface="Corbel" pitchFamily="34" charset="0"/>
              </a:rPr>
              <a:t>koji model </a:t>
            </a:r>
            <a:r>
              <a:rPr lang="vi-VN" b="1" dirty="0">
                <a:solidFill>
                  <a:srgbClr val="C00000"/>
                </a:solidFill>
                <a:latin typeface="Corbel" pitchFamily="34" charset="0"/>
              </a:rPr>
              <a:t>standardizacije tehnološkog procesa </a:t>
            </a:r>
            <a:r>
              <a:rPr lang="vi-VN" dirty="0">
                <a:latin typeface="Corbel" pitchFamily="34" charset="0"/>
              </a:rPr>
              <a:t>proizvodnje i emitovanja TV programa (odnosno određene faze tehnološkog procesa i radni procesi u okviru njih) omogućava osnovni cilj TV stanice</a:t>
            </a:r>
            <a:r>
              <a:rPr lang="sr-Latn-RS" dirty="0">
                <a:latin typeface="Corbel" pitchFamily="34" charset="0"/>
              </a:rPr>
              <a:t>?</a:t>
            </a:r>
            <a:endParaRPr lang="vi-VN"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model</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16855037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 calcmode="lin" valueType="num">
                                      <p:cBhvr additive="base">
                                        <p:cTn id="1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8392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633" y="1524000"/>
            <a:ext cx="10360734" cy="518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Projektovanje ...</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297841897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734800" cy="5410200"/>
          </a:xfrm>
        </p:spPr>
        <p:txBody>
          <a:bodyPr>
            <a:normAutofit/>
          </a:bodyPr>
          <a:lstStyle/>
          <a:p>
            <a:pPr marL="895350" lvl="2" indent="0">
              <a:lnSpc>
                <a:spcPct val="110000"/>
              </a:lnSpc>
              <a:spcBef>
                <a:spcPts val="0"/>
              </a:spcBef>
              <a:buClrTx/>
              <a:buSzPct val="80000"/>
              <a:buNone/>
            </a:pPr>
            <a:endParaRPr lang="sr-Latn-RS" sz="500" dirty="0">
              <a:latin typeface="Corbel" pitchFamily="34" charset="0"/>
            </a:endParaRP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ime i prezime glavnog i odgovornog urednika podnosioca prijave sa kontakt podacima (JMBG, adresa, telefon, mejl adresa)</a:t>
            </a:r>
          </a:p>
          <a:p>
            <a:pPr marL="895350" lvl="2" indent="0">
              <a:spcBef>
                <a:spcPts val="0"/>
              </a:spcBef>
              <a:buClrTx/>
              <a:buSzPct val="80000"/>
              <a:buNone/>
            </a:pPr>
            <a:endParaRPr lang="sr-Latn-RS" dirty="0">
              <a:solidFill>
                <a:prstClr val="black"/>
              </a:solidFill>
              <a:latin typeface="Corbel" pitchFamily="34" charset="0"/>
            </a:endParaRP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vrstu medijske usluge u skladu sa članom 43. stav 2. Zakona o elektronskim medijima</a:t>
            </a:r>
            <a:r>
              <a:rPr lang="sr-Latn-RS" dirty="0">
                <a:solidFill>
                  <a:srgbClr val="C00000"/>
                </a:solidFill>
                <a:latin typeface="Corbel" pitchFamily="34" charset="0"/>
              </a:rPr>
              <a:t>*</a:t>
            </a:r>
          </a:p>
          <a:p>
            <a:pPr marL="895350" lvl="2" indent="0">
              <a:spcBef>
                <a:spcPts val="0"/>
              </a:spcBef>
              <a:buClrTx/>
              <a:buSzPct val="80000"/>
              <a:buNone/>
            </a:pPr>
            <a:endParaRPr lang="sr-Latn-RS" dirty="0">
              <a:solidFill>
                <a:prstClr val="black"/>
              </a:solidFill>
              <a:latin typeface="Corbel" pitchFamily="34" charset="0"/>
            </a:endParaRP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informaciju o vrsti elektronske komunikacione mreže putem koje podnosilac zahteva, namerava da pruži uslugu</a:t>
            </a:r>
          </a:p>
          <a:p>
            <a:pPr marL="1162050" lvl="2" indent="-266700">
              <a:lnSpc>
                <a:spcPct val="150000"/>
              </a:lnSpc>
              <a:spcBef>
                <a:spcPts val="0"/>
              </a:spcBef>
              <a:buClrTx/>
              <a:buSzPct val="80000"/>
              <a:buFont typeface="Arial" pitchFamily="34" charset="0"/>
              <a:buChar char="•"/>
            </a:pPr>
            <a:r>
              <a:rPr lang="sr-Latn-RS" dirty="0">
                <a:solidFill>
                  <a:prstClr val="black"/>
                </a:solidFill>
                <a:latin typeface="Corbel" pitchFamily="34" charset="0"/>
              </a:rPr>
              <a:t>datum početka pružanja usluge</a:t>
            </a:r>
          </a:p>
          <a:p>
            <a:pPr marL="620776" lvl="2" indent="0">
              <a:spcBef>
                <a:spcPts val="0"/>
              </a:spcBef>
              <a:buClrTx/>
              <a:buSzPct val="80000"/>
              <a:buNone/>
            </a:pPr>
            <a:endParaRPr lang="sr-Latn-RS" sz="2000" dirty="0">
              <a:latin typeface="Corbel" pitchFamily="34" charset="0"/>
            </a:endParaRPr>
          </a:p>
          <a:p>
            <a:pPr marL="620776" lvl="2" indent="0">
              <a:spcBef>
                <a:spcPts val="0"/>
              </a:spcBef>
              <a:buClr>
                <a:schemeClr val="accent1"/>
              </a:buClr>
              <a:buSzPct val="80000"/>
              <a:buNone/>
            </a:pPr>
            <a:r>
              <a:rPr lang="sr-Latn-RS" sz="2200" i="1" dirty="0">
                <a:solidFill>
                  <a:srgbClr val="C00000"/>
                </a:solidFill>
                <a:latin typeface="Corbel" pitchFamily="34" charset="0"/>
              </a:rPr>
              <a:t>*prema načinu usluge - linearne  ili usluge na zahtev; </a:t>
            </a:r>
          </a:p>
          <a:p>
            <a:pPr marL="620776" lvl="2" indent="0">
              <a:spcBef>
                <a:spcPts val="0"/>
              </a:spcBef>
              <a:buClr>
                <a:schemeClr val="accent1"/>
              </a:buClr>
              <a:buSzPct val="80000"/>
              <a:buNone/>
            </a:pPr>
            <a:r>
              <a:rPr lang="sr-Latn-RS" sz="2200" i="1" dirty="0">
                <a:solidFill>
                  <a:srgbClr val="C00000"/>
                </a:solidFill>
                <a:latin typeface="Corbel" pitchFamily="34" charset="0"/>
              </a:rPr>
              <a:t>prema sadržaju – opšti, specijalizovani , TV prodaja</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Zahtev za izdavanje dozvole</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23C83969-50D7-242C-83DA-604D72A0653E}"/>
              </a:ext>
            </a:extLst>
          </p:cNvPr>
          <p:cNvPicPr>
            <a:picLocks noChangeAspect="1"/>
          </p:cNvPicPr>
          <p:nvPr/>
        </p:nvPicPr>
        <p:blipFill>
          <a:blip r:embed="rId2"/>
          <a:stretch>
            <a:fillRect/>
          </a:stretch>
        </p:blipFill>
        <p:spPr>
          <a:xfrm>
            <a:off x="9583599" y="4724400"/>
            <a:ext cx="2303601" cy="1905000"/>
          </a:xfrm>
          <a:prstGeom prst="rect">
            <a:avLst/>
          </a:prstGeom>
        </p:spPr>
      </p:pic>
    </p:spTree>
    <p:extLst>
      <p:ext uri="{BB962C8B-B14F-4D97-AF65-F5344CB8AC3E}">
        <p14:creationId xmlns:p14="http://schemas.microsoft.com/office/powerpoint/2010/main" val="14565034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0" fill="hold">
                            <p:stCondLst>
                              <p:cond delay="500"/>
                            </p:stCondLst>
                            <p:childTnLst>
                              <p:par>
                                <p:cTn id="21" presetID="2" presetClass="entr" presetSubtype="8" fill="hold" nodeType="after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anim calcmode="lin" valueType="num">
                                      <p:cBhvr additive="base">
                                        <p:cTn id="2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5" fill="hold">
                            <p:stCondLst>
                              <p:cond delay="1000"/>
                            </p:stCondLst>
                            <p:childTnLst>
                              <p:par>
                                <p:cTn id="26" presetID="2" presetClass="entr" presetSubtype="8" fill="hold" nodeType="after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 calcmode="lin" valueType="num">
                                      <p:cBhvr additive="base">
                                        <p:cTn id="28"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734800" cy="5410200"/>
          </a:xfrm>
        </p:spPr>
        <p:txBody>
          <a:bodyPr>
            <a:normAutofit/>
          </a:bodyPr>
          <a:lstStyle/>
          <a:p>
            <a:pPr marL="984314" lvl="2" indent="-363538" algn="just">
              <a:spcBef>
                <a:spcPts val="0"/>
              </a:spcBef>
              <a:buClrTx/>
              <a:buSzPct val="80000"/>
              <a:buFont typeface="Wingdings 2"/>
              <a:buChar char=""/>
            </a:pPr>
            <a:r>
              <a:rPr lang="sr-Latn-RS" dirty="0">
                <a:latin typeface="Corbel" pitchFamily="34" charset="0"/>
              </a:rPr>
              <a:t>Uz zahtev za izdavanje dozvole, podnosilac zahteva je dužan da podnese sledeću </a:t>
            </a:r>
            <a:r>
              <a:rPr lang="sr-Latn-RS" b="1" dirty="0">
                <a:solidFill>
                  <a:srgbClr val="C00000"/>
                </a:solidFill>
                <a:latin typeface="Corbel" pitchFamily="34" charset="0"/>
              </a:rPr>
              <a:t>dokumentaciju</a:t>
            </a:r>
            <a:r>
              <a:rPr lang="sr-Latn-RS" dirty="0">
                <a:latin typeface="Corbel" pitchFamily="34" charset="0"/>
              </a:rPr>
              <a:t>:</a:t>
            </a:r>
          </a:p>
          <a:p>
            <a:pPr marL="620776" lvl="2" indent="0">
              <a:spcBef>
                <a:spcPts val="0"/>
              </a:spcBef>
              <a:buClrTx/>
              <a:buSzPct val="80000"/>
              <a:buNone/>
            </a:pPr>
            <a:endParaRPr lang="sr-Latn-RS" sz="800" dirty="0">
              <a:latin typeface="Corbel" pitchFamily="34" charset="0"/>
            </a:endParaRPr>
          </a:p>
          <a:p>
            <a:pPr marL="1162050" lvl="2" indent="-266700">
              <a:spcBef>
                <a:spcPts val="0"/>
              </a:spcBef>
              <a:buClrTx/>
              <a:buSzPct val="80000"/>
              <a:buFont typeface="Arial" pitchFamily="34" charset="0"/>
              <a:buChar char="•"/>
            </a:pPr>
            <a:r>
              <a:rPr lang="sr-Latn-RS" dirty="0">
                <a:latin typeface="Corbel" pitchFamily="34" charset="0"/>
              </a:rPr>
              <a:t>Popis tehničke opreme</a:t>
            </a:r>
          </a:p>
          <a:p>
            <a:pPr marL="1162050" lvl="2" indent="-266700">
              <a:spcBef>
                <a:spcPts val="0"/>
              </a:spcBef>
              <a:buClrTx/>
              <a:buSzPct val="80000"/>
              <a:buFont typeface="Arial" pitchFamily="34" charset="0"/>
              <a:buChar char="•"/>
            </a:pPr>
            <a:r>
              <a:rPr lang="sr-Latn-RS" dirty="0">
                <a:latin typeface="Corbel" pitchFamily="34" charset="0"/>
              </a:rPr>
              <a:t>Dokaz o vlasništvu ili zakupu prostora</a:t>
            </a:r>
          </a:p>
          <a:p>
            <a:pPr marL="1162050" lvl="2" indent="-266700">
              <a:spcBef>
                <a:spcPts val="0"/>
              </a:spcBef>
              <a:buClrTx/>
              <a:buSzPct val="80000"/>
              <a:buFont typeface="Arial" pitchFamily="34" charset="0"/>
              <a:buChar char="•"/>
            </a:pPr>
            <a:r>
              <a:rPr lang="sr-Latn-RS" dirty="0">
                <a:latin typeface="Corbel" pitchFamily="34" charset="0"/>
              </a:rPr>
              <a:t>Detaljna skica prostora (tlocrt) overen od strane ovlašćenog projektanta</a:t>
            </a:r>
          </a:p>
          <a:p>
            <a:pPr marL="1162050" lvl="2" indent="-266700">
              <a:spcBef>
                <a:spcPts val="0"/>
              </a:spcBef>
              <a:buClrTx/>
              <a:buSzPct val="80000"/>
              <a:buFont typeface="Arial" pitchFamily="34" charset="0"/>
              <a:buChar char="•"/>
            </a:pPr>
            <a:r>
              <a:rPr lang="sr-Latn-RS" dirty="0">
                <a:latin typeface="Corbel" pitchFamily="34" charset="0"/>
              </a:rPr>
              <a:t>Kadrovska struktura </a:t>
            </a:r>
          </a:p>
          <a:p>
            <a:pPr marL="895350" lvl="2" indent="0">
              <a:spcBef>
                <a:spcPts val="0"/>
              </a:spcBef>
              <a:buClrTx/>
              <a:buSzPct val="80000"/>
              <a:buNone/>
            </a:pPr>
            <a:r>
              <a:rPr lang="sr-Latn-RS" dirty="0">
                <a:latin typeface="Corbel" pitchFamily="34" charset="0"/>
              </a:rPr>
              <a:t>	     (radne pozicije, broj angažovanih, stručna sprema, osnov angažovanja) </a:t>
            </a: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Izvod iz registra privrednih subjekata</a:t>
            </a: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Vlasnička struktura</a:t>
            </a: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Lična dokumenta podnosioca i glodura</a:t>
            </a:r>
          </a:p>
          <a:p>
            <a:pPr marL="1162050" lvl="2" indent="-266700">
              <a:spcBef>
                <a:spcPts val="0"/>
              </a:spcBef>
              <a:buClrTx/>
              <a:buSzPct val="80000"/>
              <a:buFont typeface="Arial" pitchFamily="34" charset="0"/>
              <a:buChar char="•"/>
            </a:pPr>
            <a:r>
              <a:rPr lang="sr-Latn-RS" dirty="0">
                <a:solidFill>
                  <a:prstClr val="black"/>
                </a:solidFill>
                <a:latin typeface="Corbel" pitchFamily="34" charset="0"/>
              </a:rPr>
              <a:t>Dokaz da se ne vodi krivični postupak protiv navedenih lica</a:t>
            </a: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4572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Dokumentacija uz zahtev</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FAE7807F-2482-33D0-9B55-D58E616B27B1}"/>
              </a:ext>
            </a:extLst>
          </p:cNvPr>
          <p:cNvPicPr>
            <a:picLocks noChangeAspect="1"/>
          </p:cNvPicPr>
          <p:nvPr/>
        </p:nvPicPr>
        <p:blipFill>
          <a:blip r:embed="rId2"/>
          <a:stretch>
            <a:fillRect/>
          </a:stretch>
        </p:blipFill>
        <p:spPr>
          <a:xfrm>
            <a:off x="9172575" y="4495800"/>
            <a:ext cx="2590800" cy="2093631"/>
          </a:xfrm>
          <a:prstGeom prst="rect">
            <a:avLst/>
          </a:prstGeom>
        </p:spPr>
      </p:pic>
    </p:spTree>
    <p:extLst>
      <p:ext uri="{BB962C8B-B14F-4D97-AF65-F5344CB8AC3E}">
        <p14:creationId xmlns:p14="http://schemas.microsoft.com/office/powerpoint/2010/main" val="26892521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nodeType="click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 calcmode="lin" valueType="num">
                                      <p:cBhvr additive="base">
                                        <p:cTn id="46"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 presetClass="entr" presetSubtype="8"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additive="base">
                                        <p:cTn id="52"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3">
                                            <p:txEl>
                                              <p:pRg st="9" end="9"/>
                                            </p:txEl>
                                          </p:spTgt>
                                        </p:tgtEl>
                                        <p:attrNameLst>
                                          <p:attrName>style.visibility</p:attrName>
                                        </p:attrNameLst>
                                      </p:cBhvr>
                                      <p:to>
                                        <p:strVal val="visible"/>
                                      </p:to>
                                    </p:set>
                                    <p:anim calcmode="lin" valueType="num">
                                      <p:cBhvr additive="base">
                                        <p:cTn id="58"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2" presetClass="entr" presetSubtype="8" fill="hold" nodeType="clickEffect">
                                  <p:stCondLst>
                                    <p:cond delay="0"/>
                                  </p:stCondLst>
                                  <p:childTnLst>
                                    <p:set>
                                      <p:cBhvr>
                                        <p:cTn id="63" dur="1" fill="hold">
                                          <p:stCondLst>
                                            <p:cond delay="0"/>
                                          </p:stCondLst>
                                        </p:cTn>
                                        <p:tgtEl>
                                          <p:spTgt spid="3">
                                            <p:txEl>
                                              <p:pRg st="10" end="10"/>
                                            </p:txEl>
                                          </p:spTgt>
                                        </p:tgtEl>
                                        <p:attrNameLst>
                                          <p:attrName>style.visibility</p:attrName>
                                        </p:attrNameLst>
                                      </p:cBhvr>
                                      <p:to>
                                        <p:strVal val="visible"/>
                                      </p:to>
                                    </p:set>
                                    <p:anim calcmode="lin" valueType="num">
                                      <p:cBhvr additive="base">
                                        <p:cTn id="64"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811000" cy="5410200"/>
          </a:xfrm>
        </p:spPr>
        <p:txBody>
          <a:bodyPr>
            <a:normAutofit/>
          </a:bodyPr>
          <a:lstStyle/>
          <a:p>
            <a:pPr marL="341313" lvl="2" indent="-111125">
              <a:lnSpc>
                <a:spcPct val="150000"/>
              </a:lnSpc>
              <a:spcBef>
                <a:spcPts val="0"/>
              </a:spcBef>
              <a:buClrTx/>
              <a:buSzPct val="80000"/>
              <a:buFont typeface="Arial" pitchFamily="34" charset="0"/>
              <a:buChar char="•"/>
            </a:pPr>
            <a:r>
              <a:rPr lang="sr-Latn-RS" b="1" dirty="0">
                <a:solidFill>
                  <a:srgbClr val="C00000"/>
                </a:solidFill>
                <a:latin typeface="Corbel" pitchFamily="34" charset="0"/>
              </a:rPr>
              <a:t>Programski elaborat </a:t>
            </a:r>
          </a:p>
          <a:p>
            <a:pPr marL="230188" lvl="2" indent="0">
              <a:lnSpc>
                <a:spcPct val="150000"/>
              </a:lnSpc>
              <a:spcBef>
                <a:spcPts val="0"/>
              </a:spcBef>
              <a:buClrTx/>
              <a:buSzPct val="80000"/>
              <a:buNone/>
            </a:pPr>
            <a:endParaRPr lang="sr-Latn-RS" b="1" dirty="0">
              <a:solidFill>
                <a:srgbClr val="C00000"/>
              </a:solidFill>
              <a:latin typeface="Corbel" pitchFamily="34" charset="0"/>
            </a:endParaRPr>
          </a:p>
          <a:p>
            <a:pPr marL="857250" lvl="2" indent="-342900">
              <a:lnSpc>
                <a:spcPct val="110000"/>
              </a:lnSpc>
              <a:spcBef>
                <a:spcPts val="0"/>
              </a:spcBef>
              <a:buClrTx/>
              <a:buSzPct val="80000"/>
              <a:buFont typeface="Wingdings" pitchFamily="2" charset="2"/>
              <a:buChar char="ü"/>
            </a:pPr>
            <a:r>
              <a:rPr lang="vi-VN" dirty="0">
                <a:latin typeface="Corbel" pitchFamily="34" charset="0"/>
              </a:rPr>
              <a:t>vrsta medijske usluge prema sadržaju u smislu člana 43. stav 2. Zakona o elektronskim medijima</a:t>
            </a:r>
          </a:p>
          <a:p>
            <a:pPr marL="803275" lvl="2" indent="-285750">
              <a:lnSpc>
                <a:spcPct val="150000"/>
              </a:lnSpc>
              <a:spcBef>
                <a:spcPts val="0"/>
              </a:spcBef>
              <a:buClrTx/>
              <a:buSzPct val="80000"/>
              <a:buFont typeface="Wingdings" pitchFamily="2" charset="2"/>
              <a:buChar char="ü"/>
            </a:pPr>
            <a:r>
              <a:rPr lang="vi-VN" dirty="0">
                <a:latin typeface="Corbel" pitchFamily="34" charset="0"/>
              </a:rPr>
              <a:t>planirano vreme emitovanja</a:t>
            </a:r>
          </a:p>
          <a:p>
            <a:pPr marL="803275" lvl="2" indent="-285750">
              <a:lnSpc>
                <a:spcPct val="150000"/>
              </a:lnSpc>
              <a:spcBef>
                <a:spcPts val="0"/>
              </a:spcBef>
              <a:buClrTx/>
              <a:buSzPct val="80000"/>
              <a:buFont typeface="Wingdings" pitchFamily="2" charset="2"/>
              <a:buChar char="ü"/>
            </a:pPr>
            <a:r>
              <a:rPr lang="vi-VN" dirty="0">
                <a:latin typeface="Corbel" pitchFamily="34" charset="0"/>
              </a:rPr>
              <a:t>ciljna grupa kojoj je program namenjen </a:t>
            </a:r>
          </a:p>
          <a:p>
            <a:pPr marL="803275" lvl="2" indent="-285750">
              <a:lnSpc>
                <a:spcPct val="150000"/>
              </a:lnSpc>
              <a:spcBef>
                <a:spcPts val="0"/>
              </a:spcBef>
              <a:buClrTx/>
              <a:buSzPct val="80000"/>
              <a:buFont typeface="Wingdings" pitchFamily="2" charset="2"/>
              <a:buChar char="ü"/>
            </a:pPr>
            <a:r>
              <a:rPr lang="vi-VN" dirty="0">
                <a:latin typeface="Corbel" pitchFamily="34" charset="0"/>
              </a:rPr>
              <a:t>jezik, odnosno jezici na kojima će se se program emitovati</a:t>
            </a:r>
            <a:endParaRPr lang="sr-Latn-RS" dirty="0">
              <a:latin typeface="Corbel" pitchFamily="34" charset="0"/>
            </a:endParaRPr>
          </a:p>
          <a:p>
            <a:pPr marL="1257300" lvl="2" indent="0">
              <a:lnSpc>
                <a:spcPct val="150000"/>
              </a:lnSpc>
              <a:spcBef>
                <a:spcPts val="0"/>
              </a:spcBef>
              <a:buClrTx/>
              <a:buSzPct val="80000"/>
              <a:buNone/>
            </a:pPr>
            <a:endParaRPr lang="vi-VN" sz="500" dirty="0">
              <a:latin typeface="Corbel" pitchFamily="34" charset="0"/>
            </a:endParaRPr>
          </a:p>
          <a:p>
            <a:pPr marL="803275" lvl="2" indent="-285750" algn="just">
              <a:lnSpc>
                <a:spcPct val="110000"/>
              </a:lnSpc>
              <a:spcBef>
                <a:spcPts val="0"/>
              </a:spcBef>
              <a:buClrTx/>
              <a:buSzPct val="80000"/>
              <a:buFont typeface="Wingdings" pitchFamily="2" charset="2"/>
              <a:buChar char="ü"/>
            </a:pPr>
            <a:r>
              <a:rPr lang="vi-VN" dirty="0">
                <a:latin typeface="Corbel" pitchFamily="34" charset="0"/>
              </a:rPr>
              <a:t>kvantitativan odnos između pojedinih vrsta programa</a:t>
            </a:r>
            <a:r>
              <a:rPr lang="sr-Latn-RS" dirty="0">
                <a:latin typeface="Corbel" pitchFamily="34" charset="0"/>
              </a:rPr>
              <a:t>,</a:t>
            </a:r>
            <a:r>
              <a:rPr lang="vi-VN" dirty="0">
                <a:latin typeface="Corbel" pitchFamily="34" charset="0"/>
              </a:rPr>
              <a:t> procentualno izražen i opis programski</a:t>
            </a:r>
            <a:r>
              <a:rPr lang="sr-Latn-RS" dirty="0">
                <a:latin typeface="Corbel" pitchFamily="34" charset="0"/>
              </a:rPr>
              <a:t>h</a:t>
            </a:r>
            <a:r>
              <a:rPr lang="vi-VN" dirty="0">
                <a:latin typeface="Corbel" pitchFamily="34" charset="0"/>
              </a:rPr>
              <a:t> sadržaj</a:t>
            </a:r>
            <a:r>
              <a:rPr lang="sr-Latn-RS" dirty="0">
                <a:latin typeface="Corbel" pitchFamily="34" charset="0"/>
              </a:rPr>
              <a:t>a</a:t>
            </a:r>
            <a:r>
              <a:rPr lang="vi-VN" dirty="0">
                <a:latin typeface="Corbel" pitchFamily="34" charset="0"/>
              </a:rPr>
              <a:t> obuhvaćeni pojedinim vrstama programa </a:t>
            </a:r>
            <a:endParaRPr lang="sr-Latn-RS" dirty="0">
              <a:latin typeface="Corbel" pitchFamily="34" charset="0"/>
            </a:endParaRP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Programski elaborat</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D37C6714-A58B-C2AE-5407-23E67243C364}"/>
              </a:ext>
            </a:extLst>
          </p:cNvPr>
          <p:cNvPicPr>
            <a:picLocks noChangeAspect="1"/>
          </p:cNvPicPr>
          <p:nvPr/>
        </p:nvPicPr>
        <p:blipFill>
          <a:blip r:embed="rId2"/>
          <a:stretch>
            <a:fillRect/>
          </a:stretch>
        </p:blipFill>
        <p:spPr>
          <a:xfrm>
            <a:off x="9137817" y="3156117"/>
            <a:ext cx="1993565" cy="1993565"/>
          </a:xfrm>
          <a:prstGeom prst="rect">
            <a:avLst/>
          </a:prstGeom>
        </p:spPr>
      </p:pic>
    </p:spTree>
    <p:extLst>
      <p:ext uri="{BB962C8B-B14F-4D97-AF65-F5344CB8AC3E}">
        <p14:creationId xmlns:p14="http://schemas.microsoft.com/office/powerpoint/2010/main" val="42691552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heel(1)">
                                      <p:cBhvr>
                                        <p:cTn id="13" dur="20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811000" cy="5410200"/>
          </a:xfrm>
        </p:spPr>
        <p:txBody>
          <a:bodyPr>
            <a:normAutofit/>
          </a:bodyPr>
          <a:lstStyle/>
          <a:p>
            <a:pPr marL="803275" lvl="2" indent="-285750" algn="just">
              <a:lnSpc>
                <a:spcPct val="110000"/>
              </a:lnSpc>
              <a:spcBef>
                <a:spcPts val="0"/>
              </a:spcBef>
              <a:buClrTx/>
              <a:buSzPct val="80000"/>
              <a:buFont typeface="Wingdings" pitchFamily="2" charset="2"/>
              <a:buChar char="ü"/>
            </a:pPr>
            <a:endParaRPr lang="sr-Latn-RS" sz="1600" dirty="0">
              <a:solidFill>
                <a:prstClr val="black"/>
              </a:solidFill>
              <a:latin typeface="Corbel" pitchFamily="34" charset="0"/>
            </a:endParaRPr>
          </a:p>
          <a:p>
            <a:pPr marL="803275" lvl="2" indent="-285750" algn="just">
              <a:lnSpc>
                <a:spcPct val="110000"/>
              </a:lnSpc>
              <a:spcBef>
                <a:spcPts val="0"/>
              </a:spcBef>
              <a:buClrTx/>
              <a:buSzPct val="80000"/>
              <a:buFont typeface="Wingdings" pitchFamily="2" charset="2"/>
              <a:buChar char="ü"/>
            </a:pPr>
            <a:endParaRPr lang="sr-Latn-RS" sz="1600" dirty="0">
              <a:solidFill>
                <a:prstClr val="black"/>
              </a:solidFill>
              <a:latin typeface="Corbel" pitchFamily="34" charset="0"/>
            </a:endParaRPr>
          </a:p>
          <a:p>
            <a:pPr marL="803275" lvl="2" indent="-285750" algn="just">
              <a:lnSpc>
                <a:spcPct val="110000"/>
              </a:lnSpc>
              <a:spcBef>
                <a:spcPts val="0"/>
              </a:spcBef>
              <a:buClrTx/>
              <a:buSzPct val="80000"/>
              <a:buFont typeface="Wingdings" pitchFamily="2" charset="2"/>
              <a:buChar char="ü"/>
            </a:pPr>
            <a:r>
              <a:rPr lang="vi-VN" dirty="0">
                <a:solidFill>
                  <a:prstClr val="black"/>
                </a:solidFill>
                <a:latin typeface="Corbel" pitchFamily="34" charset="0"/>
              </a:rPr>
              <a:t>udeo sopstvene produkcije</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udeo evropskih audio-vizuelnih dela</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udeo evropskih audio-vizuelnih dela nezavisne produkcije</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udeo televizijskog oglašavanja i televizijske prodaje</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okvirna programska šema po danima u nedelji</a:t>
            </a:r>
          </a:p>
          <a:p>
            <a:pPr marL="803275" lvl="2" indent="-285750">
              <a:lnSpc>
                <a:spcPct val="150000"/>
              </a:lnSpc>
              <a:spcBef>
                <a:spcPts val="0"/>
              </a:spcBef>
              <a:buClrTx/>
              <a:buSzPct val="80000"/>
              <a:buFont typeface="Wingdings" pitchFamily="2" charset="2"/>
              <a:buChar char="ü"/>
            </a:pPr>
            <a:r>
              <a:rPr lang="vi-VN" dirty="0">
                <a:solidFill>
                  <a:prstClr val="black"/>
                </a:solidFill>
                <a:latin typeface="Corbel" pitchFamily="34" charset="0"/>
              </a:rPr>
              <a:t>skraćeni identifikacioni znak i njegovo grafičko rešenje</a:t>
            </a:r>
          </a:p>
          <a:p>
            <a:pPr marL="620776" lvl="2" indent="0">
              <a:spcBef>
                <a:spcPts val="0"/>
              </a:spcBef>
              <a:buClrTx/>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Programski elaborat</a:t>
            </a:r>
            <a:endParaRPr lang="en-US" sz="3600" dirty="0">
              <a:solidFill>
                <a:schemeClr val="tx2">
                  <a:lumMod val="20000"/>
                  <a:lumOff val="80000"/>
                </a:schemeClr>
              </a:solidFill>
              <a:latin typeface="Corbel"/>
            </a:endParaRPr>
          </a:p>
        </p:txBody>
      </p:sp>
      <p:pic>
        <p:nvPicPr>
          <p:cNvPr id="2" name="Picture 1">
            <a:extLst>
              <a:ext uri="{FF2B5EF4-FFF2-40B4-BE49-F238E27FC236}">
                <a16:creationId xmlns:a16="http://schemas.microsoft.com/office/drawing/2014/main" id="{D37C6714-A58B-C2AE-5407-23E67243C364}"/>
              </a:ext>
            </a:extLst>
          </p:cNvPr>
          <p:cNvPicPr>
            <a:picLocks noChangeAspect="1"/>
          </p:cNvPicPr>
          <p:nvPr/>
        </p:nvPicPr>
        <p:blipFill>
          <a:blip r:embed="rId2"/>
          <a:stretch>
            <a:fillRect/>
          </a:stretch>
        </p:blipFill>
        <p:spPr>
          <a:xfrm>
            <a:off x="9137817" y="3048000"/>
            <a:ext cx="2222165" cy="2222165"/>
          </a:xfrm>
          <a:prstGeom prst="rect">
            <a:avLst/>
          </a:prstGeom>
        </p:spPr>
      </p:pic>
    </p:spTree>
    <p:extLst>
      <p:ext uri="{BB962C8B-B14F-4D97-AF65-F5344CB8AC3E}">
        <p14:creationId xmlns:p14="http://schemas.microsoft.com/office/powerpoint/2010/main" val="33832573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additive="base">
                                        <p:cTn id="12"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8"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8392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361950" lvl="2" indent="0" algn="just">
              <a:spcBef>
                <a:spcPts val="0"/>
              </a:spcBef>
              <a:buClrTx/>
              <a:buSzPct val="80000"/>
              <a:buNone/>
            </a:pPr>
            <a:endParaRPr lang="sr-Latn-RS" sz="2000" dirty="0">
              <a:latin typeface="Corbel" pitchFamily="34" charset="0"/>
            </a:endParaRPr>
          </a:p>
          <a:p>
            <a:pPr marL="895350" lvl="2" indent="-95250" defTabSz="895350">
              <a:spcBef>
                <a:spcPts val="0"/>
              </a:spcBef>
              <a:buClrTx/>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7620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zadaci</a:t>
            </a:r>
            <a:endParaRPr lang="en-US" sz="3600" dirty="0">
              <a:solidFill>
                <a:schemeClr val="tx2">
                  <a:lumMod val="20000"/>
                  <a:lumOff val="80000"/>
                </a:schemeClr>
              </a:solidFill>
              <a:latin typeface="Corbe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6114" y="1562100"/>
            <a:ext cx="7839772" cy="5181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434451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277600" cy="5410200"/>
          </a:xfrm>
        </p:spPr>
        <p:txBody>
          <a:bodyPr>
            <a:normAutofit/>
          </a:bodyPr>
          <a:lstStyle/>
          <a:p>
            <a:pPr marL="620776" lvl="2" indent="0">
              <a:spcBef>
                <a:spcPts val="0"/>
              </a:spcBef>
              <a:buClr>
                <a:schemeClr val="accent1"/>
              </a:buClr>
              <a:buSzPct val="80000"/>
              <a:buNone/>
            </a:pPr>
            <a:endParaRPr lang="sr-Latn-RS" sz="1100" dirty="0">
              <a:latin typeface="Corbel" pitchFamily="34" charset="0"/>
            </a:endParaRPr>
          </a:p>
          <a:p>
            <a:pPr marL="984314" lvl="2" indent="-363538" algn="just">
              <a:spcBef>
                <a:spcPts val="0"/>
              </a:spcBef>
              <a:buClrTx/>
              <a:buSzPct val="80000"/>
              <a:buFont typeface="Wingdings 2"/>
              <a:buChar char=""/>
            </a:pPr>
            <a:r>
              <a:rPr lang="vi-VN" dirty="0">
                <a:latin typeface="Corbel" pitchFamily="34" charset="0"/>
              </a:rPr>
              <a:t>TV stanice bez obzira na zonu servisa, prirodu i karakter misije, vlasništvo i način finansiranja, imaju nekoliko zajedničkih imenitelja (definisanih faktora):</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tehničku bazu</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radni prostor</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kadrovsku bazu</a:t>
            </a:r>
          </a:p>
          <a:p>
            <a:pPr marL="2514600" lvl="2" indent="-542925">
              <a:lnSpc>
                <a:spcPct val="150000"/>
              </a:lnSpc>
              <a:spcBef>
                <a:spcPts val="0"/>
              </a:spcBef>
              <a:buClrTx/>
              <a:buSzPct val="80000"/>
              <a:buFont typeface="Wingdings" pitchFamily="2" charset="2"/>
              <a:buChar char="Ø"/>
              <a:tabLst>
                <a:tab pos="2419350" algn="l"/>
                <a:tab pos="2514600" algn="l"/>
              </a:tabLst>
            </a:pPr>
            <a:r>
              <a:rPr lang="vi-VN" b="1" dirty="0">
                <a:solidFill>
                  <a:srgbClr val="C00000"/>
                </a:solidFill>
                <a:latin typeface="Corbel" pitchFamily="34" charset="0"/>
              </a:rPr>
              <a:t>tehnološki proces</a:t>
            </a:r>
            <a:endParaRPr lang="sr-Latn-RS" b="1" dirty="0">
              <a:solidFill>
                <a:srgbClr val="C00000"/>
              </a:solidFill>
              <a:latin typeface="Corbel" pitchFamily="34" charset="0"/>
            </a:endParaRPr>
          </a:p>
          <a:p>
            <a:pPr marL="1971675" lvl="2" indent="0">
              <a:spcBef>
                <a:spcPts val="0"/>
              </a:spcBef>
              <a:buClrTx/>
              <a:buSzPct val="80000"/>
              <a:buNone/>
              <a:tabLst>
                <a:tab pos="2419350" algn="l"/>
                <a:tab pos="2514600" algn="l"/>
              </a:tabLst>
            </a:pPr>
            <a:endParaRPr lang="vi-VN" sz="2000" dirty="0">
              <a:latin typeface="Corbel" pitchFamily="34" charset="0"/>
            </a:endParaRPr>
          </a:p>
          <a:p>
            <a:pPr marL="984314" lvl="2" indent="-363538" algn="just">
              <a:spcBef>
                <a:spcPts val="0"/>
              </a:spcBef>
              <a:buClrTx/>
              <a:buSzPct val="80000"/>
              <a:buFont typeface="Wingdings 2"/>
              <a:buChar char=""/>
            </a:pPr>
            <a:r>
              <a:rPr lang="vi-VN" dirty="0">
                <a:latin typeface="Corbel" pitchFamily="34" charset="0"/>
              </a:rPr>
              <a:t>navedeni zajednički imenitelji su faktori koji uslovljavaju rad TV stanice i TV produkcije i analizom svakog faktora posebno kroz projektne zadatke</a:t>
            </a:r>
            <a:r>
              <a:rPr lang="sr-Latn-RS" dirty="0">
                <a:latin typeface="Corbel" pitchFamily="34" charset="0"/>
              </a:rPr>
              <a:t>,</a:t>
            </a:r>
            <a:r>
              <a:rPr lang="vi-VN" dirty="0">
                <a:latin typeface="Corbel" pitchFamily="34" charset="0"/>
              </a:rPr>
              <a:t> moguće je postaviti projektni model za svaki od navedenih faktora </a:t>
            </a: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0584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Projektni zadaci</a:t>
            </a:r>
            <a:endParaRPr lang="en-US" sz="3600" dirty="0">
              <a:solidFill>
                <a:schemeClr val="tx2">
                  <a:lumMod val="20000"/>
                  <a:lumOff val="80000"/>
                </a:schemeClr>
              </a:solidFill>
              <a:latin typeface="Corbel"/>
            </a:endParaRPr>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7400" y="2514600"/>
            <a:ext cx="2209800"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28040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2051"/>
                                        </p:tgtEl>
                                        <p:attrNameLst>
                                          <p:attrName>style.visibility</p:attrName>
                                        </p:attrNameLst>
                                      </p:cBhvr>
                                      <p:to>
                                        <p:strVal val="visible"/>
                                      </p:to>
                                    </p:set>
                                    <p:animEffect transition="in" filter="wheel(1)">
                                      <p:cBhvr>
                                        <p:cTn id="12" dur="2000"/>
                                        <p:tgtEl>
                                          <p:spTgt spid="205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430000" cy="5410200"/>
          </a:xfrm>
        </p:spPr>
        <p:txBody>
          <a:bodyPr>
            <a:normAutofit/>
          </a:bodyPr>
          <a:lstStyle/>
          <a:p>
            <a:pPr marL="620776" lvl="2" indent="0">
              <a:spcBef>
                <a:spcPts val="0"/>
              </a:spcBef>
              <a:buClr>
                <a:schemeClr val="accent1"/>
              </a:buClr>
              <a:buSzPct val="80000"/>
              <a:buNone/>
            </a:pPr>
            <a:endParaRPr lang="sr-Latn-RS" sz="300" dirty="0">
              <a:latin typeface="Corbel" pitchFamily="34" charset="0"/>
            </a:endParaRPr>
          </a:p>
          <a:p>
            <a:pPr marL="714375" lvl="2" indent="-352425" algn="just">
              <a:spcBef>
                <a:spcPts val="0"/>
              </a:spcBef>
              <a:buClrTx/>
              <a:buSzPct val="80000"/>
              <a:buFont typeface="Wingdings 2"/>
              <a:buChar char=""/>
            </a:pPr>
            <a:r>
              <a:rPr lang="vi-VN" dirty="0">
                <a:latin typeface="Corbel" pitchFamily="34" charset="0"/>
              </a:rPr>
              <a:t>Stepen tehničke opremljenosti TV direktno uslovljava određeni način proizvodnje, a samim tim utiče i na kvalitet proizvodnje i emitovanja  programa. Osnovni problemi tehničke baze za proizvodnju i emitovanje programa TV na našim prostorima, sadržani su u:</a:t>
            </a:r>
            <a:endParaRPr lang="sr-Latn-RS" dirty="0">
              <a:latin typeface="Corbel" pitchFamily="34" charset="0"/>
            </a:endParaRPr>
          </a:p>
          <a:p>
            <a:pPr marL="620776" lvl="2" indent="0">
              <a:spcBef>
                <a:spcPts val="0"/>
              </a:spcBef>
              <a:buClr>
                <a:schemeClr val="accent1"/>
              </a:buClr>
              <a:buSzPct val="80000"/>
              <a:buNone/>
            </a:pPr>
            <a:endParaRPr lang="vi-VN" sz="1000" dirty="0">
              <a:latin typeface="Corbel" pitchFamily="34" charset="0"/>
            </a:endParaRPr>
          </a:p>
          <a:p>
            <a:pPr marL="963676" lvl="2" indent="-342900">
              <a:spcBef>
                <a:spcPts val="0"/>
              </a:spcBef>
              <a:buClrTx/>
              <a:buSzPct val="80000"/>
              <a:buFont typeface="Wingdings" pitchFamily="2" charset="2"/>
              <a:buChar char="ü"/>
            </a:pPr>
            <a:r>
              <a:rPr lang="vi-VN" b="1" dirty="0">
                <a:solidFill>
                  <a:srgbClr val="C00000"/>
                </a:solidFill>
                <a:latin typeface="Corbel" pitchFamily="34" charset="0"/>
              </a:rPr>
              <a:t>dotrajalost opreme</a:t>
            </a:r>
            <a:endParaRPr lang="sr-Latn-RS" b="1" dirty="0">
              <a:solidFill>
                <a:srgbClr val="C00000"/>
              </a:solidFill>
              <a:latin typeface="Corbel" pitchFamily="34" charset="0"/>
            </a:endParaRPr>
          </a:p>
          <a:p>
            <a:pPr marL="620776" lvl="2" indent="0">
              <a:spcBef>
                <a:spcPts val="0"/>
              </a:spcBef>
              <a:buClrTx/>
              <a:buSzPct val="80000"/>
              <a:buNone/>
            </a:pPr>
            <a:endParaRPr lang="vi-VN" sz="1050" b="1" dirty="0">
              <a:solidFill>
                <a:srgbClr val="C00000"/>
              </a:solidFill>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postojeća oprema je u upotrebi </a:t>
            </a:r>
            <a:r>
              <a:rPr lang="sr-Latn-RS" dirty="0">
                <a:latin typeface="Corbel" pitchFamily="34" charset="0"/>
              </a:rPr>
              <a:t>od početkak rada TV centra</a:t>
            </a:r>
          </a:p>
          <a:p>
            <a:pPr marL="620776" lvl="2" indent="0">
              <a:spcBef>
                <a:spcPts val="0"/>
              </a:spcBef>
              <a:buClrTx/>
              <a:buSzPct val="80000"/>
              <a:buNone/>
            </a:pPr>
            <a:endParaRPr lang="vi-VN" sz="1000" dirty="0">
              <a:latin typeface="Corbel" pitchFamily="34" charset="0"/>
            </a:endParaRPr>
          </a:p>
          <a:p>
            <a:pPr marL="963676" lvl="2" indent="-342900" algn="just">
              <a:spcBef>
                <a:spcPts val="0"/>
              </a:spcBef>
              <a:buClrTx/>
              <a:buSzPct val="80000"/>
              <a:buFont typeface="Arial" pitchFamily="34" charset="0"/>
              <a:buChar char="•"/>
            </a:pPr>
            <a:r>
              <a:rPr lang="vi-VN" dirty="0">
                <a:latin typeface="Corbel" pitchFamily="34" charset="0"/>
              </a:rPr>
              <a:t>i pored službe održavanja pri tehničkom sektoru održavanje praktično ne postoji (usled nedostatka finansijskih sredstava za nabavku rezervnih delova i odgovarajućih instrumenata)</a:t>
            </a:r>
            <a:endParaRPr lang="sr-Latn-RS" dirty="0">
              <a:latin typeface="Corbel" pitchFamily="34" charset="0"/>
            </a:endParaRPr>
          </a:p>
          <a:p>
            <a:pPr marL="620776" lvl="2" indent="0">
              <a:spcBef>
                <a:spcPts val="0"/>
              </a:spcBef>
              <a:buClrTx/>
              <a:buSzPct val="80000"/>
              <a:buNone/>
            </a:pPr>
            <a:r>
              <a:rPr lang="vi-VN" sz="1800" dirty="0">
                <a:latin typeface="Corbel" pitchFamily="34" charset="0"/>
              </a:rPr>
              <a:t> </a:t>
            </a:r>
          </a:p>
          <a:p>
            <a:pPr marL="963676" lvl="2" indent="-342900" algn="just">
              <a:spcBef>
                <a:spcPts val="0"/>
              </a:spcBef>
              <a:buClrTx/>
              <a:buSzPct val="80000"/>
              <a:buFont typeface="Arial" pitchFamily="34" charset="0"/>
              <a:buChar char="•"/>
            </a:pPr>
            <a:r>
              <a:rPr lang="vi-VN" dirty="0">
                <a:latin typeface="Corbel" pitchFamily="34" charset="0"/>
              </a:rPr>
              <a:t>svakodnevno u toku realizacije dolazi do ispadanja pojedinih punktova usled kvarova što dovodi do čestih promena plana realizacije, a u najgorem slučaju do otkazivanja najavljene emisije</a:t>
            </a: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vi-VN" sz="2000" dirty="0">
              <a:latin typeface="Corbel" pitchFamily="34" charset="0"/>
            </a:endParaRPr>
          </a:p>
          <a:p>
            <a:pPr marL="620776" lvl="2" indent="0">
              <a:spcBef>
                <a:spcPts val="0"/>
              </a:spcBef>
              <a:buClr>
                <a:schemeClr val="accent1"/>
              </a:buClr>
              <a:buSzPct val="80000"/>
              <a:buNone/>
            </a:pPr>
            <a:endParaRPr lang="pl-PL" sz="14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9982200" cy="838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Tehnička baza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4917041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5864</TotalTime>
  <Words>1479</Words>
  <Application>Microsoft Office PowerPoint</Application>
  <PresentationFormat>Widescreen</PresentationFormat>
  <Paragraphs>494</Paragraphs>
  <Slides>21</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Corbel</vt:lpstr>
      <vt:lpstr>Courier New</vt:lpstr>
      <vt:lpstr>Wingdings</vt:lpstr>
      <vt:lpstr>Wingdings 2</vt:lpstr>
      <vt:lpstr>Wingdings 3</vt:lpstr>
      <vt:lpstr>Module</vt:lpstr>
      <vt:lpstr>PROJEKTNI ZADACI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PROJEKTNI MODEL</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VESTI</dc:title>
  <dc:creator>Pixi</dc:creator>
  <cp:lastModifiedBy>Predrag Kajganić</cp:lastModifiedBy>
  <cp:revision>1661</cp:revision>
  <dcterms:created xsi:type="dcterms:W3CDTF">2006-08-16T00:00:00Z</dcterms:created>
  <dcterms:modified xsi:type="dcterms:W3CDTF">2024-08-06T13:28:17Z</dcterms:modified>
</cp:coreProperties>
</file>