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1"/>
  </p:notesMasterIdLst>
  <p:sldIdLst>
    <p:sldId id="256" r:id="rId2"/>
    <p:sldId id="870" r:id="rId3"/>
    <p:sldId id="923" r:id="rId4"/>
    <p:sldId id="969" r:id="rId5"/>
    <p:sldId id="924" r:id="rId6"/>
    <p:sldId id="970" r:id="rId7"/>
    <p:sldId id="971" r:id="rId8"/>
    <p:sldId id="972" r:id="rId9"/>
    <p:sldId id="989" r:id="rId10"/>
    <p:sldId id="973" r:id="rId11"/>
    <p:sldId id="974" r:id="rId12"/>
    <p:sldId id="975" r:id="rId13"/>
    <p:sldId id="990" r:id="rId14"/>
    <p:sldId id="976" r:id="rId15"/>
    <p:sldId id="977" r:id="rId16"/>
    <p:sldId id="991" r:id="rId17"/>
    <p:sldId id="978" r:id="rId18"/>
    <p:sldId id="979" r:id="rId19"/>
    <p:sldId id="992" r:id="rId20"/>
    <p:sldId id="982" r:id="rId21"/>
    <p:sldId id="981" r:id="rId22"/>
    <p:sldId id="980" r:id="rId23"/>
    <p:sldId id="983" r:id="rId24"/>
    <p:sldId id="984" r:id="rId25"/>
    <p:sldId id="985" r:id="rId26"/>
    <p:sldId id="986" r:id="rId27"/>
    <p:sldId id="993" r:id="rId28"/>
    <p:sldId id="987" r:id="rId29"/>
    <p:sldId id="988" r:id="rId3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622" autoAdjust="0"/>
  </p:normalViewPr>
  <p:slideViewPr>
    <p:cSldViewPr>
      <p:cViewPr varScale="1">
        <p:scale>
          <a:sx n="84" d="100"/>
          <a:sy n="84" d="100"/>
        </p:scale>
        <p:origin x="90" y="48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6925B0-922F-4828-84EB-0DF837AA9F0B}" type="datetimeFigureOut">
              <a:rPr lang="en-US" smtClean="0"/>
              <a:t>06-Aug-24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CB385E-408D-4944-8CAD-49125B1CF0DC}" type="slidenum">
              <a:rPr lang="en-US" smtClean="0"/>
              <a:t>‹#›</a:t>
            </a:fld>
            <a:endParaRPr lang="en-US"/>
          </a:p>
        </p:txBody>
      </p:sp>
    </p:spTree>
    <p:extLst>
      <p:ext uri="{BB962C8B-B14F-4D97-AF65-F5344CB8AC3E}">
        <p14:creationId xmlns:p14="http://schemas.microsoft.com/office/powerpoint/2010/main" val="4219366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CB385E-408D-4944-8CAD-49125B1CF0DC}" type="slidenum">
              <a:rPr lang="en-US" smtClean="0"/>
              <a:t>1</a:t>
            </a:fld>
            <a:endParaRPr lang="en-US"/>
          </a:p>
        </p:txBody>
      </p:sp>
    </p:spTree>
    <p:extLst>
      <p:ext uri="{BB962C8B-B14F-4D97-AF65-F5344CB8AC3E}">
        <p14:creationId xmlns:p14="http://schemas.microsoft.com/office/powerpoint/2010/main" val="1497325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1" y="0"/>
            <a:ext cx="12191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ctrTitle"/>
          </p:nvPr>
        </p:nvSpPr>
        <p:spPr>
          <a:xfrm>
            <a:off x="914400" y="3355848"/>
            <a:ext cx="107696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914400" y="1828800"/>
            <a:ext cx="107696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8798560" y="0"/>
            <a:ext cx="6096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bwMode="ltGray">
          <a:xfrm>
            <a:off x="8863584" y="0"/>
            <a:ext cx="33528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Vertical Title 1"/>
          <p:cNvSpPr>
            <a:spLocks noGrp="1"/>
          </p:cNvSpPr>
          <p:nvPr>
            <p:ph type="title" orient="vert"/>
          </p:nvPr>
        </p:nvSpPr>
        <p:spPr>
          <a:xfrm>
            <a:off x="9042400" y="274641"/>
            <a:ext cx="2540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304801"/>
            <a:ext cx="8026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a:xfrm>
            <a:off x="3520796" y="6377460"/>
            <a:ext cx="5115205" cy="365125"/>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55448"/>
            <a:ext cx="109728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12192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ectangle 11"/>
          <p:cNvSpPr/>
          <p:nvPr/>
        </p:nvSpPr>
        <p:spPr bwMode="invGray">
          <a:xfrm>
            <a:off x="0" y="2602520"/>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999744" y="118872"/>
            <a:ext cx="10684256"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987552" y="1828800"/>
            <a:ext cx="10696448"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06-Aug-24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1773936"/>
            <a:ext cx="53848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773936"/>
            <a:ext cx="53848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06-Aug-24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609600" y="1698988"/>
            <a:ext cx="5386917"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609600" y="2449512"/>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6193368" y="1698988"/>
            <a:ext cx="5389033"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6193368" y="2449512"/>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06-Aug-24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06-Aug-24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06-Aug-24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784" y="152400"/>
            <a:ext cx="3364992"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4025837" y="1743134"/>
            <a:ext cx="7894188"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223784" y="1730018"/>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06-Aug-24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5448"/>
            <a:ext cx="3366867"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3871741" y="1484808"/>
            <a:ext cx="8329863"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219456" y="1728216"/>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219456" y="1170432"/>
            <a:ext cx="3364992" cy="201168"/>
          </a:xfrm>
        </p:spPr>
        <p:txBody>
          <a:bodyPr/>
          <a:lstStyle/>
          <a:p>
            <a:fld id="{1D8BD707-D9CF-40AE-B4C6-C98DA3205C09}" type="datetimeFigureOut">
              <a:rPr lang="en-US" smtClean="0"/>
              <a:pPr/>
              <a:t>06-Aug-24</a:t>
            </a:fld>
            <a:endParaRPr lang="en-US"/>
          </a:p>
        </p:txBody>
      </p:sp>
      <p:sp>
        <p:nvSpPr>
          <p:cNvPr id="11" name="Rectangle 10"/>
          <p:cNvSpPr/>
          <p:nvPr/>
        </p:nvSpPr>
        <p:spPr>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bwMode="invGray">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Footer Placeholder 5"/>
          <p:cNvSpPr>
            <a:spLocks noGrp="1"/>
          </p:cNvSpPr>
          <p:nvPr>
            <p:ph type="ftr" sz="quarter" idx="11"/>
          </p:nvPr>
        </p:nvSpPr>
        <p:spPr>
          <a:xfrm>
            <a:off x="4047744" y="1170432"/>
            <a:ext cx="6925056"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11119104" y="1170432"/>
            <a:ext cx="978485" cy="201168"/>
          </a:xfr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p:cNvSpPr/>
          <p:nvPr/>
        </p:nvSpPr>
        <p:spPr bwMode="invGray">
          <a:xfrm>
            <a:off x="0" y="1435895"/>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7" name="Rectangle 6"/>
          <p:cNvSpPr/>
          <p:nvPr/>
        </p:nvSpPr>
        <p:spPr bwMode="ltGray">
          <a:xfrm>
            <a:off x="1" y="1"/>
            <a:ext cx="12191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Placeholder 1"/>
          <p:cNvSpPr>
            <a:spLocks noGrp="1"/>
          </p:cNvSpPr>
          <p:nvPr>
            <p:ph type="title"/>
          </p:nvPr>
        </p:nvSpPr>
        <p:spPr>
          <a:xfrm>
            <a:off x="609600" y="152400"/>
            <a:ext cx="109728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609600" y="1775192"/>
            <a:ext cx="109728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609600" y="6476999"/>
            <a:ext cx="28448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D8BD707-D9CF-40AE-B4C6-C98DA3205C09}" type="datetimeFigureOut">
              <a:rPr lang="en-US" smtClean="0"/>
              <a:pPr/>
              <a:t>06-Aug-24</a:t>
            </a:fld>
            <a:endParaRPr lang="en-US"/>
          </a:p>
        </p:txBody>
      </p:sp>
      <p:sp>
        <p:nvSpPr>
          <p:cNvPr id="5" name="Footer Placeholder 4"/>
          <p:cNvSpPr>
            <a:spLocks noGrp="1"/>
          </p:cNvSpPr>
          <p:nvPr>
            <p:ph type="ftr" sz="quarter" idx="3"/>
          </p:nvPr>
        </p:nvSpPr>
        <p:spPr>
          <a:xfrm>
            <a:off x="3520796" y="6476999"/>
            <a:ext cx="734362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10939195" y="6476999"/>
            <a:ext cx="978485"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05000" y="5715000"/>
            <a:ext cx="8382000" cy="457200"/>
          </a:xfrm>
        </p:spPr>
        <p:txBody>
          <a:bodyPr>
            <a:noAutofit/>
          </a:bodyPr>
          <a:lstStyle/>
          <a:p>
            <a:pPr algn="ctr"/>
            <a:r>
              <a:rPr lang="sr-Latn-RS" sz="2800" dirty="0">
                <a:solidFill>
                  <a:schemeClr val="tx1"/>
                </a:solidFill>
              </a:rPr>
              <a:t> POSTAVKA PROJEKTA </a:t>
            </a:r>
            <a:endParaRPr lang="en-US" sz="2800" dirty="0">
              <a:solidFill>
                <a:schemeClr val="tx1"/>
              </a:solidFill>
            </a:endParaRPr>
          </a:p>
        </p:txBody>
      </p:sp>
      <p:sp>
        <p:nvSpPr>
          <p:cNvPr id="4" name="Title 1"/>
          <p:cNvSpPr txBox="1">
            <a:spLocks/>
          </p:cNvSpPr>
          <p:nvPr/>
        </p:nvSpPr>
        <p:spPr>
          <a:xfrm>
            <a:off x="2743200" y="5562600"/>
            <a:ext cx="6934200" cy="911352"/>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52400"/>
            <a:ext cx="91440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341778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0500" y="1447800"/>
            <a:ext cx="11087100" cy="5410200"/>
          </a:xfrm>
        </p:spPr>
        <p:txBody>
          <a:bodyPr>
            <a:normAutofit/>
          </a:bodyPr>
          <a:lstStyle/>
          <a:p>
            <a:pPr>
              <a:buClrTx/>
              <a:buFont typeface="Wingdings" pitchFamily="2" charset="2"/>
              <a:buChar char="q"/>
            </a:pPr>
            <a:r>
              <a:rPr lang="sr-Latn-CS" sz="2400" b="1" dirty="0"/>
              <a:t>Hrana</a:t>
            </a:r>
          </a:p>
          <a:p>
            <a:pPr marL="118872" indent="0">
              <a:buNone/>
            </a:pPr>
            <a:endParaRPr lang="en-US" sz="1100" dirty="0"/>
          </a:p>
          <a:p>
            <a:pPr lvl="0">
              <a:buClrTx/>
              <a:buFont typeface="Wingdings" pitchFamily="2" charset="2"/>
              <a:buChar char="Ø"/>
            </a:pPr>
            <a:r>
              <a:rPr lang="sr-Latn-CS" sz="2400" b="1" i="1" dirty="0"/>
              <a:t>Čuvanje namirnica</a:t>
            </a:r>
          </a:p>
          <a:p>
            <a:pPr marL="118872" indent="0">
              <a:buClrTx/>
              <a:buNone/>
            </a:pPr>
            <a:endParaRPr lang="en-US" sz="500" dirty="0"/>
          </a:p>
          <a:p>
            <a:pPr marL="714375" indent="-171450" algn="just">
              <a:buClrTx/>
              <a:buFont typeface="Arial" pitchFamily="34" charset="0"/>
              <a:buChar char="•"/>
            </a:pPr>
            <a:r>
              <a:rPr lang="sr-Latn-CS" sz="2200" dirty="0"/>
              <a:t>(kako sačuvati svežinu </a:t>
            </a:r>
          </a:p>
          <a:p>
            <a:pPr marL="542925" indent="0" algn="just">
              <a:buClrTx/>
              <a:buNone/>
            </a:pPr>
            <a:r>
              <a:rPr lang="sr-Latn-CS" sz="2200" dirty="0"/>
              <a:t>   i produžiti rok trajanja namirnica)</a:t>
            </a:r>
            <a:endParaRPr lang="hr-HR" sz="22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lvl="0">
              <a:buClrTx/>
              <a:buFont typeface="Wingdings" pitchFamily="2" charset="2"/>
              <a:buChar char="Ø"/>
            </a:pPr>
            <a:r>
              <a:rPr lang="sr-Latn-CS" sz="2400" b="1" i="1" dirty="0">
                <a:solidFill>
                  <a:prstClr val="black"/>
                </a:solidFill>
              </a:rPr>
              <a:t>Priprema</a:t>
            </a:r>
          </a:p>
          <a:p>
            <a:pPr marL="118872" indent="0">
              <a:buClrTx/>
              <a:buNone/>
            </a:pPr>
            <a:endParaRPr lang="en-US" sz="500" dirty="0">
              <a:solidFill>
                <a:prstClr val="black"/>
              </a:solidFill>
            </a:endParaRPr>
          </a:p>
          <a:p>
            <a:pPr marL="714375" indent="-171450" algn="just">
              <a:buClrTx/>
              <a:buFont typeface="Arial" pitchFamily="34" charset="0"/>
              <a:buChar char="•"/>
            </a:pPr>
            <a:r>
              <a:rPr lang="sr-Latn-CS" sz="2200" dirty="0">
                <a:solidFill>
                  <a:prstClr val="black"/>
                </a:solidFill>
              </a:rPr>
              <a:t>(provera ispravnosti namirnica, </a:t>
            </a:r>
          </a:p>
          <a:p>
            <a:pPr marL="542925" indent="0" algn="just">
              <a:buClrTx/>
              <a:buNone/>
            </a:pPr>
            <a:r>
              <a:rPr lang="sr-Latn-CS" sz="2200" dirty="0">
                <a:solidFill>
                  <a:prstClr val="black"/>
                </a:solidFill>
              </a:rPr>
              <a:t>    kako pripremiti hranu – otopiti, </a:t>
            </a:r>
          </a:p>
          <a:p>
            <a:pPr marL="542925" indent="0" algn="just">
              <a:buClrTx/>
              <a:buNone/>
            </a:pPr>
            <a:r>
              <a:rPr lang="sr-Latn-CS" sz="2200" dirty="0">
                <a:solidFill>
                  <a:prstClr val="black"/>
                </a:solidFill>
              </a:rPr>
              <a:t>    oljuštiti, iseći, neutralisati mirise ...)</a:t>
            </a:r>
            <a:endParaRPr lang="hr-HR" sz="22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57800" y="1890713"/>
            <a:ext cx="2557463" cy="1717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077200" y="1890713"/>
            <a:ext cx="2565487" cy="1717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486400" y="4343400"/>
            <a:ext cx="2557463" cy="1597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305800" y="4380373"/>
            <a:ext cx="2391488" cy="1597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1801940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1" presetClass="entr" presetSubtype="1" fill="hold" nodeType="afterEffect">
                                  <p:stCondLst>
                                    <p:cond delay="0"/>
                                  </p:stCondLst>
                                  <p:childTnLst>
                                    <p:set>
                                      <p:cBhvr>
                                        <p:cTn id="27" dur="1" fill="hold">
                                          <p:stCondLst>
                                            <p:cond delay="0"/>
                                          </p:stCondLst>
                                        </p:cTn>
                                        <p:tgtEl>
                                          <p:spTgt spid="4098"/>
                                        </p:tgtEl>
                                        <p:attrNameLst>
                                          <p:attrName>style.visibility</p:attrName>
                                        </p:attrNameLst>
                                      </p:cBhvr>
                                      <p:to>
                                        <p:strVal val="visible"/>
                                      </p:to>
                                    </p:set>
                                    <p:animEffect transition="in" filter="wheel(1)">
                                      <p:cBhvr>
                                        <p:cTn id="28" dur="2000"/>
                                        <p:tgtEl>
                                          <p:spTgt spid="4098"/>
                                        </p:tgtEl>
                                      </p:cBhvr>
                                    </p:animEffect>
                                  </p:childTnLst>
                                </p:cTn>
                              </p:par>
                            </p:childTnLst>
                          </p:cTn>
                        </p:par>
                        <p:par>
                          <p:cTn id="29" fill="hold">
                            <p:stCondLst>
                              <p:cond delay="2500"/>
                            </p:stCondLst>
                            <p:childTnLst>
                              <p:par>
                                <p:cTn id="30" presetID="21" presetClass="entr" presetSubtype="1" fill="hold" nodeType="afterEffect">
                                  <p:stCondLst>
                                    <p:cond delay="0"/>
                                  </p:stCondLst>
                                  <p:childTnLst>
                                    <p:set>
                                      <p:cBhvr>
                                        <p:cTn id="31" dur="1" fill="hold">
                                          <p:stCondLst>
                                            <p:cond delay="0"/>
                                          </p:stCondLst>
                                        </p:cTn>
                                        <p:tgtEl>
                                          <p:spTgt spid="4099"/>
                                        </p:tgtEl>
                                        <p:attrNameLst>
                                          <p:attrName>style.visibility</p:attrName>
                                        </p:attrNameLst>
                                      </p:cBhvr>
                                      <p:to>
                                        <p:strVal val="visible"/>
                                      </p:to>
                                    </p:set>
                                    <p:animEffect transition="in" filter="wheel(1)">
                                      <p:cBhvr>
                                        <p:cTn id="32" dur="2000"/>
                                        <p:tgtEl>
                                          <p:spTgt spid="4099"/>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anim calcmode="lin" valueType="num">
                                      <p:cBhvr additive="base">
                                        <p:cTn id="3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anim calcmode="lin" valueType="num">
                                      <p:cBhvr additive="base">
                                        <p:cTn id="43"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11" end="11"/>
                                            </p:txEl>
                                          </p:spTgt>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 calcmode="lin" valueType="num">
                                      <p:cBhvr additive="base">
                                        <p:cTn id="4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2" end="12"/>
                                            </p:txEl>
                                          </p:spTgt>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anim calcmode="lin" valueType="num">
                                      <p:cBhvr additive="base">
                                        <p:cTn id="51"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21" presetClass="entr" presetSubtype="1" fill="hold" nodeType="afterEffect">
                                  <p:stCondLst>
                                    <p:cond delay="0"/>
                                  </p:stCondLst>
                                  <p:childTnLst>
                                    <p:set>
                                      <p:cBhvr>
                                        <p:cTn id="55" dur="1" fill="hold">
                                          <p:stCondLst>
                                            <p:cond delay="0"/>
                                          </p:stCondLst>
                                        </p:cTn>
                                        <p:tgtEl>
                                          <p:spTgt spid="4100"/>
                                        </p:tgtEl>
                                        <p:attrNameLst>
                                          <p:attrName>style.visibility</p:attrName>
                                        </p:attrNameLst>
                                      </p:cBhvr>
                                      <p:to>
                                        <p:strVal val="visible"/>
                                      </p:to>
                                    </p:set>
                                    <p:animEffect transition="in" filter="wheel(1)">
                                      <p:cBhvr>
                                        <p:cTn id="56" dur="2000"/>
                                        <p:tgtEl>
                                          <p:spTgt spid="4100"/>
                                        </p:tgtEl>
                                      </p:cBhvr>
                                    </p:animEffect>
                                  </p:childTnLst>
                                </p:cTn>
                              </p:par>
                            </p:childTnLst>
                          </p:cTn>
                        </p:par>
                        <p:par>
                          <p:cTn id="57" fill="hold">
                            <p:stCondLst>
                              <p:cond delay="2500"/>
                            </p:stCondLst>
                            <p:childTnLst>
                              <p:par>
                                <p:cTn id="58" presetID="21" presetClass="entr" presetSubtype="1" fill="hold" nodeType="afterEffect">
                                  <p:stCondLst>
                                    <p:cond delay="0"/>
                                  </p:stCondLst>
                                  <p:childTnLst>
                                    <p:set>
                                      <p:cBhvr>
                                        <p:cTn id="59" dur="1" fill="hold">
                                          <p:stCondLst>
                                            <p:cond delay="0"/>
                                          </p:stCondLst>
                                        </p:cTn>
                                        <p:tgtEl>
                                          <p:spTgt spid="4101"/>
                                        </p:tgtEl>
                                        <p:attrNameLst>
                                          <p:attrName>style.visibility</p:attrName>
                                        </p:attrNameLst>
                                      </p:cBhvr>
                                      <p:to>
                                        <p:strVal val="visible"/>
                                      </p:to>
                                    </p:set>
                                    <p:animEffect transition="in" filter="wheel(1)">
                                      <p:cBhvr>
                                        <p:cTn id="60" dur="2000"/>
                                        <p:tgtEl>
                                          <p:spTgt spid="4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6700" y="1447800"/>
            <a:ext cx="10934700" cy="5410200"/>
          </a:xfrm>
        </p:spPr>
        <p:txBody>
          <a:bodyPr>
            <a:normAutofit/>
          </a:bodyPr>
          <a:lstStyle/>
          <a:p>
            <a:pPr>
              <a:buClrTx/>
              <a:buFont typeface="Wingdings" pitchFamily="2" charset="2"/>
              <a:buChar char="q"/>
            </a:pPr>
            <a:r>
              <a:rPr lang="sr-Latn-CS" sz="2400" b="1" dirty="0"/>
              <a:t>Hrana</a:t>
            </a:r>
          </a:p>
          <a:p>
            <a:pPr marL="118872" indent="0">
              <a:buNone/>
            </a:pPr>
            <a:endParaRPr lang="en-US" sz="1100" dirty="0"/>
          </a:p>
          <a:p>
            <a:pPr lvl="0">
              <a:buClrTx/>
              <a:buFont typeface="Wingdings" pitchFamily="2" charset="2"/>
              <a:buChar char="Ø"/>
            </a:pPr>
            <a:r>
              <a:rPr lang="sr-Latn-CS" sz="2400" b="1" i="1" dirty="0"/>
              <a:t>Spremanje</a:t>
            </a:r>
          </a:p>
          <a:p>
            <a:pPr marL="118872" indent="0">
              <a:buClrTx/>
              <a:buNone/>
            </a:pPr>
            <a:endParaRPr lang="en-US" sz="500" dirty="0"/>
          </a:p>
          <a:p>
            <a:pPr marL="714375" indent="-171450" algn="just">
              <a:buClrTx/>
              <a:buFont typeface="Arial" pitchFamily="34" charset="0"/>
              <a:buChar char="•"/>
            </a:pPr>
            <a:r>
              <a:rPr lang="vi-VN" sz="2200" dirty="0"/>
              <a:t>(higijena, posuđe, smanjenje masti, kako da ne zagori,  začini za bolji ukus ...,  )</a:t>
            </a:r>
            <a:endParaRPr lang="hr-HR" sz="2200" dirty="0"/>
          </a:p>
          <a:p>
            <a:pPr marL="620776" lvl="2" indent="0" algn="just">
              <a:spcBef>
                <a:spcPts val="0"/>
              </a:spcBef>
              <a:buClr>
                <a:schemeClr val="accent1"/>
              </a:buClr>
              <a:buSzPct val="80000"/>
              <a:buNone/>
            </a:pPr>
            <a:endParaRPr lang="hr-HR" sz="22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lvl="0">
              <a:buClrTx/>
              <a:buFont typeface="Wingdings" pitchFamily="2" charset="2"/>
              <a:buChar char="Ø"/>
            </a:pPr>
            <a:endParaRPr lang="sr-Latn-CS" sz="1800" b="1" i="1" dirty="0">
              <a:solidFill>
                <a:prstClr val="black"/>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61637" y="3657600"/>
            <a:ext cx="3556922"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95812" y="3675299"/>
            <a:ext cx="2846801" cy="2115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119866" y="3637199"/>
            <a:ext cx="3211272" cy="213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0" y="381001"/>
            <a:ext cx="102489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280047076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1" presetClass="entr" presetSubtype="1" fill="hold" nodeType="afterEffect">
                                  <p:stCondLst>
                                    <p:cond delay="0"/>
                                  </p:stCondLst>
                                  <p:childTnLst>
                                    <p:set>
                                      <p:cBhvr>
                                        <p:cTn id="23" dur="1" fill="hold">
                                          <p:stCondLst>
                                            <p:cond delay="0"/>
                                          </p:stCondLst>
                                        </p:cTn>
                                        <p:tgtEl>
                                          <p:spTgt spid="5122"/>
                                        </p:tgtEl>
                                        <p:attrNameLst>
                                          <p:attrName>style.visibility</p:attrName>
                                        </p:attrNameLst>
                                      </p:cBhvr>
                                      <p:to>
                                        <p:strVal val="visible"/>
                                      </p:to>
                                    </p:set>
                                    <p:animEffect transition="in" filter="wheel(1)">
                                      <p:cBhvr>
                                        <p:cTn id="24" dur="2000"/>
                                        <p:tgtEl>
                                          <p:spTgt spid="5122"/>
                                        </p:tgtEl>
                                      </p:cBhvr>
                                    </p:animEffect>
                                  </p:childTnLst>
                                </p:cTn>
                              </p:par>
                            </p:childTnLst>
                          </p:cTn>
                        </p:par>
                        <p:par>
                          <p:cTn id="25" fill="hold">
                            <p:stCondLst>
                              <p:cond delay="2500"/>
                            </p:stCondLst>
                            <p:childTnLst>
                              <p:par>
                                <p:cTn id="26" presetID="21" presetClass="entr" presetSubtype="1" fill="hold" nodeType="afterEffect">
                                  <p:stCondLst>
                                    <p:cond delay="0"/>
                                  </p:stCondLst>
                                  <p:childTnLst>
                                    <p:set>
                                      <p:cBhvr>
                                        <p:cTn id="27" dur="1" fill="hold">
                                          <p:stCondLst>
                                            <p:cond delay="0"/>
                                          </p:stCondLst>
                                        </p:cTn>
                                        <p:tgtEl>
                                          <p:spTgt spid="5123"/>
                                        </p:tgtEl>
                                        <p:attrNameLst>
                                          <p:attrName>style.visibility</p:attrName>
                                        </p:attrNameLst>
                                      </p:cBhvr>
                                      <p:to>
                                        <p:strVal val="visible"/>
                                      </p:to>
                                    </p:set>
                                    <p:animEffect transition="in" filter="wheel(1)">
                                      <p:cBhvr>
                                        <p:cTn id="28" dur="2000"/>
                                        <p:tgtEl>
                                          <p:spTgt spid="5123"/>
                                        </p:tgtEl>
                                      </p:cBhvr>
                                    </p:animEffect>
                                  </p:childTnLst>
                                </p:cTn>
                              </p:par>
                            </p:childTnLst>
                          </p:cTn>
                        </p:par>
                        <p:par>
                          <p:cTn id="29" fill="hold">
                            <p:stCondLst>
                              <p:cond delay="4500"/>
                            </p:stCondLst>
                            <p:childTnLst>
                              <p:par>
                                <p:cTn id="30" presetID="21" presetClass="entr" presetSubtype="1" fill="hold" nodeType="afterEffect">
                                  <p:stCondLst>
                                    <p:cond delay="0"/>
                                  </p:stCondLst>
                                  <p:childTnLst>
                                    <p:set>
                                      <p:cBhvr>
                                        <p:cTn id="31" dur="1" fill="hold">
                                          <p:stCondLst>
                                            <p:cond delay="0"/>
                                          </p:stCondLst>
                                        </p:cTn>
                                        <p:tgtEl>
                                          <p:spTgt spid="5125"/>
                                        </p:tgtEl>
                                        <p:attrNameLst>
                                          <p:attrName>style.visibility</p:attrName>
                                        </p:attrNameLst>
                                      </p:cBhvr>
                                      <p:to>
                                        <p:strVal val="visible"/>
                                      </p:to>
                                    </p:set>
                                    <p:animEffect transition="in" filter="wheel(1)">
                                      <p:cBhvr>
                                        <p:cTn id="32" dur="2000"/>
                                        <p:tgtEl>
                                          <p:spTgt spid="5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447800"/>
            <a:ext cx="101727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a:buClrTx/>
              <a:buFont typeface="Wingdings" pitchFamily="2" charset="2"/>
              <a:buChar char="q"/>
            </a:pPr>
            <a:r>
              <a:rPr lang="sr-Latn-CS" sz="2400" b="1" dirty="0"/>
              <a:t>Hrana</a:t>
            </a:r>
          </a:p>
          <a:p>
            <a:pPr marL="118872" indent="0">
              <a:buNone/>
            </a:pPr>
            <a:endParaRPr lang="en-US" sz="1100" dirty="0"/>
          </a:p>
          <a:p>
            <a:pPr lvl="0">
              <a:buClrTx/>
              <a:buFont typeface="Wingdings" pitchFamily="2" charset="2"/>
              <a:buChar char="Ø"/>
            </a:pPr>
            <a:r>
              <a:rPr lang="sr-Latn-CS" sz="2400" b="1" i="1" dirty="0"/>
              <a:t>Predlozi ostalih video sadržaja</a:t>
            </a:r>
          </a:p>
          <a:p>
            <a:pPr marL="118872" indent="0">
              <a:buClrTx/>
              <a:buNone/>
            </a:pPr>
            <a:endParaRPr lang="sr-Latn-CS" sz="1100" b="1" i="1" dirty="0"/>
          </a:p>
          <a:p>
            <a:pPr marL="714375" indent="-171450">
              <a:lnSpc>
                <a:spcPct val="110000"/>
              </a:lnSpc>
              <a:buClrTx/>
              <a:buFont typeface="Arial" pitchFamily="34" charset="0"/>
              <a:buChar char="•"/>
            </a:pPr>
            <a:r>
              <a:rPr lang="vi-VN" sz="2200" dirty="0">
                <a:latin typeface="Corbel" pitchFamily="34" charset="0"/>
              </a:rPr>
              <a:t>Da li su jaja sveža</a:t>
            </a:r>
          </a:p>
          <a:p>
            <a:pPr marL="714375" indent="-171450">
              <a:lnSpc>
                <a:spcPct val="110000"/>
              </a:lnSpc>
              <a:buClrTx/>
              <a:buFont typeface="Arial" pitchFamily="34" charset="0"/>
              <a:buChar char="•"/>
            </a:pPr>
            <a:r>
              <a:rPr lang="vi-VN" sz="2200" dirty="0">
                <a:latin typeface="Corbel" pitchFamily="34" charset="0"/>
              </a:rPr>
              <a:t>Kad zagori mleko</a:t>
            </a:r>
          </a:p>
          <a:p>
            <a:pPr marL="714375" indent="-171450">
              <a:lnSpc>
                <a:spcPct val="110000"/>
              </a:lnSpc>
              <a:buClrTx/>
              <a:buFont typeface="Arial" pitchFamily="34" charset="0"/>
              <a:buChar char="•"/>
            </a:pPr>
            <a:r>
              <a:rPr lang="vi-VN" sz="2200" dirty="0">
                <a:latin typeface="Corbel" pitchFamily="34" charset="0"/>
              </a:rPr>
              <a:t>Brzo rashlađivanje jela</a:t>
            </a:r>
          </a:p>
          <a:p>
            <a:pPr marL="714375" indent="-171450">
              <a:lnSpc>
                <a:spcPct val="110000"/>
              </a:lnSpc>
              <a:buClrTx/>
              <a:buFont typeface="Arial" pitchFamily="34" charset="0"/>
              <a:buChar char="•"/>
            </a:pPr>
            <a:r>
              <a:rPr lang="vi-VN" sz="2200" dirty="0">
                <a:latin typeface="Corbel" pitchFamily="34" charset="0"/>
              </a:rPr>
              <a:t>Čišćenje posuđa u kojem je zagorelo jelo</a:t>
            </a:r>
          </a:p>
          <a:p>
            <a:pPr marL="714375" indent="-171450">
              <a:lnSpc>
                <a:spcPct val="110000"/>
              </a:lnSpc>
              <a:buClrTx/>
              <a:buFont typeface="Arial" pitchFamily="34" charset="0"/>
              <a:buChar char="•"/>
            </a:pPr>
            <a:r>
              <a:rPr lang="vi-VN" sz="2200" dirty="0">
                <a:latin typeface="Corbel" pitchFamily="34" charset="0"/>
              </a:rPr>
              <a:t>Koliko dugo, gde i na koji način čuvati namirnice</a:t>
            </a:r>
          </a:p>
          <a:p>
            <a:pPr marL="714375" indent="-171450">
              <a:lnSpc>
                <a:spcPct val="110000"/>
              </a:lnSpc>
              <a:buClrTx/>
              <a:buFont typeface="Arial" pitchFamily="34" charset="0"/>
              <a:buChar char="•"/>
            </a:pPr>
            <a:r>
              <a:rPr lang="vi-VN" sz="2200" dirty="0">
                <a:latin typeface="Corbel" pitchFamily="34" charset="0"/>
              </a:rPr>
              <a:t>Koje posuđe za koje namirnice</a:t>
            </a:r>
          </a:p>
          <a:p>
            <a:pPr marL="714375" indent="-171450">
              <a:lnSpc>
                <a:spcPct val="110000"/>
              </a:lnSpc>
              <a:buClrTx/>
              <a:buFont typeface="Arial" pitchFamily="34" charset="0"/>
              <a:buChar char="•"/>
            </a:pPr>
            <a:r>
              <a:rPr lang="vi-VN" sz="2200" dirty="0">
                <a:latin typeface="Corbel" pitchFamily="34" charset="0"/>
              </a:rPr>
              <a:t>Koje vino uz koje jelo</a:t>
            </a:r>
          </a:p>
          <a:p>
            <a:pPr marL="714375" indent="-171450">
              <a:lnSpc>
                <a:spcPct val="110000"/>
              </a:lnSpc>
              <a:buClrTx/>
              <a:buFont typeface="Arial" pitchFamily="34" charset="0"/>
              <a:buChar char="•"/>
            </a:pPr>
            <a:r>
              <a:rPr lang="vi-VN" sz="2200" dirty="0">
                <a:latin typeface="Corbel" pitchFamily="34" charset="0"/>
              </a:rPr>
              <a:t>Kako oljuštiti nar, pomorandžu, lubenicu ...</a:t>
            </a:r>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6524140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additive="base">
                                        <p:cTn id="24"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8" fill="hold" nodeType="after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 calcmode="lin" valueType="num">
                                      <p:cBhvr additive="base">
                                        <p:cTn id="34"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 calcmode="lin" valueType="num">
                                      <p:cBhvr additive="base">
                                        <p:cTn id="44"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3">
                                            <p:txEl>
                                              <p:pRg st="12" end="12"/>
                                            </p:txEl>
                                          </p:spTgt>
                                        </p:tgtEl>
                                        <p:attrNameLst>
                                          <p:attrName>style.visibility</p:attrName>
                                        </p:attrNameLst>
                                      </p:cBhvr>
                                      <p:to>
                                        <p:strVal val="visible"/>
                                      </p:to>
                                    </p:set>
                                    <p:anim calcmode="lin" valueType="num">
                                      <p:cBhvr additive="base">
                                        <p:cTn id="54"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447800"/>
            <a:ext cx="101727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714375" indent="-171450">
              <a:lnSpc>
                <a:spcPct val="110000"/>
              </a:lnSpc>
              <a:buClrTx/>
              <a:buFont typeface="Arial" pitchFamily="34" charset="0"/>
              <a:buChar char="•"/>
            </a:pPr>
            <a:endParaRPr lang="sr-Latn-RS" sz="1600" dirty="0">
              <a:latin typeface="Corbel" pitchFamily="34" charset="0"/>
            </a:endParaRPr>
          </a:p>
          <a:p>
            <a:pPr marL="714375" indent="-171450">
              <a:lnSpc>
                <a:spcPct val="110000"/>
              </a:lnSpc>
              <a:buClrTx/>
              <a:buFont typeface="Arial" pitchFamily="34" charset="0"/>
              <a:buChar char="•"/>
            </a:pPr>
            <a:endParaRPr lang="sr-Latn-RS" sz="1600" dirty="0">
              <a:latin typeface="Corbel" pitchFamily="34" charset="0"/>
            </a:endParaRPr>
          </a:p>
          <a:p>
            <a:pPr marL="714375" indent="-171450">
              <a:lnSpc>
                <a:spcPct val="110000"/>
              </a:lnSpc>
              <a:buClrTx/>
              <a:buFont typeface="Arial" pitchFamily="34" charset="0"/>
              <a:buChar char="•"/>
            </a:pPr>
            <a:endParaRPr lang="sr-Latn-RS" sz="1600" dirty="0">
              <a:latin typeface="Corbel" pitchFamily="34" charset="0"/>
            </a:endParaRPr>
          </a:p>
          <a:p>
            <a:pPr marL="714375" indent="-171450">
              <a:lnSpc>
                <a:spcPct val="110000"/>
              </a:lnSpc>
              <a:buClrTx/>
              <a:buFont typeface="Arial" pitchFamily="34" charset="0"/>
              <a:buChar char="•"/>
            </a:pPr>
            <a:r>
              <a:rPr lang="vi-VN" sz="2200" dirty="0">
                <a:latin typeface="Corbel" pitchFamily="34" charset="0"/>
              </a:rPr>
              <a:t>Koji začin uz koje jelo</a:t>
            </a:r>
          </a:p>
          <a:p>
            <a:pPr marL="714375" indent="-171450">
              <a:lnSpc>
                <a:spcPct val="110000"/>
              </a:lnSpc>
              <a:buClrTx/>
              <a:buFont typeface="Arial" pitchFamily="34" charset="0"/>
              <a:buChar char="•"/>
            </a:pPr>
            <a:r>
              <a:rPr lang="vi-VN" sz="2200" dirty="0">
                <a:latin typeface="Corbel" pitchFamily="34" charset="0"/>
              </a:rPr>
              <a:t>Kako iskoristiti ostatke voća i povrća</a:t>
            </a:r>
          </a:p>
          <a:p>
            <a:pPr marL="714375" indent="-171450">
              <a:lnSpc>
                <a:spcPct val="110000"/>
              </a:lnSpc>
              <a:buClrTx/>
              <a:buFont typeface="Arial" pitchFamily="34" charset="0"/>
              <a:buChar char="•"/>
            </a:pPr>
            <a:r>
              <a:rPr lang="vi-VN" sz="2200" dirty="0">
                <a:latin typeface="Corbel" pitchFamily="34" charset="0"/>
              </a:rPr>
              <a:t>Odmrzavanje mesa</a:t>
            </a:r>
          </a:p>
          <a:p>
            <a:pPr marL="714375" indent="-171450">
              <a:lnSpc>
                <a:spcPct val="110000"/>
              </a:lnSpc>
              <a:buClrTx/>
              <a:buFont typeface="Arial" pitchFamily="34" charset="0"/>
              <a:buChar char="•"/>
            </a:pPr>
            <a:r>
              <a:rPr lang="vi-VN" sz="2200" dirty="0">
                <a:latin typeface="Corbel" pitchFamily="34" charset="0"/>
              </a:rPr>
              <a:t>Prirodne boje za farbanje jaja</a:t>
            </a:r>
          </a:p>
          <a:p>
            <a:pPr marL="714375" indent="-171450">
              <a:lnSpc>
                <a:spcPct val="110000"/>
              </a:lnSpc>
              <a:buClrTx/>
              <a:buFont typeface="Arial" pitchFamily="34" charset="0"/>
              <a:buChar char="•"/>
            </a:pPr>
            <a:r>
              <a:rPr lang="vi-VN" sz="2200" dirty="0">
                <a:latin typeface="Corbel" pitchFamily="34" charset="0"/>
              </a:rPr>
              <a:t>Sečenje luka bez suza</a:t>
            </a:r>
          </a:p>
          <a:p>
            <a:pPr marL="714375" indent="-171450">
              <a:lnSpc>
                <a:spcPct val="110000"/>
              </a:lnSpc>
              <a:buClrTx/>
              <a:buFont typeface="Arial" pitchFamily="34" charset="0"/>
              <a:buChar char="•"/>
            </a:pPr>
            <a:r>
              <a:rPr lang="vi-VN" sz="2200" dirty="0">
                <a:latin typeface="Corbel" pitchFamily="34" charset="0"/>
              </a:rPr>
              <a:t>Lako otvaranje poklopca tegle</a:t>
            </a:r>
          </a:p>
          <a:p>
            <a:pPr marL="714375" indent="-171450">
              <a:lnSpc>
                <a:spcPct val="110000"/>
              </a:lnSpc>
              <a:buClrTx/>
              <a:buFont typeface="Arial" pitchFamily="34" charset="0"/>
              <a:buChar char="•"/>
            </a:pPr>
            <a:r>
              <a:rPr lang="vi-VN" sz="2200" dirty="0">
                <a:latin typeface="Corbel" pitchFamily="34" charset="0"/>
              </a:rPr>
              <a:t>Održati svežinu namirnica</a:t>
            </a:r>
          </a:p>
          <a:p>
            <a:pPr marL="714375" indent="-171450">
              <a:lnSpc>
                <a:spcPct val="110000"/>
              </a:lnSpc>
              <a:buClrTx/>
              <a:buFont typeface="Arial" pitchFamily="34" charset="0"/>
              <a:buChar char="•"/>
            </a:pPr>
            <a:r>
              <a:rPr lang="vi-VN" sz="2200" dirty="0">
                <a:latin typeface="Corbel" pitchFamily="34" charset="0"/>
              </a:rPr>
              <a:t>Da banane traju duže</a:t>
            </a:r>
          </a:p>
          <a:p>
            <a:pPr marL="714375" indent="-171450">
              <a:lnSpc>
                <a:spcPct val="110000"/>
              </a:lnSpc>
              <a:buClrTx/>
              <a:buFont typeface="Arial" pitchFamily="34" charset="0"/>
              <a:buChar char="•"/>
            </a:pPr>
            <a:r>
              <a:rPr lang="vi-VN" sz="2200" dirty="0">
                <a:latin typeface="Corbel" pitchFamily="34" charset="0"/>
              </a:rPr>
              <a:t>Šta sa ostacima/komadićima sira</a:t>
            </a:r>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11872555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 calcmode="lin" valueType="num">
                                      <p:cBhvr additive="base">
                                        <p:cTn id="1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calcmode="lin" valueType="num">
                                      <p:cBhvr additive="base">
                                        <p:cTn id="2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 calcmode="lin" valueType="num">
                                      <p:cBhvr additive="base">
                                        <p:cTn id="3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 calcmode="lin" valueType="num">
                                      <p:cBhvr additive="base">
                                        <p:cTn id="4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 calcmode="lin" valueType="num">
                                      <p:cBhvr additive="base">
                                        <p:cTn id="4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353800" cy="5410200"/>
          </a:xfrm>
        </p:spPr>
        <p:txBody>
          <a:bodyPr>
            <a:normAutofit/>
          </a:bodyPr>
          <a:lstStyle/>
          <a:p>
            <a:pPr>
              <a:buClrTx/>
              <a:buFont typeface="Wingdings" pitchFamily="2" charset="2"/>
              <a:buChar char="q"/>
            </a:pPr>
            <a:r>
              <a:rPr lang="sr-Latn-CS" sz="2400" b="1" dirty="0"/>
              <a:t>Auto</a:t>
            </a:r>
          </a:p>
          <a:p>
            <a:pPr marL="118872" indent="0">
              <a:buNone/>
            </a:pPr>
            <a:endParaRPr lang="en-US" sz="1100" dirty="0"/>
          </a:p>
          <a:p>
            <a:pPr lvl="0">
              <a:buClrTx/>
              <a:buFont typeface="Wingdings" pitchFamily="2" charset="2"/>
              <a:buChar char="Ø"/>
            </a:pPr>
            <a:r>
              <a:rPr lang="sr-Latn-CS" sz="2400" b="1" i="1" dirty="0"/>
              <a:t>Kupovina automobila</a:t>
            </a:r>
          </a:p>
          <a:p>
            <a:pPr marL="118872" indent="0">
              <a:buClrTx/>
              <a:buNone/>
            </a:pPr>
            <a:endParaRPr lang="en-US" sz="500" dirty="0"/>
          </a:p>
          <a:p>
            <a:pPr marL="714375" indent="-171450" algn="just">
              <a:buClrTx/>
              <a:buFont typeface="Arial" pitchFamily="34" charset="0"/>
              <a:buChar char="•"/>
            </a:pPr>
            <a:r>
              <a:rPr lang="sr-Latn-CS" sz="2200" dirty="0"/>
              <a:t>(nov ili polovni, benzinac ili dizelaš, </a:t>
            </a:r>
          </a:p>
          <a:p>
            <a:pPr marL="542925" indent="0" algn="just">
              <a:buClrTx/>
              <a:buNone/>
            </a:pPr>
            <a:r>
              <a:rPr lang="sr-Latn-CS" sz="2200" dirty="0"/>
              <a:t>   manja ili veća kubikaža, sa ili bez dodatne opreme ...)</a:t>
            </a:r>
            <a:endParaRPr lang="hr-HR" sz="22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lvl="0">
              <a:buClrTx/>
              <a:buFont typeface="Wingdings" pitchFamily="2" charset="2"/>
              <a:buChar char="Ø"/>
            </a:pPr>
            <a:r>
              <a:rPr lang="sr-Latn-CS" sz="2400" b="1" i="1" dirty="0">
                <a:solidFill>
                  <a:prstClr val="black"/>
                </a:solidFill>
              </a:rPr>
              <a:t>Korišćenje / održavanje</a:t>
            </a:r>
          </a:p>
          <a:p>
            <a:pPr marL="118872" indent="0">
              <a:buClrTx/>
              <a:buNone/>
            </a:pPr>
            <a:endParaRPr lang="en-US" sz="500" dirty="0">
              <a:solidFill>
                <a:prstClr val="black"/>
              </a:solidFill>
            </a:endParaRPr>
          </a:p>
          <a:p>
            <a:pPr marL="714375" indent="-171450" algn="just">
              <a:buClrTx/>
              <a:buFont typeface="Arial" pitchFamily="34" charset="0"/>
              <a:buChar char="•"/>
            </a:pPr>
            <a:r>
              <a:rPr lang="sr-Latn-CS" sz="2200" dirty="0">
                <a:solidFill>
                  <a:prstClr val="black"/>
                </a:solidFill>
              </a:rPr>
              <a:t>(vožnja po kiši, vožnja po snegu, vožnja po magli, gradska vožnja, noćna vožnja, redovno održavanje, priuprema vozila za zimu, odlazak na put ... održavanje klime, akumulatora, pneumatika, pranje i poliranje, kada i za šta u servis ...)</a:t>
            </a:r>
            <a:endParaRPr lang="hr-HR" sz="2200" dirty="0"/>
          </a:p>
        </p:txBody>
      </p:sp>
      <p:pic>
        <p:nvPicPr>
          <p:cNvPr id="6146"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96200" y="1905000"/>
            <a:ext cx="3368213" cy="22339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610600" y="5023899"/>
            <a:ext cx="2453813" cy="16249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096000" y="5355243"/>
            <a:ext cx="2362200" cy="129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6785141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1" presetClass="entr" presetSubtype="1" fill="hold" nodeType="afterEffect">
                                  <p:stCondLst>
                                    <p:cond delay="0"/>
                                  </p:stCondLst>
                                  <p:childTnLst>
                                    <p:set>
                                      <p:cBhvr>
                                        <p:cTn id="27" dur="1" fill="hold">
                                          <p:stCondLst>
                                            <p:cond delay="0"/>
                                          </p:stCondLst>
                                        </p:cTn>
                                        <p:tgtEl>
                                          <p:spTgt spid="6146"/>
                                        </p:tgtEl>
                                        <p:attrNameLst>
                                          <p:attrName>style.visibility</p:attrName>
                                        </p:attrNameLst>
                                      </p:cBhvr>
                                      <p:to>
                                        <p:strVal val="visible"/>
                                      </p:to>
                                    </p:set>
                                    <p:animEffect transition="in" filter="wheel(1)">
                                      <p:cBhvr>
                                        <p:cTn id="28" dur="2000"/>
                                        <p:tgtEl>
                                          <p:spTgt spid="614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anim calcmode="lin" valueType="num">
                                      <p:cBhvr additive="base">
                                        <p:cTn id="3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3">
                                            <p:txEl>
                                              <p:pRg st="10" end="10"/>
                                            </p:txEl>
                                          </p:spTgt>
                                        </p:tgtEl>
                                        <p:attrNameLst>
                                          <p:attrName>style.visibility</p:attrName>
                                        </p:attrNameLst>
                                      </p:cBhvr>
                                      <p:to>
                                        <p:strVal val="visible"/>
                                      </p:to>
                                    </p:set>
                                    <p:anim calcmode="lin" valueType="num">
                                      <p:cBhvr additive="base">
                                        <p:cTn id="39"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1" fill="hold">
                            <p:stCondLst>
                              <p:cond delay="500"/>
                            </p:stCondLst>
                            <p:childTnLst>
                              <p:par>
                                <p:cTn id="42" presetID="21" presetClass="entr" presetSubtype="1" fill="hold" nodeType="afterEffect">
                                  <p:stCondLst>
                                    <p:cond delay="0"/>
                                  </p:stCondLst>
                                  <p:childTnLst>
                                    <p:set>
                                      <p:cBhvr>
                                        <p:cTn id="43" dur="1" fill="hold">
                                          <p:stCondLst>
                                            <p:cond delay="0"/>
                                          </p:stCondLst>
                                        </p:cTn>
                                        <p:tgtEl>
                                          <p:spTgt spid="6147"/>
                                        </p:tgtEl>
                                        <p:attrNameLst>
                                          <p:attrName>style.visibility</p:attrName>
                                        </p:attrNameLst>
                                      </p:cBhvr>
                                      <p:to>
                                        <p:strVal val="visible"/>
                                      </p:to>
                                    </p:set>
                                    <p:animEffect transition="in" filter="wheel(1)">
                                      <p:cBhvr>
                                        <p:cTn id="44" dur="2000"/>
                                        <p:tgtEl>
                                          <p:spTgt spid="6147"/>
                                        </p:tgtEl>
                                      </p:cBhvr>
                                    </p:animEffect>
                                  </p:childTnLst>
                                </p:cTn>
                              </p:par>
                            </p:childTnLst>
                          </p:cTn>
                        </p:par>
                        <p:par>
                          <p:cTn id="45" fill="hold">
                            <p:stCondLst>
                              <p:cond delay="2500"/>
                            </p:stCondLst>
                            <p:childTnLst>
                              <p:par>
                                <p:cTn id="46" presetID="21" presetClass="entr" presetSubtype="1" fill="hold" nodeType="afterEffect">
                                  <p:stCondLst>
                                    <p:cond delay="0"/>
                                  </p:stCondLst>
                                  <p:childTnLst>
                                    <p:set>
                                      <p:cBhvr>
                                        <p:cTn id="47" dur="1" fill="hold">
                                          <p:stCondLst>
                                            <p:cond delay="0"/>
                                          </p:stCondLst>
                                        </p:cTn>
                                        <p:tgtEl>
                                          <p:spTgt spid="6148"/>
                                        </p:tgtEl>
                                        <p:attrNameLst>
                                          <p:attrName>style.visibility</p:attrName>
                                        </p:attrNameLst>
                                      </p:cBhvr>
                                      <p:to>
                                        <p:strVal val="visible"/>
                                      </p:to>
                                    </p:set>
                                    <p:animEffect transition="in" filter="wheel(1)">
                                      <p:cBhvr>
                                        <p:cTn id="48" dur="20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 y="1447800"/>
            <a:ext cx="100965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a:buClrTx/>
              <a:buFont typeface="Wingdings" pitchFamily="2" charset="2"/>
              <a:buChar char="q"/>
            </a:pPr>
            <a:r>
              <a:rPr lang="sr-Latn-CS" sz="2400" b="1" dirty="0"/>
              <a:t>Auto</a:t>
            </a:r>
            <a:endParaRPr lang="sr-Latn-CS" sz="2600" b="1" dirty="0"/>
          </a:p>
          <a:p>
            <a:pPr marL="118872" indent="0">
              <a:buNone/>
            </a:pPr>
            <a:endParaRPr lang="en-US" sz="1100" dirty="0"/>
          </a:p>
          <a:p>
            <a:pPr lvl="0">
              <a:buClrTx/>
              <a:buFont typeface="Wingdings" pitchFamily="2" charset="2"/>
              <a:buChar char="Ø"/>
            </a:pPr>
            <a:r>
              <a:rPr lang="sr-Latn-CS" sz="2400" b="1" i="1" dirty="0"/>
              <a:t>Predlozi ostalih video sadržaja</a:t>
            </a:r>
          </a:p>
          <a:p>
            <a:pPr marL="118872" indent="0">
              <a:buClrTx/>
              <a:buNone/>
            </a:pPr>
            <a:endParaRPr lang="sr-Latn-CS" sz="1800" b="1" i="1" dirty="0"/>
          </a:p>
          <a:p>
            <a:pPr marL="714375" indent="-171450">
              <a:buClrTx/>
              <a:buFont typeface="Arial" pitchFamily="34" charset="0"/>
              <a:buChar char="•"/>
            </a:pPr>
            <a:r>
              <a:rPr lang="vi-VN" sz="2200" dirty="0">
                <a:latin typeface="Corbel" pitchFamily="34" charset="0"/>
              </a:rPr>
              <a:t>Priprema za put</a:t>
            </a:r>
          </a:p>
          <a:p>
            <a:pPr marL="714375" indent="-171450">
              <a:buClrTx/>
              <a:buFont typeface="Arial" pitchFamily="34" charset="0"/>
              <a:buChar char="•"/>
            </a:pPr>
            <a:r>
              <a:rPr lang="vi-VN" sz="2200" dirty="0">
                <a:latin typeface="Corbel" pitchFamily="34" charset="0"/>
              </a:rPr>
              <a:t>Za bolji vidik po pljusku</a:t>
            </a:r>
          </a:p>
          <a:p>
            <a:pPr marL="714375" indent="-171450">
              <a:buClrTx/>
              <a:buFont typeface="Arial" pitchFamily="34" charset="0"/>
              <a:buChar char="•"/>
            </a:pPr>
            <a:r>
              <a:rPr lang="vi-VN" sz="2200" dirty="0">
                <a:latin typeface="Corbel" pitchFamily="34" charset="0"/>
              </a:rPr>
              <a:t>Odleđivanje šoferšajbne</a:t>
            </a:r>
          </a:p>
          <a:p>
            <a:pPr marL="714375" indent="-171450">
              <a:buClrTx/>
              <a:buFont typeface="Arial" pitchFamily="34" charset="0"/>
              <a:buChar char="•"/>
            </a:pPr>
            <a:r>
              <a:rPr lang="vi-VN" sz="2200" dirty="0">
                <a:latin typeface="Corbel" pitchFamily="34" charset="0"/>
              </a:rPr>
              <a:t>Briga o akumulatoru</a:t>
            </a:r>
          </a:p>
          <a:p>
            <a:pPr marL="714375" indent="-171450">
              <a:buClrTx/>
              <a:buFont typeface="Arial" pitchFamily="34" charset="0"/>
              <a:buChar char="•"/>
            </a:pPr>
            <a:r>
              <a:rPr lang="vi-VN" sz="2200" dirty="0">
                <a:latin typeface="Corbel" pitchFamily="34" charset="0"/>
              </a:rPr>
              <a:t>Izbor odgovarajućih pneumatika</a:t>
            </a:r>
          </a:p>
          <a:p>
            <a:pPr marL="714375" indent="-171450">
              <a:buClrTx/>
              <a:buFont typeface="Arial" pitchFamily="34" charset="0"/>
              <a:buChar char="•"/>
            </a:pPr>
            <a:r>
              <a:rPr lang="sr-Latn-RS" sz="2200" dirty="0">
                <a:latin typeface="Corbel" pitchFamily="34" charset="0"/>
              </a:rPr>
              <a:t>O</a:t>
            </a:r>
            <a:r>
              <a:rPr lang="vi-VN" sz="2200" dirty="0">
                <a:latin typeface="Corbel" pitchFamily="34" charset="0"/>
              </a:rPr>
              <a:t>grebotine na vozilu</a:t>
            </a:r>
          </a:p>
          <a:p>
            <a:pPr marL="714375" indent="-171450">
              <a:buClrTx/>
              <a:buFont typeface="Arial" pitchFamily="34" charset="0"/>
              <a:buChar char="•"/>
            </a:pPr>
            <a:r>
              <a:rPr lang="vi-VN" sz="2200" dirty="0">
                <a:latin typeface="Corbel" pitchFamily="34" charset="0"/>
              </a:rPr>
              <a:t>Sve o klimi u kolima</a:t>
            </a:r>
          </a:p>
          <a:p>
            <a:pPr marL="714375" indent="-171450">
              <a:buClrTx/>
              <a:buFont typeface="Arial" pitchFamily="34" charset="0"/>
              <a:buChar char="•"/>
            </a:pPr>
            <a:r>
              <a:rPr lang="vi-VN" sz="2200" dirty="0">
                <a:latin typeface="Corbel" pitchFamily="34" charset="0"/>
              </a:rPr>
              <a:t>Skidanje registracione nalepnice</a:t>
            </a:r>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19002578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additive="base">
                                        <p:cTn id="24"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8" fill="hold" nodeType="after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 calcmode="lin" valueType="num">
                                      <p:cBhvr additive="base">
                                        <p:cTn id="34"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 calcmode="lin" valueType="num">
                                      <p:cBhvr additive="base">
                                        <p:cTn id="44"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3">
                                            <p:txEl>
                                              <p:pRg st="12" end="12"/>
                                            </p:txEl>
                                          </p:spTgt>
                                        </p:tgtEl>
                                        <p:attrNameLst>
                                          <p:attrName>style.visibility</p:attrName>
                                        </p:attrNameLst>
                                      </p:cBhvr>
                                      <p:to>
                                        <p:strVal val="visible"/>
                                      </p:to>
                                    </p:set>
                                    <p:anim calcmode="lin" valueType="num">
                                      <p:cBhvr additive="base">
                                        <p:cTn id="54"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9100" y="1447800"/>
            <a:ext cx="100965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a:buClrTx/>
              <a:buFont typeface="Wingdings" pitchFamily="2" charset="2"/>
              <a:buChar char="q"/>
            </a:pPr>
            <a:endParaRPr lang="sr-Latn-RS" sz="1700" dirty="0">
              <a:latin typeface="Corbel" pitchFamily="34" charset="0"/>
            </a:endParaRPr>
          </a:p>
          <a:p>
            <a:pPr marL="714375" indent="-171450">
              <a:buClrTx/>
              <a:buFont typeface="Arial" pitchFamily="34" charset="0"/>
              <a:buChar char="•"/>
            </a:pPr>
            <a:r>
              <a:rPr lang="vi-VN" sz="2200" dirty="0">
                <a:latin typeface="Corbel" pitchFamily="34" charset="0"/>
              </a:rPr>
              <a:t>Odleđivanje brave</a:t>
            </a:r>
          </a:p>
          <a:p>
            <a:pPr marL="714375" indent="-171450">
              <a:buClrTx/>
              <a:buFont typeface="Arial" pitchFamily="34" charset="0"/>
              <a:buChar char="•"/>
            </a:pPr>
            <a:r>
              <a:rPr lang="vi-VN" sz="2200" dirty="0">
                <a:latin typeface="Corbel" pitchFamily="34" charset="0"/>
              </a:rPr>
              <a:t>Kad otkaže jedan brisač</a:t>
            </a:r>
          </a:p>
          <a:p>
            <a:pPr marL="714375" indent="-171450">
              <a:buClrTx/>
              <a:buFont typeface="Arial" pitchFamily="34" charset="0"/>
              <a:buChar char="•"/>
            </a:pPr>
            <a:r>
              <a:rPr lang="vi-VN" sz="2200" dirty="0">
                <a:latin typeface="Corbel" pitchFamily="34" charset="0"/>
              </a:rPr>
              <a:t>Trikovi za čišćenje vozila prirodnim sredstvima</a:t>
            </a:r>
          </a:p>
          <a:p>
            <a:pPr marL="714375" indent="-171450">
              <a:buClrTx/>
              <a:buFont typeface="Arial" pitchFamily="34" charset="0"/>
              <a:buChar char="•"/>
            </a:pPr>
            <a:r>
              <a:rPr lang="vi-VN" sz="2200" dirty="0">
                <a:latin typeface="Corbel" pitchFamily="34" charset="0"/>
              </a:rPr>
              <a:t>Temeljno pranje automobila</a:t>
            </a:r>
          </a:p>
          <a:p>
            <a:pPr marL="714375" indent="-171450">
              <a:buClrTx/>
              <a:buFont typeface="Arial" pitchFamily="34" charset="0"/>
              <a:buChar char="•"/>
            </a:pPr>
            <a:r>
              <a:rPr lang="vi-VN" sz="2200" dirty="0">
                <a:latin typeface="Corbel" pitchFamily="34" charset="0"/>
              </a:rPr>
              <a:t>Uklanjanje insekata sa stakla i karoserije</a:t>
            </a:r>
          </a:p>
          <a:p>
            <a:pPr marL="714375" indent="-171450">
              <a:buClrTx/>
              <a:buFont typeface="Arial" pitchFamily="34" charset="0"/>
              <a:buChar char="•"/>
            </a:pPr>
            <a:r>
              <a:rPr lang="vi-VN" sz="2200" dirty="0">
                <a:latin typeface="Corbel" pitchFamily="34" charset="0"/>
              </a:rPr>
              <a:t>Provera pneumatika</a:t>
            </a:r>
          </a:p>
          <a:p>
            <a:pPr marL="714375" indent="-171450">
              <a:buClrTx/>
              <a:buFont typeface="Arial" pitchFamily="34" charset="0"/>
              <a:buChar char="•"/>
            </a:pPr>
            <a:r>
              <a:rPr lang="vi-VN" sz="2200" dirty="0">
                <a:latin typeface="Corbel" pitchFamily="34" charset="0"/>
              </a:rPr>
              <a:t>Upotreba klime</a:t>
            </a:r>
          </a:p>
          <a:p>
            <a:pPr marL="714375" indent="-171450">
              <a:buClrTx/>
              <a:buFont typeface="Arial" pitchFamily="34" charset="0"/>
              <a:buChar char="•"/>
            </a:pPr>
            <a:r>
              <a:rPr lang="vi-VN" sz="2200" dirty="0">
                <a:latin typeface="Corbel" pitchFamily="34" charset="0"/>
              </a:rPr>
              <a:t>Provere prilikom kupovine polovnih vozila</a:t>
            </a:r>
          </a:p>
          <a:p>
            <a:pPr marL="714375" indent="-171450">
              <a:buClrTx/>
              <a:buFont typeface="Arial" pitchFamily="34" charset="0"/>
              <a:buChar char="•"/>
            </a:pPr>
            <a:r>
              <a:rPr lang="vi-VN" sz="2200" dirty="0">
                <a:latin typeface="Corbel" pitchFamily="34" charset="0"/>
              </a:rPr>
              <a:t>Zaštita kedera</a:t>
            </a:r>
          </a:p>
          <a:p>
            <a:pPr marL="714375" indent="-171450">
              <a:buClrTx/>
              <a:buFont typeface="Arial" pitchFamily="34" charset="0"/>
              <a:buChar char="•"/>
            </a:pPr>
            <a:r>
              <a:rPr lang="vi-VN" sz="2200" dirty="0">
                <a:latin typeface="Corbel" pitchFamily="34" charset="0"/>
              </a:rPr>
              <a:t>Odglavljivanje iz blata i snega</a:t>
            </a:r>
          </a:p>
          <a:p>
            <a:pPr marL="714375" indent="-171450">
              <a:buClrTx/>
              <a:buFont typeface="Arial" pitchFamily="34" charset="0"/>
              <a:buChar char="•"/>
            </a:pPr>
            <a:r>
              <a:rPr lang="vi-VN" sz="2200" dirty="0">
                <a:latin typeface="Corbel" pitchFamily="34" charset="0"/>
              </a:rPr>
              <a:t>Zamagljena stakla</a:t>
            </a:r>
          </a:p>
          <a:p>
            <a:pPr marL="714375" indent="-171450">
              <a:buClrTx/>
              <a:buFont typeface="Arial" pitchFamily="34" charset="0"/>
              <a:buChar char="•"/>
            </a:pPr>
            <a:r>
              <a:rPr lang="vi-VN" sz="2200" dirty="0">
                <a:latin typeface="Corbel" pitchFamily="34" charset="0"/>
              </a:rPr>
              <a:t>Osnovne oznake pneumatika</a:t>
            </a:r>
          </a:p>
          <a:p>
            <a:pPr marL="714375" indent="-171450">
              <a:buClrTx/>
              <a:buFont typeface="Arial" pitchFamily="34" charset="0"/>
              <a:buChar char="•"/>
            </a:pPr>
            <a:r>
              <a:rPr lang="vi-VN" sz="2200" dirty="0">
                <a:latin typeface="Corbel" pitchFamily="34" charset="0"/>
              </a:rPr>
              <a:t>Rotacija pneumatika</a:t>
            </a:r>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6824294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additive="base">
                                        <p:cTn id="4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 calcmode="lin" valueType="num">
                                      <p:cBhvr additive="base">
                                        <p:cTn id="5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 calcmode="lin" valueType="num">
                                      <p:cBhvr additive="base">
                                        <p:cTn id="5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par>
                          <p:cTn id="59" fill="hold">
                            <p:stCondLst>
                              <p:cond delay="5500"/>
                            </p:stCondLst>
                            <p:childTnLst>
                              <p:par>
                                <p:cTn id="60" presetID="2" presetClass="entr" presetSubtype="8" fill="hold" nodeType="after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 calcmode="lin" valueType="num">
                                      <p:cBhvr additive="base">
                                        <p:cTn id="62"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par>
                          <p:cTn id="64" fill="hold">
                            <p:stCondLst>
                              <p:cond delay="6000"/>
                            </p:stCondLst>
                            <p:childTnLst>
                              <p:par>
                                <p:cTn id="65" presetID="2" presetClass="entr" presetSubtype="8" fill="hold" nodeType="afterEffect">
                                  <p:stCondLst>
                                    <p:cond delay="0"/>
                                  </p:stCondLst>
                                  <p:childTnLst>
                                    <p:set>
                                      <p:cBhvr>
                                        <p:cTn id="66" dur="1" fill="hold">
                                          <p:stCondLst>
                                            <p:cond delay="0"/>
                                          </p:stCondLst>
                                        </p:cTn>
                                        <p:tgtEl>
                                          <p:spTgt spid="3">
                                            <p:txEl>
                                              <p:pRg st="14" end="14"/>
                                            </p:txEl>
                                          </p:spTgt>
                                        </p:tgtEl>
                                        <p:attrNameLst>
                                          <p:attrName>style.visibility</p:attrName>
                                        </p:attrNameLst>
                                      </p:cBhvr>
                                      <p:to>
                                        <p:strVal val="visible"/>
                                      </p:to>
                                    </p:set>
                                    <p:anim calcmode="lin" valueType="num">
                                      <p:cBhvr additive="base">
                                        <p:cTn id="67"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447800"/>
            <a:ext cx="11277600" cy="5410200"/>
          </a:xfrm>
        </p:spPr>
        <p:txBody>
          <a:bodyPr>
            <a:normAutofit/>
          </a:bodyPr>
          <a:lstStyle/>
          <a:p>
            <a:pPr>
              <a:buClrTx/>
              <a:buFont typeface="Wingdings" pitchFamily="2" charset="2"/>
              <a:buChar char="q"/>
            </a:pPr>
            <a:r>
              <a:rPr lang="sr-Latn-CS" sz="2400" b="1" dirty="0"/>
              <a:t>Odeća i obuća</a:t>
            </a:r>
          </a:p>
          <a:p>
            <a:pPr marL="118872" indent="0">
              <a:buNone/>
            </a:pPr>
            <a:endParaRPr lang="en-US" sz="1000" dirty="0"/>
          </a:p>
          <a:p>
            <a:pPr lvl="0">
              <a:buClrTx/>
              <a:buFont typeface="Wingdings" pitchFamily="2" charset="2"/>
              <a:buChar char="Ø"/>
            </a:pPr>
            <a:r>
              <a:rPr lang="sr-Latn-CS" sz="2400" b="1" i="1" dirty="0"/>
              <a:t>Pravilan izbor</a:t>
            </a:r>
          </a:p>
          <a:p>
            <a:pPr marL="118872" indent="0">
              <a:buClrTx/>
              <a:buNone/>
            </a:pPr>
            <a:endParaRPr lang="en-US" sz="500" dirty="0"/>
          </a:p>
          <a:p>
            <a:pPr marL="714375" indent="-171450" algn="just">
              <a:buClrTx/>
              <a:buFont typeface="Arial" pitchFamily="34" charset="0"/>
              <a:buChar char="•"/>
            </a:pPr>
            <a:r>
              <a:rPr lang="sr-Latn-CS" sz="2200" dirty="0"/>
              <a:t>(u skladu sa figurom, </a:t>
            </a:r>
          </a:p>
          <a:p>
            <a:pPr marL="542925" indent="0" algn="just">
              <a:buClrTx/>
              <a:buNone/>
            </a:pPr>
            <a:r>
              <a:rPr lang="sr-Latn-CS" sz="2200" dirty="0"/>
              <a:t>   uklapanje materijala i boja, kad se šta nosi ...)</a:t>
            </a:r>
            <a:endParaRPr lang="hr-HR" sz="22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lvl="0">
              <a:buClrTx/>
              <a:buFont typeface="Wingdings" pitchFamily="2" charset="2"/>
              <a:buChar char="Ø"/>
            </a:pPr>
            <a:r>
              <a:rPr lang="sr-Latn-CS" sz="2400" b="1" i="1" dirty="0">
                <a:solidFill>
                  <a:prstClr val="black"/>
                </a:solidFill>
              </a:rPr>
              <a:t>Održavanje / prepravke</a:t>
            </a:r>
          </a:p>
          <a:p>
            <a:pPr marL="118872" indent="0">
              <a:buClrTx/>
              <a:buNone/>
            </a:pPr>
            <a:endParaRPr lang="en-US" sz="500" dirty="0">
              <a:solidFill>
                <a:prstClr val="black"/>
              </a:solidFill>
            </a:endParaRPr>
          </a:p>
          <a:p>
            <a:pPr marL="714375" indent="-171450" algn="just">
              <a:buClrTx/>
              <a:buFont typeface="Arial" pitchFamily="34" charset="0"/>
              <a:buChar char="•"/>
            </a:pPr>
            <a:r>
              <a:rPr lang="vi-VN" sz="2200" dirty="0">
                <a:solidFill>
                  <a:prstClr val="black"/>
                </a:solidFill>
              </a:rPr>
              <a:t>(slaganje, odlaganje, pranje, </a:t>
            </a:r>
            <a:endParaRPr lang="sr-Latn-RS" sz="2200" dirty="0">
              <a:solidFill>
                <a:prstClr val="black"/>
              </a:solidFill>
            </a:endParaRPr>
          </a:p>
          <a:p>
            <a:pPr marL="542925" indent="0" algn="just">
              <a:buClrTx/>
              <a:buNone/>
            </a:pPr>
            <a:r>
              <a:rPr lang="sr-Latn-RS" sz="2200" dirty="0">
                <a:solidFill>
                  <a:prstClr val="black"/>
                </a:solidFill>
              </a:rPr>
              <a:t>    </a:t>
            </a:r>
            <a:r>
              <a:rPr lang="vi-VN" sz="2200" dirty="0">
                <a:solidFill>
                  <a:prstClr val="black"/>
                </a:solidFill>
              </a:rPr>
              <a:t>peglanje ..., vađenje fleka ...)</a:t>
            </a:r>
            <a:endParaRPr lang="hr-HR" sz="2200" dirty="0"/>
          </a:p>
        </p:txBody>
      </p:sp>
      <p:pic>
        <p:nvPicPr>
          <p:cNvPr id="717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400799" y="1600200"/>
            <a:ext cx="2979017"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896546" y="1600200"/>
            <a:ext cx="1483622"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00799" y="4678364"/>
            <a:ext cx="2972718" cy="1981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640864" y="4678364"/>
            <a:ext cx="2414299" cy="1981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13445942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1" presetClass="entr" presetSubtype="1" fill="hold" nodeType="afterEffect">
                                  <p:stCondLst>
                                    <p:cond delay="0"/>
                                  </p:stCondLst>
                                  <p:childTnLst>
                                    <p:set>
                                      <p:cBhvr>
                                        <p:cTn id="27" dur="1" fill="hold">
                                          <p:stCondLst>
                                            <p:cond delay="0"/>
                                          </p:stCondLst>
                                        </p:cTn>
                                        <p:tgtEl>
                                          <p:spTgt spid="7170"/>
                                        </p:tgtEl>
                                        <p:attrNameLst>
                                          <p:attrName>style.visibility</p:attrName>
                                        </p:attrNameLst>
                                      </p:cBhvr>
                                      <p:to>
                                        <p:strVal val="visible"/>
                                      </p:to>
                                    </p:set>
                                    <p:animEffect transition="in" filter="wheel(1)">
                                      <p:cBhvr>
                                        <p:cTn id="28" dur="2000"/>
                                        <p:tgtEl>
                                          <p:spTgt spid="7170"/>
                                        </p:tgtEl>
                                      </p:cBhvr>
                                    </p:animEffect>
                                  </p:childTnLst>
                                </p:cTn>
                              </p:par>
                            </p:childTnLst>
                          </p:cTn>
                        </p:par>
                        <p:par>
                          <p:cTn id="29" fill="hold">
                            <p:stCondLst>
                              <p:cond delay="2500"/>
                            </p:stCondLst>
                            <p:childTnLst>
                              <p:par>
                                <p:cTn id="30" presetID="21" presetClass="entr" presetSubtype="1" fill="hold" nodeType="afterEffect">
                                  <p:stCondLst>
                                    <p:cond delay="0"/>
                                  </p:stCondLst>
                                  <p:childTnLst>
                                    <p:set>
                                      <p:cBhvr>
                                        <p:cTn id="31" dur="1" fill="hold">
                                          <p:stCondLst>
                                            <p:cond delay="0"/>
                                          </p:stCondLst>
                                        </p:cTn>
                                        <p:tgtEl>
                                          <p:spTgt spid="7171"/>
                                        </p:tgtEl>
                                        <p:attrNameLst>
                                          <p:attrName>style.visibility</p:attrName>
                                        </p:attrNameLst>
                                      </p:cBhvr>
                                      <p:to>
                                        <p:strVal val="visible"/>
                                      </p:to>
                                    </p:set>
                                    <p:animEffect transition="in" filter="wheel(1)">
                                      <p:cBhvr>
                                        <p:cTn id="32" dur="2000"/>
                                        <p:tgtEl>
                                          <p:spTgt spid="717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anim calcmode="lin" valueType="num">
                                      <p:cBhvr additive="base">
                                        <p:cTn id="43"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12" end="12"/>
                                            </p:txEl>
                                          </p:spTgt>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3">
                                            <p:txEl>
                                              <p:pRg st="13" end="13"/>
                                            </p:txEl>
                                          </p:spTgt>
                                        </p:tgtEl>
                                        <p:attrNameLst>
                                          <p:attrName>style.visibility</p:attrName>
                                        </p:attrNameLst>
                                      </p:cBhvr>
                                      <p:to>
                                        <p:strVal val="visible"/>
                                      </p:to>
                                    </p:set>
                                    <p:anim calcmode="lin" valueType="num">
                                      <p:cBhvr additive="base">
                                        <p:cTn id="47"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21" presetClass="entr" presetSubtype="1" fill="hold" nodeType="afterEffect">
                                  <p:stCondLst>
                                    <p:cond delay="0"/>
                                  </p:stCondLst>
                                  <p:childTnLst>
                                    <p:set>
                                      <p:cBhvr>
                                        <p:cTn id="51" dur="1" fill="hold">
                                          <p:stCondLst>
                                            <p:cond delay="0"/>
                                          </p:stCondLst>
                                        </p:cTn>
                                        <p:tgtEl>
                                          <p:spTgt spid="7172"/>
                                        </p:tgtEl>
                                        <p:attrNameLst>
                                          <p:attrName>style.visibility</p:attrName>
                                        </p:attrNameLst>
                                      </p:cBhvr>
                                      <p:to>
                                        <p:strVal val="visible"/>
                                      </p:to>
                                    </p:set>
                                    <p:animEffect transition="in" filter="wheel(1)">
                                      <p:cBhvr>
                                        <p:cTn id="52" dur="2000"/>
                                        <p:tgtEl>
                                          <p:spTgt spid="7172"/>
                                        </p:tgtEl>
                                      </p:cBhvr>
                                    </p:animEffect>
                                  </p:childTnLst>
                                </p:cTn>
                              </p:par>
                            </p:childTnLst>
                          </p:cTn>
                        </p:par>
                        <p:par>
                          <p:cTn id="53" fill="hold">
                            <p:stCondLst>
                              <p:cond delay="2500"/>
                            </p:stCondLst>
                            <p:childTnLst>
                              <p:par>
                                <p:cTn id="54" presetID="21" presetClass="entr" presetSubtype="1" fill="hold" nodeType="afterEffect">
                                  <p:stCondLst>
                                    <p:cond delay="0"/>
                                  </p:stCondLst>
                                  <p:childTnLst>
                                    <p:set>
                                      <p:cBhvr>
                                        <p:cTn id="55" dur="1" fill="hold">
                                          <p:stCondLst>
                                            <p:cond delay="0"/>
                                          </p:stCondLst>
                                        </p:cTn>
                                        <p:tgtEl>
                                          <p:spTgt spid="7173"/>
                                        </p:tgtEl>
                                        <p:attrNameLst>
                                          <p:attrName>style.visibility</p:attrName>
                                        </p:attrNameLst>
                                      </p:cBhvr>
                                      <p:to>
                                        <p:strVal val="visible"/>
                                      </p:to>
                                    </p:set>
                                    <p:animEffect transition="in" filter="wheel(1)">
                                      <p:cBhvr>
                                        <p:cTn id="56" dur="2000"/>
                                        <p:tgtEl>
                                          <p:spTgt spid="71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447800"/>
            <a:ext cx="101727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a:buClrTx/>
              <a:buFont typeface="Wingdings" pitchFamily="2" charset="2"/>
              <a:buChar char="q"/>
            </a:pPr>
            <a:r>
              <a:rPr lang="sr-Latn-CS" sz="2400" b="1" dirty="0"/>
              <a:t>Odeća i obuća</a:t>
            </a:r>
          </a:p>
          <a:p>
            <a:pPr marL="118872" indent="0">
              <a:buNone/>
            </a:pPr>
            <a:endParaRPr lang="en-US" sz="1100" dirty="0"/>
          </a:p>
          <a:p>
            <a:pPr lvl="0">
              <a:buClrTx/>
              <a:buFont typeface="Wingdings" pitchFamily="2" charset="2"/>
              <a:buChar char="Ø"/>
            </a:pPr>
            <a:r>
              <a:rPr lang="sr-Latn-CS" sz="2400" b="1" i="1" dirty="0"/>
              <a:t>Predlozi ostalih video sadržaja</a:t>
            </a:r>
          </a:p>
          <a:p>
            <a:pPr marL="118872" indent="0">
              <a:buClrTx/>
              <a:buNone/>
            </a:pPr>
            <a:endParaRPr lang="sr-Latn-CS" sz="1800" b="1" i="1" dirty="0"/>
          </a:p>
          <a:p>
            <a:pPr marL="714375" indent="-171450">
              <a:buClrTx/>
              <a:buFont typeface="Arial" pitchFamily="34" charset="0"/>
              <a:buChar char="•"/>
            </a:pPr>
            <a:r>
              <a:rPr lang="vi-VN" sz="2200" dirty="0">
                <a:latin typeface="Corbel" pitchFamily="34" charset="0"/>
              </a:rPr>
              <a:t>Čišćenje nakita</a:t>
            </a:r>
          </a:p>
          <a:p>
            <a:pPr marL="714375" indent="-171450">
              <a:buClrTx/>
              <a:buFont typeface="Arial" pitchFamily="34" charset="0"/>
              <a:buChar char="•"/>
            </a:pPr>
            <a:r>
              <a:rPr lang="vi-VN" sz="2200" dirty="0">
                <a:latin typeface="Corbel" pitchFamily="34" charset="0"/>
              </a:rPr>
              <a:t>Pravilno pranje i peglanje</a:t>
            </a:r>
          </a:p>
          <a:p>
            <a:pPr marL="714375" indent="-171450">
              <a:buClrTx/>
              <a:buFont typeface="Arial" pitchFamily="34" charset="0"/>
              <a:buChar char="•"/>
            </a:pPr>
            <a:r>
              <a:rPr lang="vi-VN" sz="2200" dirty="0">
                <a:latin typeface="Corbel" pitchFamily="34" charset="0"/>
              </a:rPr>
              <a:t>Izbeljivanje odeće bez izbeljivača</a:t>
            </a:r>
          </a:p>
          <a:p>
            <a:pPr marL="714375" indent="-171450">
              <a:buClrTx/>
              <a:buFont typeface="Arial" pitchFamily="34" charset="0"/>
              <a:buChar char="•"/>
            </a:pPr>
            <a:r>
              <a:rPr lang="vi-VN" sz="2200" dirty="0">
                <a:latin typeface="Corbel" pitchFamily="34" charset="0"/>
              </a:rPr>
              <a:t>Besprekoran veš (kako se šta pere)</a:t>
            </a:r>
          </a:p>
          <a:p>
            <a:pPr marL="714375" indent="-171450">
              <a:buClrTx/>
              <a:buFont typeface="Arial" pitchFamily="34" charset="0"/>
              <a:buChar char="•"/>
            </a:pPr>
            <a:r>
              <a:rPr lang="vi-VN" sz="2200" dirty="0">
                <a:latin typeface="Corbel" pitchFamily="34" charset="0"/>
              </a:rPr>
              <a:t>Skidanje fleka (od vina, cvekle, ulja, krvi, voća, čokolade ...)</a:t>
            </a:r>
          </a:p>
          <a:p>
            <a:pPr marL="714375" indent="-171450">
              <a:buClrTx/>
              <a:buFont typeface="Arial" pitchFamily="34" charset="0"/>
              <a:buChar char="•"/>
            </a:pPr>
            <a:r>
              <a:rPr lang="vi-VN" sz="2200" dirty="0">
                <a:latin typeface="Corbel" pitchFamily="34" charset="0"/>
              </a:rPr>
              <a:t>Kako vezati kravatu</a:t>
            </a:r>
          </a:p>
          <a:p>
            <a:pPr marL="714375" indent="-171450">
              <a:buClrTx/>
              <a:buFont typeface="Arial" pitchFamily="34" charset="0"/>
              <a:buChar char="•"/>
            </a:pPr>
            <a:r>
              <a:rPr lang="vi-VN" sz="2200" dirty="0">
                <a:latin typeface="Corbel" pitchFamily="34" charset="0"/>
              </a:rPr>
              <a:t>Sušenje mokre obuće</a:t>
            </a:r>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9011869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additive="base">
                                        <p:cTn id="24"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8" fill="hold" nodeType="after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 calcmode="lin" valueType="num">
                                      <p:cBhvr additive="base">
                                        <p:cTn id="34"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 calcmode="lin" valueType="num">
                                      <p:cBhvr additive="base">
                                        <p:cTn id="44"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447800"/>
            <a:ext cx="101727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714375" indent="-171450">
              <a:buClrTx/>
              <a:buFont typeface="Arial" pitchFamily="34" charset="0"/>
              <a:buChar char="•"/>
            </a:pPr>
            <a:endParaRPr lang="sr-Latn-RS" sz="1700" dirty="0">
              <a:latin typeface="Corbel" pitchFamily="34" charset="0"/>
            </a:endParaRPr>
          </a:p>
          <a:p>
            <a:pPr marL="714375" indent="-171450">
              <a:buClrTx/>
              <a:buFont typeface="Arial" pitchFamily="34" charset="0"/>
              <a:buChar char="•"/>
            </a:pPr>
            <a:r>
              <a:rPr lang="vi-VN" sz="2200" dirty="0">
                <a:latin typeface="Corbel" pitchFamily="34" charset="0"/>
              </a:rPr>
              <a:t>Kreativni načini vezivanja šala</a:t>
            </a:r>
          </a:p>
          <a:p>
            <a:pPr marL="714375" indent="-171450">
              <a:buClrTx/>
              <a:buFont typeface="Arial" pitchFamily="34" charset="0"/>
              <a:buChar char="•"/>
            </a:pPr>
            <a:r>
              <a:rPr lang="vi-VN" sz="2200" dirty="0">
                <a:latin typeface="Corbel" pitchFamily="34" charset="0"/>
              </a:rPr>
              <a:t>Kako i koliko često prati grudnjak</a:t>
            </a:r>
          </a:p>
          <a:p>
            <a:pPr marL="714375" indent="-171450">
              <a:buClrTx/>
              <a:buFont typeface="Arial" pitchFamily="34" charset="0"/>
              <a:buChar char="•"/>
            </a:pPr>
            <a:r>
              <a:rPr lang="vi-VN" sz="2200" dirty="0">
                <a:latin typeface="Corbel" pitchFamily="34" charset="0"/>
              </a:rPr>
              <a:t>Korišćenje prazne flašice parfema</a:t>
            </a:r>
          </a:p>
          <a:p>
            <a:pPr marL="714375" indent="-171450">
              <a:buClrTx/>
              <a:buFont typeface="Arial" pitchFamily="34" charset="0"/>
              <a:buChar char="•"/>
            </a:pPr>
            <a:r>
              <a:rPr lang="vi-VN" sz="2200" dirty="0">
                <a:latin typeface="Corbel" pitchFamily="34" charset="0"/>
              </a:rPr>
              <a:t>Zaglavljen rajsferšlus</a:t>
            </a:r>
          </a:p>
          <a:p>
            <a:pPr marL="714375" indent="-171450">
              <a:buClrTx/>
              <a:buFont typeface="Arial" pitchFamily="34" charset="0"/>
              <a:buChar char="•"/>
            </a:pPr>
            <a:r>
              <a:rPr lang="vi-VN" sz="2200" dirty="0">
                <a:latin typeface="Corbel" pitchFamily="34" charset="0"/>
              </a:rPr>
              <a:t>Brzo i jednostavno širenje tesnih/novih cipela</a:t>
            </a:r>
          </a:p>
          <a:p>
            <a:pPr marL="714375" indent="-171450">
              <a:buClrTx/>
              <a:buFont typeface="Arial" pitchFamily="34" charset="0"/>
              <a:buChar char="•"/>
            </a:pPr>
            <a:r>
              <a:rPr lang="vi-VN" sz="2200" dirty="0">
                <a:latin typeface="Corbel" pitchFamily="34" charset="0"/>
              </a:rPr>
              <a:t>Uklanjanje fleka i ogrebotina na prevrnutoj (antilop) koži</a:t>
            </a:r>
          </a:p>
          <a:p>
            <a:pPr marL="714375" indent="-171450">
              <a:buClrTx/>
              <a:buFont typeface="Arial" pitchFamily="34" charset="0"/>
              <a:buChar char="•"/>
            </a:pPr>
            <a:r>
              <a:rPr lang="vi-VN" sz="2200" dirty="0">
                <a:latin typeface="Corbel" pitchFamily="34" charset="0"/>
              </a:rPr>
              <a:t>Uklanjanje neugodnih mirisa iz obuće</a:t>
            </a:r>
          </a:p>
          <a:p>
            <a:pPr marL="714375" indent="-171450">
              <a:buClrTx/>
              <a:buFont typeface="Arial" pitchFamily="34" charset="0"/>
              <a:buChar char="•"/>
            </a:pPr>
            <a:r>
              <a:rPr lang="vi-VN" sz="2200" dirty="0">
                <a:latin typeface="Corbel" pitchFamily="34" charset="0"/>
              </a:rPr>
              <a:t>Ručno pranje osetljivog veša</a:t>
            </a:r>
          </a:p>
          <a:p>
            <a:pPr marL="714375" indent="-171450">
              <a:buClrTx/>
              <a:buFont typeface="Arial" pitchFamily="34" charset="0"/>
              <a:buChar char="•"/>
            </a:pPr>
            <a:r>
              <a:rPr lang="vi-VN" sz="2200" dirty="0">
                <a:latin typeface="Corbel" pitchFamily="34" charset="0"/>
              </a:rPr>
              <a:t>Slaganje majica za tri sekunde</a:t>
            </a:r>
          </a:p>
          <a:p>
            <a:pPr marL="714375" indent="-171450">
              <a:buClrTx/>
              <a:buFont typeface="Arial" pitchFamily="34" charset="0"/>
              <a:buChar char="•"/>
            </a:pPr>
            <a:r>
              <a:rPr lang="vi-VN" sz="2200" dirty="0">
                <a:latin typeface="Corbel" pitchFamily="34" charset="0"/>
              </a:rPr>
              <a:t>Pranje i sušenje farmerica</a:t>
            </a:r>
          </a:p>
          <a:p>
            <a:pPr marL="714375" indent="-171450">
              <a:buClrTx/>
              <a:buFont typeface="Arial" pitchFamily="34" charset="0"/>
              <a:buChar char="•"/>
            </a:pPr>
            <a:r>
              <a:rPr lang="vi-VN" sz="2200" dirty="0">
                <a:latin typeface="Corbel" pitchFamily="34" charset="0"/>
              </a:rPr>
              <a:t>Spašavanje odeće koja se skupila prilikom pranja</a:t>
            </a:r>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39102077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 calcmode="lin" valueType="num">
                                      <p:cBhvr additive="base">
                                        <p:cTn id="3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 calcmode="lin" valueType="num">
                                      <p:cBhvr additive="base">
                                        <p:cTn id="4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fill="hold" nodeType="after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 calcmode="lin" valueType="num">
                                      <p:cBhvr additive="base">
                                        <p:cTn id="5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3"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8" fill="hold" nodeType="after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 calcmode="lin" valueType="num">
                                      <p:cBhvr additive="base">
                                        <p:cTn id="5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5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06200" cy="5410200"/>
          </a:xfrm>
        </p:spPr>
        <p:txBody>
          <a:bodyPr>
            <a:normAutofit lnSpcReduction="10000"/>
          </a:bodyPr>
          <a:lstStyle/>
          <a:p>
            <a:pPr marL="620776" lvl="2" indent="0">
              <a:spcBef>
                <a:spcPts val="0"/>
              </a:spcBef>
              <a:buClr>
                <a:schemeClr val="accent1"/>
              </a:buClr>
              <a:buSzPct val="80000"/>
              <a:buNone/>
            </a:pPr>
            <a:endParaRPr lang="sr-Latn-RS" sz="400" dirty="0">
              <a:latin typeface="Corbel" pitchFamily="34" charset="0"/>
            </a:endParaRPr>
          </a:p>
          <a:p>
            <a:pPr marL="628650" lvl="4" indent="-266700" algn="just">
              <a:spcBef>
                <a:spcPts val="0"/>
              </a:spcBef>
              <a:buClrTx/>
              <a:buSzPct val="80000"/>
              <a:buFont typeface="Wingdings" pitchFamily="2" charset="2"/>
              <a:buChar char="§"/>
            </a:pPr>
            <a:r>
              <a:rPr lang="sr-Latn-RS" sz="2400" dirty="0">
                <a:latin typeface="Corbel" pitchFamily="34" charset="0"/>
              </a:rPr>
              <a:t>Svedoci smo porastu zahteva za video sadržajima na web portalima, kako od strane korisnika, tako i od klijenata koji traže sve više mesta za reklamiranje i sve veći broj recipijenata za robu ili uslugu koju nude.</a:t>
            </a:r>
          </a:p>
          <a:p>
            <a:pPr marL="628650" lvl="4" indent="-266700" algn="just">
              <a:spcBef>
                <a:spcPts val="0"/>
              </a:spcBef>
              <a:buClrTx/>
              <a:buSzPct val="80000"/>
              <a:buFont typeface="Wingdings" pitchFamily="2" charset="2"/>
              <a:buChar char="§"/>
            </a:pPr>
            <a:endParaRPr lang="sr-Latn-RS" sz="1000" dirty="0">
              <a:latin typeface="Corbel" pitchFamily="34" charset="0"/>
            </a:endParaRPr>
          </a:p>
          <a:p>
            <a:pPr marL="628650" lvl="4" indent="-266700" algn="just">
              <a:spcBef>
                <a:spcPts val="0"/>
              </a:spcBef>
              <a:buClrTx/>
              <a:buSzPct val="80000"/>
              <a:buFont typeface="Wingdings" pitchFamily="2" charset="2"/>
              <a:buChar char="§"/>
            </a:pPr>
            <a:r>
              <a:rPr lang="vi-VN" sz="2400" dirty="0">
                <a:latin typeface="Corbel" pitchFamily="34" charset="0"/>
              </a:rPr>
              <a:t>Mnoštvo portala sa velikim brojem tema, oblasti, informacija, na prvi pogled trebalo bi da zadovolji potrebu korisnika, ali, da li je tako? Polazeći od toga da se korisnici određuju za posetu pojedinim portalima iz nekog svog uverenja (preglednost, ažuriranje informacija, istinitost ...) potrebno je ne samo zadržati „verne“ posetioce, već im ponuditi sadržaje koje ne mogu naći kod konkurencije i koji će im biti od koristi. </a:t>
            </a:r>
            <a:endParaRPr lang="sr-Latn-RS" sz="2400" dirty="0">
              <a:latin typeface="Corbel" pitchFamily="34" charset="0"/>
            </a:endParaRPr>
          </a:p>
          <a:p>
            <a:pPr marL="628650" lvl="4" indent="-266700" algn="just">
              <a:spcBef>
                <a:spcPts val="0"/>
              </a:spcBef>
              <a:buClrTx/>
              <a:buSzPct val="80000"/>
              <a:buFont typeface="Wingdings" pitchFamily="2" charset="2"/>
              <a:buChar char="§"/>
            </a:pPr>
            <a:endParaRPr lang="sr-Latn-RS" sz="1000" dirty="0">
              <a:latin typeface="Corbel" pitchFamily="34" charset="0"/>
            </a:endParaRPr>
          </a:p>
          <a:p>
            <a:pPr marL="628650" lvl="4" indent="-266700" algn="just">
              <a:spcBef>
                <a:spcPts val="0"/>
              </a:spcBef>
              <a:buClrTx/>
              <a:buSzPct val="80000"/>
              <a:buFont typeface="Wingdings" pitchFamily="2" charset="2"/>
              <a:buChar char="§"/>
            </a:pPr>
            <a:r>
              <a:rPr lang="vi-VN" sz="2400" dirty="0">
                <a:latin typeface="Corbel" pitchFamily="34" charset="0"/>
              </a:rPr>
              <a:t>Prateći dešavanja u lokalu ili na globalnom nivou, korisnik će posetiti one portale u koje ima najviše poverenja i koji mu nude video snimke vezano za njegovo polje interesovanja. Činjenica da te video sadržaje (većinu) može pogledati na većini portala ne garantuje posetu određenim portalima, ali ako mu se ponudi specijalizovani, namenski video sadržaj koji može pogledati samo na određenom portalu – to je stvaranje zajedničkog mesta na kome se planski susreću oglašavači i budući korisnici.</a:t>
            </a:r>
            <a:endParaRPr lang="sr-Latn-RS" sz="24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21277423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0972800" cy="5410200"/>
          </a:xfrm>
        </p:spPr>
        <p:txBody>
          <a:bodyPr>
            <a:normAutofit/>
          </a:bodyPr>
          <a:lstStyle/>
          <a:p>
            <a:pPr lvl="0">
              <a:buClrTx/>
            </a:pPr>
            <a:r>
              <a:rPr lang="sr-Latn-CS" sz="2400" b="1" dirty="0">
                <a:solidFill>
                  <a:prstClr val="black"/>
                </a:solidFill>
              </a:rPr>
              <a:t>GDE </a:t>
            </a:r>
          </a:p>
          <a:p>
            <a:pPr>
              <a:spcAft>
                <a:spcPts val="1000"/>
              </a:spcAft>
              <a:buClrTx/>
              <a:buFont typeface="Arial" pitchFamily="34" charset="0"/>
              <a:buChar char="•"/>
            </a:pPr>
            <a:r>
              <a:rPr lang="sr-Latn-CS" sz="2200" dirty="0">
                <a:ea typeface="Arial"/>
                <a:cs typeface="Times New Roman"/>
              </a:rPr>
              <a:t>Za produkciju, preporučuje se TV studio radi nesmetanog snimanja što većeg broja video sadržaja. Samo za temu – auto, snimanje bi se obavljalo na parkingu/poligonu ili u nekoj od auto radionica.</a:t>
            </a:r>
            <a:endParaRPr lang="en-US" sz="2200" dirty="0">
              <a:ea typeface="Arial"/>
              <a:cs typeface="Times New Roman"/>
            </a:endParaRPr>
          </a:p>
          <a:p>
            <a:pPr>
              <a:lnSpc>
                <a:spcPct val="115000"/>
              </a:lnSpc>
              <a:spcAft>
                <a:spcPts val="1000"/>
              </a:spcAft>
              <a:buClrTx/>
              <a:buFont typeface="Arial" pitchFamily="34" charset="0"/>
              <a:buChar char="•"/>
            </a:pPr>
            <a:r>
              <a:rPr lang="sr-Latn-CS" sz="2200" dirty="0">
                <a:ea typeface="Arial"/>
                <a:cs typeface="Times New Roman"/>
              </a:rPr>
              <a:t>Tlocrt scene u TV studiju</a:t>
            </a:r>
            <a:endParaRPr lang="en-US" sz="2200" dirty="0">
              <a:ea typeface="Arial"/>
              <a:cs typeface="Times New Roman"/>
            </a:endParaRPr>
          </a:p>
          <a:p>
            <a:pPr marL="118872" indent="0">
              <a:buClrTx/>
              <a:buNone/>
            </a:pPr>
            <a:endParaRPr lang="sr-Latn-CS" sz="1800" b="1" i="1" dirty="0"/>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pic>
        <p:nvPicPr>
          <p:cNvPr id="819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19600" y="2743200"/>
            <a:ext cx="4660900" cy="4048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Produkcija</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28061460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1" presetClass="entr" presetSubtype="1" fill="hold" nodeType="afterEffect">
                                  <p:stCondLst>
                                    <p:cond delay="0"/>
                                  </p:stCondLst>
                                  <p:childTnLst>
                                    <p:set>
                                      <p:cBhvr>
                                        <p:cTn id="23" dur="1" fill="hold">
                                          <p:stCondLst>
                                            <p:cond delay="0"/>
                                          </p:stCondLst>
                                        </p:cTn>
                                        <p:tgtEl>
                                          <p:spTgt spid="8194"/>
                                        </p:tgtEl>
                                        <p:attrNameLst>
                                          <p:attrName>style.visibility</p:attrName>
                                        </p:attrNameLst>
                                      </p:cBhvr>
                                      <p:to>
                                        <p:strVal val="visible"/>
                                      </p:to>
                                    </p:set>
                                    <p:animEffect transition="in" filter="wheel(1)">
                                      <p:cBhvr>
                                        <p:cTn id="24" dur="20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0439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a:lnSpc>
                <a:spcPct val="115000"/>
              </a:lnSpc>
              <a:spcAft>
                <a:spcPts val="1000"/>
              </a:spcAft>
              <a:buClrTx/>
            </a:pPr>
            <a:r>
              <a:rPr lang="sr-Latn-RS" sz="2400" dirty="0">
                <a:ea typeface="Arial"/>
                <a:cs typeface="Times New Roman"/>
              </a:rPr>
              <a:t>Izgled blendi (samo forma)</a:t>
            </a:r>
            <a:endParaRPr lang="en-US" sz="2400" dirty="0">
              <a:ea typeface="Arial"/>
              <a:cs typeface="Times New Roman"/>
            </a:endParaRPr>
          </a:p>
          <a:p>
            <a:pPr marL="118872" indent="0">
              <a:buClrTx/>
              <a:buNone/>
            </a:pPr>
            <a:endParaRPr lang="sr-Latn-CS" sz="1800" b="1" i="1" dirty="0"/>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71178" y="2133600"/>
            <a:ext cx="7249644"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Produkcija</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259078213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9218"/>
                                        </p:tgtEl>
                                        <p:attrNameLst>
                                          <p:attrName>style.visibility</p:attrName>
                                        </p:attrNameLst>
                                      </p:cBhvr>
                                      <p:to>
                                        <p:strVal val="visible"/>
                                      </p:to>
                                    </p:set>
                                    <p:animEffect transition="in" filter="wheel(1)">
                                      <p:cBhvr>
                                        <p:cTn id="12"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28700" y="1447800"/>
            <a:ext cx="10172700" cy="5410200"/>
          </a:xfrm>
        </p:spPr>
        <p:txBody>
          <a:bodyPr>
            <a:normAutofit/>
          </a:bodyPr>
          <a:lstStyle/>
          <a:p>
            <a:pPr lvl="0">
              <a:buClrTx/>
            </a:pPr>
            <a:r>
              <a:rPr lang="sr-Latn-CS" sz="2400" b="1" dirty="0">
                <a:solidFill>
                  <a:prstClr val="black"/>
                </a:solidFill>
              </a:rPr>
              <a:t>KAKO</a:t>
            </a:r>
          </a:p>
          <a:p>
            <a:pPr marL="714375" indent="-171450">
              <a:lnSpc>
                <a:spcPct val="115000"/>
              </a:lnSpc>
              <a:spcAft>
                <a:spcPts val="1000"/>
              </a:spcAft>
              <a:buClrTx/>
              <a:buFont typeface="Arial" pitchFamily="34" charset="0"/>
              <a:buChar char="•"/>
            </a:pPr>
            <a:r>
              <a:rPr lang="sr-Latn-CS" sz="2200" dirty="0">
                <a:ea typeface="Arial"/>
                <a:cs typeface="Times New Roman"/>
              </a:rPr>
              <a:t>Snimanje u TV studiju obavlja se sa tri (3) nezavisne kamere istovremeno</a:t>
            </a:r>
          </a:p>
          <a:p>
            <a:pPr marL="714375" indent="-171450">
              <a:lnSpc>
                <a:spcPct val="115000"/>
              </a:lnSpc>
              <a:spcAft>
                <a:spcPts val="1000"/>
              </a:spcAft>
              <a:buClrTx/>
              <a:buFont typeface="Arial" pitchFamily="34" charset="0"/>
              <a:buChar char="•"/>
            </a:pPr>
            <a:r>
              <a:rPr lang="sr-Latn-CS" sz="2200" dirty="0">
                <a:ea typeface="Arial"/>
                <a:cs typeface="Times New Roman"/>
              </a:rPr>
              <a:t>U postprodukciji radi se video mix i grafička obrada snimljenog materijala</a:t>
            </a:r>
          </a:p>
          <a:p>
            <a:pPr marL="714375" indent="-171450">
              <a:lnSpc>
                <a:spcPct val="115000"/>
              </a:lnSpc>
              <a:spcAft>
                <a:spcPts val="1000"/>
              </a:spcAft>
              <a:buClrTx/>
              <a:buFont typeface="Arial" pitchFamily="34" charset="0"/>
              <a:buChar char="•"/>
            </a:pPr>
            <a:r>
              <a:rPr lang="sr-Latn-CS" sz="2200" dirty="0">
                <a:ea typeface="Arial"/>
                <a:cs typeface="Times New Roman"/>
              </a:rPr>
              <a:t>Finalni materijal isporučuje se na HDD</a:t>
            </a:r>
          </a:p>
          <a:p>
            <a:pPr marL="542925" indent="0">
              <a:lnSpc>
                <a:spcPct val="115000"/>
              </a:lnSpc>
              <a:spcAft>
                <a:spcPts val="1000"/>
              </a:spcAft>
              <a:buClrTx/>
              <a:buNone/>
            </a:pPr>
            <a:endParaRPr lang="sr-Latn-CS" sz="1100" dirty="0">
              <a:ea typeface="Arial"/>
              <a:cs typeface="Times New Roman"/>
            </a:endParaRPr>
          </a:p>
          <a:p>
            <a:pPr>
              <a:lnSpc>
                <a:spcPct val="115000"/>
              </a:lnSpc>
              <a:spcAft>
                <a:spcPts val="1000"/>
              </a:spcAft>
              <a:buClrTx/>
              <a:buFont typeface="Wingdings" pitchFamily="2" charset="2"/>
              <a:buChar char="§"/>
            </a:pPr>
            <a:r>
              <a:rPr lang="sr-Latn-CS" sz="2400" dirty="0">
                <a:ea typeface="Arial"/>
                <a:cs typeface="Times New Roman"/>
              </a:rPr>
              <a:t>Dinamika snimanja:</a:t>
            </a:r>
          </a:p>
          <a:p>
            <a:pPr marL="1276350" indent="-285750">
              <a:spcAft>
                <a:spcPts val="1000"/>
              </a:spcAft>
              <a:buClrTx/>
              <a:buFont typeface="Wingdings" pitchFamily="2" charset="2"/>
              <a:buChar char="ü"/>
            </a:pPr>
            <a:r>
              <a:rPr lang="sr-Latn-CS" sz="2200" dirty="0">
                <a:ea typeface="Arial"/>
                <a:cs typeface="Times New Roman"/>
              </a:rPr>
              <a:t>10 min snimanja = 1 klip</a:t>
            </a:r>
          </a:p>
          <a:p>
            <a:pPr marL="1276350" indent="-285750">
              <a:spcAft>
                <a:spcPts val="1000"/>
              </a:spcAft>
              <a:buClrTx/>
              <a:buFont typeface="Wingdings" pitchFamily="2" charset="2"/>
              <a:buChar char="ü"/>
            </a:pPr>
            <a:r>
              <a:rPr lang="sr-Latn-CS" sz="2200" dirty="0">
                <a:ea typeface="Arial"/>
                <a:cs typeface="Times New Roman"/>
              </a:rPr>
              <a:t>60 min (1h) = 6 klipova</a:t>
            </a:r>
          </a:p>
          <a:p>
            <a:pPr marL="1276350" indent="-285750">
              <a:spcAft>
                <a:spcPts val="1000"/>
              </a:spcAft>
              <a:buClrTx/>
              <a:buFont typeface="Wingdings" pitchFamily="2" charset="2"/>
              <a:buChar char="ü"/>
            </a:pPr>
            <a:r>
              <a:rPr lang="sr-Latn-CS" sz="2200" dirty="0">
                <a:ea typeface="Arial"/>
                <a:cs typeface="Times New Roman"/>
              </a:rPr>
              <a:t>jedan snimajući dan (8h) = 45 klipova</a:t>
            </a:r>
          </a:p>
          <a:p>
            <a:pPr marL="1276350" indent="-285750">
              <a:spcAft>
                <a:spcPts val="1000"/>
              </a:spcAft>
              <a:buClrTx/>
              <a:buFont typeface="Wingdings" pitchFamily="2" charset="2"/>
              <a:buChar char="ü"/>
            </a:pPr>
            <a:r>
              <a:rPr lang="sr-Latn-CS" sz="2200" dirty="0">
                <a:ea typeface="Arial"/>
                <a:cs typeface="Times New Roman"/>
              </a:rPr>
              <a:t>sedam snimajućih dana = 310klipova</a:t>
            </a:r>
          </a:p>
          <a:p>
            <a:pPr marL="118872" indent="0">
              <a:buClrTx/>
              <a:buNone/>
            </a:pPr>
            <a:endParaRPr lang="sr-Latn-CS" sz="1000" i="1" dirty="0"/>
          </a:p>
          <a:p>
            <a:pPr marL="118872" indent="0">
              <a:buClrTx/>
              <a:buNone/>
            </a:pPr>
            <a:r>
              <a:rPr lang="sr-Latn-CS" sz="2000" i="1" dirty="0"/>
              <a:t>*** optimalni minimum za snimanje jednog ciklusa = 7 snimajućih dana</a:t>
            </a:r>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Produkcija</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10220338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57" fill="hold">
                            <p:stCondLst>
                              <p:cond delay="500"/>
                            </p:stCondLst>
                            <p:childTnLst>
                              <p:par>
                                <p:cTn id="58" presetID="42" presetClass="entr" presetSubtype="0" fill="hold" nodeType="afterEffect">
                                  <p:stCondLst>
                                    <p:cond delay="0"/>
                                  </p:stCondLst>
                                  <p:childTnLst>
                                    <p:set>
                                      <p:cBhvr>
                                        <p:cTn id="59" dur="1" fill="hold">
                                          <p:stCondLst>
                                            <p:cond delay="0"/>
                                          </p:stCondLst>
                                        </p:cTn>
                                        <p:tgtEl>
                                          <p:spTgt spid="3">
                                            <p:txEl>
                                              <p:pRg st="11" end="11"/>
                                            </p:txEl>
                                          </p:spTgt>
                                        </p:tgtEl>
                                        <p:attrNameLst>
                                          <p:attrName>style.visibility</p:attrName>
                                        </p:attrNameLst>
                                      </p:cBhvr>
                                      <p:to>
                                        <p:strVal val="visible"/>
                                      </p:to>
                                    </p:set>
                                    <p:animEffect transition="in" filter="fade">
                                      <p:cBhvr>
                                        <p:cTn id="60" dur="1000"/>
                                        <p:tgtEl>
                                          <p:spTgt spid="3">
                                            <p:txEl>
                                              <p:pRg st="11" end="11"/>
                                            </p:txEl>
                                          </p:spTgt>
                                        </p:tgtEl>
                                      </p:cBhvr>
                                    </p:animEffect>
                                    <p:anim calcmode="lin" valueType="num">
                                      <p:cBhvr>
                                        <p:cTn id="61"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11" end="1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447800"/>
            <a:ext cx="102870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a:lnSpc>
                <a:spcPct val="115000"/>
              </a:lnSpc>
              <a:spcAft>
                <a:spcPts val="1000"/>
              </a:spcAft>
              <a:buClrTx/>
            </a:pPr>
            <a:r>
              <a:rPr lang="sr-Latn-CS" sz="2400" dirty="0">
                <a:ea typeface="Arial"/>
                <a:cs typeface="Times New Roman"/>
              </a:rPr>
              <a:t>Dinamika postprodukcije:</a:t>
            </a:r>
          </a:p>
          <a:p>
            <a:pPr marL="1276350" indent="-285750">
              <a:spcAft>
                <a:spcPts val="1000"/>
              </a:spcAft>
              <a:buClrTx/>
              <a:buFont typeface="Wingdings" pitchFamily="2" charset="2"/>
              <a:buChar char="ü"/>
            </a:pPr>
            <a:r>
              <a:rPr lang="sv-SE" sz="2200" dirty="0">
                <a:ea typeface="Arial"/>
                <a:cs typeface="Times New Roman"/>
              </a:rPr>
              <a:t>15 min = 1 klip</a:t>
            </a:r>
          </a:p>
          <a:p>
            <a:pPr marL="1276350" indent="-285750">
              <a:spcAft>
                <a:spcPts val="1000"/>
              </a:spcAft>
              <a:buClrTx/>
              <a:buFont typeface="Wingdings" pitchFamily="2" charset="2"/>
              <a:buChar char="ü"/>
            </a:pPr>
            <a:r>
              <a:rPr lang="sv-SE" sz="2200" dirty="0">
                <a:ea typeface="Arial"/>
                <a:cs typeface="Times New Roman"/>
              </a:rPr>
              <a:t>60 min (1h) = 4 klipa</a:t>
            </a:r>
          </a:p>
          <a:p>
            <a:pPr marL="1276350" indent="-285750">
              <a:spcAft>
                <a:spcPts val="1000"/>
              </a:spcAft>
              <a:buClrTx/>
              <a:buFont typeface="Wingdings" pitchFamily="2" charset="2"/>
              <a:buChar char="ü"/>
            </a:pPr>
            <a:r>
              <a:rPr lang="sv-SE" sz="2200" dirty="0">
                <a:ea typeface="Arial"/>
                <a:cs typeface="Times New Roman"/>
              </a:rPr>
              <a:t>8h (jedan termin) = 30 klipova</a:t>
            </a:r>
          </a:p>
          <a:p>
            <a:pPr marL="1276350" indent="-285750">
              <a:spcAft>
                <a:spcPts val="1000"/>
              </a:spcAft>
              <a:buClrTx/>
              <a:buFont typeface="Wingdings" pitchFamily="2" charset="2"/>
              <a:buChar char="ü"/>
            </a:pPr>
            <a:r>
              <a:rPr lang="sv-SE" sz="2200" dirty="0">
                <a:ea typeface="Arial"/>
                <a:cs typeface="Times New Roman"/>
              </a:rPr>
              <a:t>10 termina = 3</a:t>
            </a:r>
            <a:r>
              <a:rPr lang="sr-Latn-RS" sz="2200" dirty="0">
                <a:ea typeface="Arial"/>
                <a:cs typeface="Times New Roman"/>
              </a:rPr>
              <a:t>0</a:t>
            </a:r>
            <a:r>
              <a:rPr lang="sv-SE" sz="2200" dirty="0">
                <a:ea typeface="Arial"/>
                <a:cs typeface="Times New Roman"/>
              </a:rPr>
              <a:t>0 klipova</a:t>
            </a:r>
            <a:endParaRPr lang="sr-Latn-RS" sz="2200" dirty="0">
              <a:ea typeface="Arial"/>
              <a:cs typeface="Times New Roman"/>
            </a:endParaRPr>
          </a:p>
          <a:p>
            <a:pPr marL="1162050" indent="-171450">
              <a:lnSpc>
                <a:spcPct val="115000"/>
              </a:lnSpc>
              <a:spcAft>
                <a:spcPts val="1000"/>
              </a:spcAft>
            </a:pPr>
            <a:endParaRPr lang="sr-Latn-RS" sz="1600" dirty="0">
              <a:latin typeface="Arial"/>
              <a:cs typeface="Times New Roman"/>
            </a:endParaRPr>
          </a:p>
          <a:p>
            <a:pPr marL="447675" indent="-361950">
              <a:lnSpc>
                <a:spcPct val="115000"/>
              </a:lnSpc>
              <a:spcAft>
                <a:spcPts val="1000"/>
              </a:spcAft>
              <a:buClrTx/>
            </a:pPr>
            <a:r>
              <a:rPr lang="hr-HR" sz="2400" dirty="0"/>
              <a:t>Moderator obavlja demonstraciju praktičnih saveta</a:t>
            </a:r>
          </a:p>
          <a:p>
            <a:pPr marL="620776" lvl="2" indent="0" algn="just">
              <a:spcBef>
                <a:spcPts val="0"/>
              </a:spcBef>
              <a:buClr>
                <a:schemeClr val="accent1"/>
              </a:buClr>
              <a:buSzPct val="80000"/>
              <a:buNone/>
            </a:pPr>
            <a:r>
              <a:rPr lang="hr-HR" sz="2200" dirty="0"/>
              <a:t>-  ženski i muški moderator (naizmenično, po snimajućim danima) </a:t>
            </a:r>
          </a:p>
          <a:p>
            <a:pPr marL="620776" lvl="2" indent="0" algn="just">
              <a:spcBef>
                <a:spcPts val="0"/>
              </a:spcBef>
              <a:buClr>
                <a:schemeClr val="accent1"/>
              </a:buClr>
              <a:buSzPct val="80000"/>
              <a:buNone/>
            </a:pPr>
            <a:r>
              <a:rPr lang="hr-HR" sz="2200" dirty="0"/>
              <a:t>-  profesionalni majstor kao moderator za temu automobili</a:t>
            </a:r>
          </a:p>
          <a:p>
            <a:pPr marL="628650" lvl="2" indent="-7938" algn="just">
              <a:spcBef>
                <a:spcPts val="0"/>
              </a:spcBef>
              <a:buClr>
                <a:schemeClr val="accent1"/>
              </a:buClr>
              <a:buSzPct val="80000"/>
              <a:buNone/>
            </a:pPr>
            <a:r>
              <a:rPr lang="hr-HR" sz="2200" dirty="0"/>
              <a:t>- moderatori su kostimirani u neutralnim kombinezonima kako ne bi odvlačili    	pažnju gledalaca</a:t>
            </a:r>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Produkcija</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9832013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 calcmode="lin" valueType="num">
                                      <p:cBhvr additive="base">
                                        <p:cTn id="4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1447800"/>
            <a:ext cx="9753600" cy="5410200"/>
          </a:xfrm>
        </p:spPr>
        <p:txBody>
          <a:bodyPr>
            <a:normAutofit lnSpcReduction="10000"/>
          </a:bodyPr>
          <a:lstStyle/>
          <a:p>
            <a:pPr marL="620776" lvl="2" indent="0">
              <a:spcBef>
                <a:spcPts val="0"/>
              </a:spcBef>
              <a:buClr>
                <a:schemeClr val="accent1"/>
              </a:buClr>
              <a:buSzPct val="80000"/>
              <a:buNone/>
            </a:pPr>
            <a:endParaRPr lang="sr-Latn-RS" sz="1000" dirty="0">
              <a:latin typeface="Corbel" pitchFamily="34" charset="0"/>
            </a:endParaRPr>
          </a:p>
          <a:p>
            <a:pPr>
              <a:lnSpc>
                <a:spcPct val="115000"/>
              </a:lnSpc>
              <a:spcAft>
                <a:spcPts val="1000"/>
              </a:spcAft>
              <a:buClrTx/>
            </a:pPr>
            <a:r>
              <a:rPr lang="sr-Latn-CS" sz="2400" dirty="0">
                <a:ea typeface="Arial"/>
                <a:cs typeface="Times New Roman"/>
              </a:rPr>
              <a:t>Ekipa realizacije:</a:t>
            </a:r>
          </a:p>
          <a:p>
            <a:pPr marL="1276350" indent="-285750">
              <a:spcAft>
                <a:spcPts val="1000"/>
              </a:spcAft>
              <a:buClrTx/>
              <a:buFont typeface="Arial" pitchFamily="34" charset="0"/>
              <a:buChar char="•"/>
            </a:pPr>
            <a:r>
              <a:rPr lang="sv-SE" sz="2200" dirty="0">
                <a:ea typeface="Arial"/>
                <a:cs typeface="Times New Roman"/>
              </a:rPr>
              <a:t>scenarista</a:t>
            </a:r>
          </a:p>
          <a:p>
            <a:pPr marL="1276350" indent="-285750">
              <a:spcAft>
                <a:spcPts val="1000"/>
              </a:spcAft>
              <a:buClrTx/>
              <a:buFont typeface="Arial" pitchFamily="34" charset="0"/>
              <a:buChar char="•"/>
            </a:pPr>
            <a:r>
              <a:rPr lang="sv-SE" sz="2200" dirty="0">
                <a:ea typeface="Arial"/>
                <a:cs typeface="Times New Roman"/>
              </a:rPr>
              <a:t>izvršni producent/reditelj</a:t>
            </a:r>
          </a:p>
          <a:p>
            <a:pPr marL="1276350" indent="-285750">
              <a:spcAft>
                <a:spcPts val="1000"/>
              </a:spcAft>
              <a:buClrTx/>
              <a:buFont typeface="Arial" pitchFamily="34" charset="0"/>
              <a:buChar char="•"/>
            </a:pPr>
            <a:r>
              <a:rPr lang="sv-SE" sz="2200" dirty="0">
                <a:ea typeface="Arial"/>
                <a:cs typeface="Times New Roman"/>
              </a:rPr>
              <a:t>direktor fotografije</a:t>
            </a:r>
          </a:p>
          <a:p>
            <a:pPr marL="1276350" indent="-285750">
              <a:spcAft>
                <a:spcPts val="1000"/>
              </a:spcAft>
              <a:buClrTx/>
              <a:buFont typeface="Arial" pitchFamily="34" charset="0"/>
              <a:buChar char="•"/>
            </a:pPr>
            <a:r>
              <a:rPr lang="sv-SE" sz="2200" dirty="0">
                <a:ea typeface="Arial"/>
                <a:cs typeface="Times New Roman"/>
              </a:rPr>
              <a:t>kamerman (x</a:t>
            </a:r>
            <a:r>
              <a:rPr lang="sr-Latn-RS" sz="2200" dirty="0">
                <a:ea typeface="Arial"/>
                <a:cs typeface="Times New Roman"/>
              </a:rPr>
              <a:t>3</a:t>
            </a:r>
            <a:r>
              <a:rPr lang="sv-SE" sz="2200" dirty="0">
                <a:ea typeface="Arial"/>
                <a:cs typeface="Times New Roman"/>
              </a:rPr>
              <a:t>)</a:t>
            </a:r>
          </a:p>
          <a:p>
            <a:pPr marL="1276350" indent="-285750">
              <a:spcAft>
                <a:spcPts val="1000"/>
              </a:spcAft>
              <a:buClrTx/>
              <a:buFont typeface="Arial" pitchFamily="34" charset="0"/>
              <a:buChar char="•"/>
            </a:pPr>
            <a:r>
              <a:rPr lang="sv-SE" sz="2200" dirty="0">
                <a:ea typeface="Arial"/>
                <a:cs typeface="Times New Roman"/>
              </a:rPr>
              <a:t>snimatelj tona</a:t>
            </a:r>
          </a:p>
          <a:p>
            <a:pPr marL="1276350" indent="-285750">
              <a:spcAft>
                <a:spcPts val="1000"/>
              </a:spcAft>
              <a:buClrTx/>
              <a:buFont typeface="Arial" pitchFamily="34" charset="0"/>
              <a:buChar char="•"/>
            </a:pPr>
            <a:r>
              <a:rPr lang="sv-SE" sz="2200" dirty="0">
                <a:ea typeface="Arial"/>
                <a:cs typeface="Times New Roman"/>
              </a:rPr>
              <a:t>šminker</a:t>
            </a:r>
          </a:p>
          <a:p>
            <a:pPr marL="1276350" indent="-285750">
              <a:spcAft>
                <a:spcPts val="1000"/>
              </a:spcAft>
              <a:buClrTx/>
              <a:buFont typeface="Arial" pitchFamily="34" charset="0"/>
              <a:buChar char="•"/>
            </a:pPr>
            <a:r>
              <a:rPr lang="sv-SE" sz="2200" dirty="0">
                <a:ea typeface="Arial"/>
                <a:cs typeface="Times New Roman"/>
              </a:rPr>
              <a:t>rasvetljivač</a:t>
            </a:r>
          </a:p>
          <a:p>
            <a:pPr marL="1276350" indent="-285750">
              <a:spcAft>
                <a:spcPts val="1000"/>
              </a:spcAft>
              <a:buClrTx/>
              <a:buFont typeface="Arial" pitchFamily="34" charset="0"/>
              <a:buChar char="•"/>
            </a:pPr>
            <a:r>
              <a:rPr lang="sr-Latn-RS" sz="2200" dirty="0">
                <a:ea typeface="Arial"/>
                <a:cs typeface="Times New Roman"/>
              </a:rPr>
              <a:t>o</a:t>
            </a:r>
            <a:r>
              <a:rPr lang="sv-SE" sz="2200" dirty="0">
                <a:ea typeface="Arial"/>
                <a:cs typeface="Times New Roman"/>
              </a:rPr>
              <a:t>rganizator</a:t>
            </a:r>
            <a:endParaRPr lang="sr-Latn-RS" sz="2200" dirty="0">
              <a:ea typeface="Arial"/>
              <a:cs typeface="Times New Roman"/>
            </a:endParaRPr>
          </a:p>
          <a:p>
            <a:pPr marL="1276350" indent="-285750">
              <a:spcAft>
                <a:spcPts val="1000"/>
              </a:spcAft>
              <a:buClrTx/>
              <a:buFont typeface="Arial" pitchFamily="34" charset="0"/>
              <a:buChar char="•"/>
            </a:pPr>
            <a:r>
              <a:rPr lang="sv-SE" sz="2200" dirty="0">
                <a:ea typeface="Arial"/>
                <a:cs typeface="Times New Roman"/>
              </a:rPr>
              <a:t>rekviziter</a:t>
            </a:r>
          </a:p>
          <a:p>
            <a:pPr marL="1276350" indent="-285750">
              <a:spcAft>
                <a:spcPts val="1000"/>
              </a:spcAft>
              <a:buClrTx/>
              <a:buFont typeface="Arial" pitchFamily="34" charset="0"/>
              <a:buChar char="•"/>
            </a:pPr>
            <a:r>
              <a:rPr lang="sv-SE" sz="2200" dirty="0">
                <a:ea typeface="Arial"/>
                <a:cs typeface="Times New Roman"/>
              </a:rPr>
              <a:t>montažer/el. grafika</a:t>
            </a:r>
          </a:p>
          <a:p>
            <a:pPr marL="1162050" indent="-171450">
              <a:lnSpc>
                <a:spcPct val="115000"/>
              </a:lnSpc>
              <a:spcAft>
                <a:spcPts val="1000"/>
              </a:spcAft>
            </a:pPr>
            <a:endParaRPr lang="sr-Latn-RS" sz="1600" dirty="0">
              <a:latin typeface="Arial"/>
              <a:cs typeface="Times New Roman"/>
            </a:endParaRPr>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Produkcija</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138054269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par>
                          <p:cTn id="15" fill="hold">
                            <p:stCondLst>
                              <p:cond delay="500"/>
                            </p:stCondLst>
                            <p:childTnLst>
                              <p:par>
                                <p:cTn id="16" presetID="2" presetClass="entr" presetSubtype="8" fill="hold"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 calcmode="lin" valueType="num">
                                      <p:cBhvr additive="base">
                                        <p:cTn id="18"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9"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8" fill="hold"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8" fill="hold" nodeType="after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additive="base">
                                        <p:cTn id="28"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8" fill="hold" nodeType="after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8" fill="hold" nodeType="after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 calcmode="lin" valueType="num">
                                      <p:cBhvr additive="base">
                                        <p:cTn id="38"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40" fill="hold">
                            <p:stCondLst>
                              <p:cond delay="3000"/>
                            </p:stCondLst>
                            <p:childTnLst>
                              <p:par>
                                <p:cTn id="41" presetID="2" presetClass="entr" presetSubtype="8" fill="hold" nodeType="after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45" fill="hold">
                            <p:stCondLst>
                              <p:cond delay="3500"/>
                            </p:stCondLst>
                            <p:childTnLst>
                              <p:par>
                                <p:cTn id="46" presetID="2" presetClass="entr" presetSubtype="8" fill="hold" nodeType="after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anim calcmode="lin" valueType="num">
                                      <p:cBhvr additive="base">
                                        <p:cTn id="48"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9"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2" presetClass="entr" presetSubtype="8" fill="hold" nodeType="after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 calcmode="lin" valueType="num">
                                      <p:cBhvr additive="base">
                                        <p:cTn id="53"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55" fill="hold">
                            <p:stCondLst>
                              <p:cond delay="4500"/>
                            </p:stCondLst>
                            <p:childTnLst>
                              <p:par>
                                <p:cTn id="56" presetID="2" presetClass="entr" presetSubtype="8" fill="hold" nodeType="after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 calcmode="lin" valueType="num">
                                      <p:cBhvr additive="base">
                                        <p:cTn id="58"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11201400" cy="5410200"/>
          </a:xfrm>
        </p:spPr>
        <p:txBody>
          <a:bodyPr>
            <a:normAutofit/>
          </a:bodyPr>
          <a:lstStyle/>
          <a:p>
            <a:pPr>
              <a:lnSpc>
                <a:spcPct val="115000"/>
              </a:lnSpc>
              <a:spcAft>
                <a:spcPts val="1000"/>
              </a:spcAft>
              <a:buClrTx/>
            </a:pPr>
            <a:r>
              <a:rPr lang="sr-Latn-CS" sz="2400" dirty="0">
                <a:ea typeface="Arial"/>
                <a:cs typeface="Times New Roman"/>
              </a:rPr>
              <a:t>Realizacija pilot paketa (35-45 klipova = 1 snimajući dan):</a:t>
            </a:r>
          </a:p>
          <a:p>
            <a:pPr marL="1276350" indent="-285750">
              <a:spcAft>
                <a:spcPts val="1000"/>
              </a:spcAft>
              <a:buClrTx/>
              <a:buFont typeface="Wingdings" pitchFamily="2" charset="2"/>
              <a:buChar char="ü"/>
            </a:pPr>
            <a:r>
              <a:rPr lang="sv-SE" sz="2200" dirty="0">
                <a:ea typeface="Arial"/>
                <a:cs typeface="Times New Roman"/>
              </a:rPr>
              <a:t>troškovi najma studija</a:t>
            </a:r>
          </a:p>
          <a:p>
            <a:pPr marL="1276350" indent="-285750">
              <a:spcAft>
                <a:spcPts val="1000"/>
              </a:spcAft>
              <a:buClrTx/>
              <a:buFont typeface="Wingdings" pitchFamily="2" charset="2"/>
              <a:buChar char="ü"/>
            </a:pPr>
            <a:r>
              <a:rPr lang="sv-SE" sz="2200" dirty="0">
                <a:ea typeface="Arial"/>
                <a:cs typeface="Times New Roman"/>
              </a:rPr>
              <a:t>troškovi tehnike</a:t>
            </a:r>
          </a:p>
          <a:p>
            <a:pPr marL="1276350" indent="-285750">
              <a:spcAft>
                <a:spcPts val="1000"/>
              </a:spcAft>
              <a:buClrTx/>
              <a:buFont typeface="Wingdings" pitchFamily="2" charset="2"/>
              <a:buChar char="ü"/>
            </a:pPr>
            <a:r>
              <a:rPr lang="sv-SE" sz="2200" dirty="0">
                <a:ea typeface="Arial"/>
                <a:cs typeface="Times New Roman"/>
              </a:rPr>
              <a:t>honorari ekipe realizacije</a:t>
            </a:r>
          </a:p>
          <a:p>
            <a:pPr marL="1276350" indent="-285750">
              <a:spcAft>
                <a:spcPts val="1000"/>
              </a:spcAft>
              <a:buClrTx/>
              <a:buFont typeface="Wingdings" pitchFamily="2" charset="2"/>
              <a:buChar char="ü"/>
            </a:pPr>
            <a:r>
              <a:rPr lang="sv-SE" sz="2200" dirty="0">
                <a:ea typeface="Arial"/>
                <a:cs typeface="Times New Roman"/>
              </a:rPr>
              <a:t>postprodukcija</a:t>
            </a:r>
          </a:p>
          <a:p>
            <a:pPr marL="1276350" indent="-285750">
              <a:spcAft>
                <a:spcPts val="1000"/>
              </a:spcAft>
              <a:buClrTx/>
              <a:buFont typeface="Wingdings" pitchFamily="2" charset="2"/>
              <a:buChar char="ü"/>
            </a:pPr>
            <a:r>
              <a:rPr lang="sv-SE" sz="2200" dirty="0">
                <a:ea typeface="Arial"/>
                <a:cs typeface="Times New Roman"/>
              </a:rPr>
              <a:t>troškovi jednokratnog ulaganja</a:t>
            </a:r>
            <a:endParaRPr lang="sr-Latn-RS" sz="2200" dirty="0">
              <a:ea typeface="Arial"/>
              <a:cs typeface="Times New Roman"/>
            </a:endParaRPr>
          </a:p>
          <a:p>
            <a:pPr marL="447675" indent="-361950">
              <a:lnSpc>
                <a:spcPct val="115000"/>
              </a:lnSpc>
              <a:spcAft>
                <a:spcPts val="1000"/>
              </a:spcAft>
            </a:pPr>
            <a:endParaRPr lang="sr-Latn-RS" sz="200" dirty="0">
              <a:latin typeface="Arial"/>
              <a:cs typeface="Times New Roman"/>
            </a:endParaRPr>
          </a:p>
          <a:p>
            <a:pPr marL="447675" indent="-361950">
              <a:lnSpc>
                <a:spcPct val="115000"/>
              </a:lnSpc>
              <a:spcAft>
                <a:spcPts val="1000"/>
              </a:spcAft>
              <a:buClrTx/>
              <a:buFont typeface="Wingdings" pitchFamily="2" charset="2"/>
              <a:buChar char="§"/>
            </a:pPr>
            <a:r>
              <a:rPr lang="sr-Latn-RS" sz="2400" dirty="0">
                <a:cs typeface="Times New Roman"/>
              </a:rPr>
              <a:t>Kroki jednog video sadržaja</a:t>
            </a:r>
          </a:p>
          <a:p>
            <a:pPr marL="620776" lvl="2" indent="0" algn="just">
              <a:spcBef>
                <a:spcPts val="0"/>
              </a:spcBef>
              <a:buClrTx/>
              <a:buSzPct val="80000"/>
              <a:buNone/>
            </a:pPr>
            <a:endParaRPr lang="hr-HR" dirty="0"/>
          </a:p>
          <a:p>
            <a:pPr marL="906526" lvl="2" indent="-285750" algn="just">
              <a:spcBef>
                <a:spcPts val="0"/>
              </a:spcBef>
              <a:buClrTx/>
              <a:buSzPct val="80000"/>
              <a:buFont typeface="Wingdings" pitchFamily="2" charset="2"/>
              <a:buChar char="§"/>
            </a:pPr>
            <a:endParaRPr lang="hr-HR" dirty="0"/>
          </a:p>
          <a:p>
            <a:pPr marL="906526" lvl="2" indent="-285750" algn="just">
              <a:spcBef>
                <a:spcPts val="0"/>
              </a:spcBef>
              <a:buClrTx/>
              <a:buSzPct val="80000"/>
              <a:buFont typeface="Wingdings" pitchFamily="2" charset="2"/>
              <a:buChar char="§"/>
            </a:pPr>
            <a:endParaRPr lang="hr-HR" dirty="0"/>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876799" y="4683026"/>
            <a:ext cx="6842001" cy="209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Produkcija</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240785210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21" presetClass="entr" presetSubtype="1" fill="hold" nodeType="afterEffect">
                                  <p:stCondLst>
                                    <p:cond delay="0"/>
                                  </p:stCondLst>
                                  <p:childTnLst>
                                    <p:set>
                                      <p:cBhvr>
                                        <p:cTn id="47" dur="1" fill="hold">
                                          <p:stCondLst>
                                            <p:cond delay="0"/>
                                          </p:stCondLst>
                                        </p:cTn>
                                        <p:tgtEl>
                                          <p:spTgt spid="10243"/>
                                        </p:tgtEl>
                                        <p:attrNameLst>
                                          <p:attrName>style.visibility</p:attrName>
                                        </p:attrNameLst>
                                      </p:cBhvr>
                                      <p:to>
                                        <p:strVal val="visible"/>
                                      </p:to>
                                    </p:set>
                                    <p:animEffect transition="in" filter="wheel(1)">
                                      <p:cBhvr>
                                        <p:cTn id="48" dur="20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9829800" cy="5410200"/>
          </a:xfrm>
        </p:spPr>
        <p:txBody>
          <a:bodyPr>
            <a:normAutofit/>
          </a:bodyPr>
          <a:lstStyle/>
          <a:p>
            <a:pPr marL="620776" lvl="2" indent="0">
              <a:spcBef>
                <a:spcPts val="0"/>
              </a:spcBef>
              <a:buClr>
                <a:schemeClr val="accent1"/>
              </a:buClr>
              <a:buSzPct val="80000"/>
              <a:buNone/>
            </a:pPr>
            <a:endParaRPr lang="sr-Latn-RS" sz="400" dirty="0">
              <a:latin typeface="Corbel" pitchFamily="34" charset="0"/>
            </a:endParaRPr>
          </a:p>
          <a:p>
            <a:pPr lvl="0">
              <a:buClrTx/>
            </a:pPr>
            <a:r>
              <a:rPr lang="sr-Latn-CS" sz="2400" b="1" dirty="0">
                <a:solidFill>
                  <a:prstClr val="black"/>
                </a:solidFill>
              </a:rPr>
              <a:t>KADA</a:t>
            </a:r>
          </a:p>
          <a:p>
            <a:pPr marL="118872" lvl="0" indent="0">
              <a:buClrTx/>
              <a:buNone/>
            </a:pPr>
            <a:endParaRPr lang="sr-Latn-CS" sz="2400" b="1" dirty="0">
              <a:solidFill>
                <a:prstClr val="black"/>
              </a:solidFill>
            </a:endParaRPr>
          </a:p>
          <a:p>
            <a:pPr marL="895350" indent="-266700">
              <a:lnSpc>
                <a:spcPct val="120000"/>
              </a:lnSpc>
              <a:spcAft>
                <a:spcPts val="1000"/>
              </a:spcAft>
              <a:buClrTx/>
              <a:buFont typeface="Arial" pitchFamily="34" charset="0"/>
              <a:buChar char="•"/>
            </a:pPr>
            <a:r>
              <a:rPr lang="sr-Latn-CS" sz="2200" dirty="0">
                <a:ea typeface="Arial"/>
                <a:cs typeface="Times New Roman"/>
              </a:rPr>
              <a:t>Snimanje pilota (35 - 45 klipova)</a:t>
            </a:r>
          </a:p>
          <a:p>
            <a:pPr marL="895350" indent="-266700">
              <a:lnSpc>
                <a:spcPct val="120000"/>
              </a:lnSpc>
              <a:spcAft>
                <a:spcPts val="1000"/>
              </a:spcAft>
              <a:buClrTx/>
              <a:buFont typeface="Arial" pitchFamily="34" charset="0"/>
              <a:buChar char="•"/>
            </a:pPr>
            <a:r>
              <a:rPr lang="sr-Latn-CS" sz="2200" dirty="0">
                <a:ea typeface="Arial"/>
                <a:cs typeface="Times New Roman"/>
              </a:rPr>
              <a:t>Izbori obrada tema 6 dana</a:t>
            </a:r>
          </a:p>
          <a:p>
            <a:pPr marL="895350" indent="-266700">
              <a:lnSpc>
                <a:spcPct val="120000"/>
              </a:lnSpc>
              <a:spcAft>
                <a:spcPts val="1000"/>
              </a:spcAft>
              <a:buClrTx/>
              <a:buFont typeface="Arial" pitchFamily="34" charset="0"/>
              <a:buChar char="•"/>
            </a:pPr>
            <a:r>
              <a:rPr lang="sr-Latn-CS" sz="2200" dirty="0">
                <a:ea typeface="Arial"/>
                <a:cs typeface="Times New Roman"/>
              </a:rPr>
              <a:t>Pripreme 5 dana</a:t>
            </a:r>
          </a:p>
          <a:p>
            <a:pPr marL="895350" indent="-266700">
              <a:lnSpc>
                <a:spcPct val="120000"/>
              </a:lnSpc>
              <a:spcAft>
                <a:spcPts val="1000"/>
              </a:spcAft>
              <a:buClrTx/>
              <a:buFont typeface="Arial" pitchFamily="34" charset="0"/>
              <a:buChar char="•"/>
            </a:pPr>
            <a:r>
              <a:rPr lang="sr-Latn-CS" sz="2200" dirty="0">
                <a:ea typeface="Arial"/>
                <a:cs typeface="Times New Roman"/>
              </a:rPr>
              <a:t>Snimanje 1 dan</a:t>
            </a:r>
          </a:p>
          <a:p>
            <a:pPr marL="895350" indent="-266700">
              <a:lnSpc>
                <a:spcPct val="120000"/>
              </a:lnSpc>
              <a:spcAft>
                <a:spcPts val="1000"/>
              </a:spcAft>
              <a:buClrTx/>
              <a:buFont typeface="Arial" pitchFamily="34" charset="0"/>
              <a:buChar char="•"/>
            </a:pPr>
            <a:r>
              <a:rPr lang="sr-Latn-CS" sz="2200" dirty="0">
                <a:ea typeface="Arial"/>
                <a:cs typeface="Times New Roman"/>
              </a:rPr>
              <a:t>Postprodukcija 3 dana</a:t>
            </a:r>
          </a:p>
          <a:p>
            <a:pPr marL="895350" indent="-266700">
              <a:lnSpc>
                <a:spcPct val="120000"/>
              </a:lnSpc>
              <a:spcAft>
                <a:spcPts val="1000"/>
              </a:spcAft>
              <a:buClrTx/>
              <a:buFont typeface="Arial" pitchFamily="34" charset="0"/>
              <a:buChar char="•"/>
            </a:pPr>
            <a:r>
              <a:rPr lang="sr-Latn-CS" sz="2200" dirty="0">
                <a:ea typeface="Arial"/>
                <a:cs typeface="Times New Roman"/>
              </a:rPr>
              <a:t>Svega = 15 dana</a:t>
            </a:r>
          </a:p>
          <a:p>
            <a:pPr marL="118872" indent="0">
              <a:lnSpc>
                <a:spcPct val="115000"/>
              </a:lnSpc>
              <a:spcAft>
                <a:spcPts val="1000"/>
              </a:spcAft>
              <a:buNone/>
            </a:pPr>
            <a:endParaRPr lang="sr-Latn-CS" sz="900" dirty="0">
              <a:ea typeface="Arial"/>
              <a:cs typeface="Times New Roman"/>
            </a:endParaRPr>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Produkcija</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29070294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447800"/>
            <a:ext cx="9829800" cy="5410200"/>
          </a:xfrm>
        </p:spPr>
        <p:txBody>
          <a:bodyPr>
            <a:normAutofit/>
          </a:bodyPr>
          <a:lstStyle/>
          <a:p>
            <a:pPr marL="620776" lvl="2" indent="0">
              <a:spcBef>
                <a:spcPts val="0"/>
              </a:spcBef>
              <a:buClr>
                <a:schemeClr val="accent1"/>
              </a:buClr>
              <a:buSzPct val="80000"/>
              <a:buNone/>
            </a:pPr>
            <a:endParaRPr lang="sr-Latn-RS" sz="400" dirty="0">
              <a:latin typeface="Corbel" pitchFamily="34" charset="0"/>
            </a:endParaRPr>
          </a:p>
          <a:p>
            <a:pPr marL="118872" indent="0">
              <a:lnSpc>
                <a:spcPct val="115000"/>
              </a:lnSpc>
              <a:spcAft>
                <a:spcPts val="1000"/>
              </a:spcAft>
              <a:buNone/>
            </a:pPr>
            <a:endParaRPr lang="sr-Latn-CS" sz="900" dirty="0">
              <a:ea typeface="Arial"/>
              <a:cs typeface="Times New Roman"/>
            </a:endParaRPr>
          </a:p>
          <a:p>
            <a:pPr marL="118872" indent="0">
              <a:lnSpc>
                <a:spcPct val="115000"/>
              </a:lnSpc>
              <a:spcAft>
                <a:spcPts val="1000"/>
              </a:spcAft>
              <a:buNone/>
            </a:pPr>
            <a:endParaRPr lang="sr-Latn-CS" sz="900" dirty="0">
              <a:ea typeface="Arial"/>
              <a:cs typeface="Times New Roman"/>
            </a:endParaRPr>
          </a:p>
          <a:p>
            <a:pPr marL="914400" indent="-285750">
              <a:lnSpc>
                <a:spcPct val="120000"/>
              </a:lnSpc>
              <a:spcAft>
                <a:spcPts val="1000"/>
              </a:spcAft>
              <a:buClrTx/>
              <a:buFont typeface="Arial" pitchFamily="34" charset="0"/>
              <a:buChar char="•"/>
            </a:pPr>
            <a:r>
              <a:rPr lang="sr-Latn-CS" sz="2200" dirty="0">
                <a:ea typeface="Arial"/>
                <a:cs typeface="Times New Roman"/>
              </a:rPr>
              <a:t>Snimanje prvog ciklusa (310 klipova)</a:t>
            </a:r>
          </a:p>
          <a:p>
            <a:pPr marL="914400" indent="-285750">
              <a:lnSpc>
                <a:spcPct val="120000"/>
              </a:lnSpc>
              <a:spcAft>
                <a:spcPts val="1000"/>
              </a:spcAft>
              <a:buClrTx/>
              <a:buFont typeface="Arial" pitchFamily="34" charset="0"/>
              <a:buChar char="•"/>
            </a:pPr>
            <a:r>
              <a:rPr lang="sr-Latn-CS" sz="2200" dirty="0">
                <a:ea typeface="Arial"/>
                <a:cs typeface="Times New Roman"/>
              </a:rPr>
              <a:t>Izbor i obrada tema 15 dana</a:t>
            </a:r>
          </a:p>
          <a:p>
            <a:pPr marL="914400" indent="-285750">
              <a:lnSpc>
                <a:spcPct val="120000"/>
              </a:lnSpc>
              <a:spcAft>
                <a:spcPts val="1000"/>
              </a:spcAft>
              <a:buClrTx/>
              <a:buFont typeface="Arial" pitchFamily="34" charset="0"/>
              <a:buChar char="•"/>
            </a:pPr>
            <a:r>
              <a:rPr lang="sr-Latn-CS" sz="2200" dirty="0">
                <a:ea typeface="Arial"/>
                <a:cs typeface="Times New Roman"/>
              </a:rPr>
              <a:t>Pripreme 10 dana</a:t>
            </a:r>
          </a:p>
          <a:p>
            <a:pPr marL="914400" indent="-285750">
              <a:lnSpc>
                <a:spcPct val="120000"/>
              </a:lnSpc>
              <a:spcAft>
                <a:spcPts val="1000"/>
              </a:spcAft>
              <a:buClrTx/>
              <a:buFont typeface="Arial" pitchFamily="34" charset="0"/>
              <a:buChar char="•"/>
            </a:pPr>
            <a:r>
              <a:rPr lang="sr-Latn-CS" sz="2200" dirty="0">
                <a:ea typeface="Arial"/>
                <a:cs typeface="Times New Roman"/>
              </a:rPr>
              <a:t>Snimanje 7 dana</a:t>
            </a:r>
          </a:p>
          <a:p>
            <a:pPr marL="914400" indent="-285750">
              <a:lnSpc>
                <a:spcPct val="120000"/>
              </a:lnSpc>
              <a:spcAft>
                <a:spcPts val="1000"/>
              </a:spcAft>
              <a:buClrTx/>
              <a:buFont typeface="Arial" pitchFamily="34" charset="0"/>
              <a:buChar char="•"/>
            </a:pPr>
            <a:r>
              <a:rPr lang="sr-Latn-CS" sz="2200" dirty="0">
                <a:ea typeface="Arial"/>
                <a:cs typeface="Times New Roman"/>
              </a:rPr>
              <a:t>Postprodukcija 10 dana</a:t>
            </a:r>
          </a:p>
          <a:p>
            <a:pPr marL="914400" indent="-285750">
              <a:lnSpc>
                <a:spcPct val="120000"/>
              </a:lnSpc>
              <a:spcAft>
                <a:spcPts val="1000"/>
              </a:spcAft>
              <a:buClrTx/>
              <a:buFont typeface="Arial" pitchFamily="34" charset="0"/>
              <a:buChar char="•"/>
            </a:pPr>
            <a:r>
              <a:rPr lang="sr-Latn-CS" sz="2200" dirty="0">
                <a:ea typeface="Arial"/>
                <a:cs typeface="Times New Roman"/>
              </a:rPr>
              <a:t>Svega = 42 dana</a:t>
            </a:r>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Produkcija</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66959406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 calcmode="lin" valueType="num">
                                      <p:cBhvr additive="base">
                                        <p:cTn id="3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118872" indent="0">
              <a:buClrTx/>
              <a:buNone/>
            </a:pPr>
            <a:endParaRPr lang="sr-Latn-RS" sz="500" dirty="0"/>
          </a:p>
          <a:p>
            <a:pPr marL="118872" indent="0">
              <a:buClrTx/>
              <a:buNone/>
            </a:pPr>
            <a:endParaRPr lang="sr-Latn-RS" sz="500" dirty="0"/>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graphicFrame>
        <p:nvGraphicFramePr>
          <p:cNvPr id="2" name="Table 1"/>
          <p:cNvGraphicFramePr>
            <a:graphicFrameLocks noGrp="1"/>
          </p:cNvGraphicFramePr>
          <p:nvPr>
            <p:extLst>
              <p:ext uri="{D42A27DB-BD31-4B8C-83A1-F6EECF244321}">
                <p14:modId xmlns:p14="http://schemas.microsoft.com/office/powerpoint/2010/main" val="551494349"/>
              </p:ext>
            </p:extLst>
          </p:nvPr>
        </p:nvGraphicFramePr>
        <p:xfrm>
          <a:off x="4419600" y="762000"/>
          <a:ext cx="5181599" cy="5867404"/>
        </p:xfrm>
        <a:graphic>
          <a:graphicData uri="http://schemas.openxmlformats.org/drawingml/2006/table">
            <a:tbl>
              <a:tblPr firstRow="1" bandRow="1">
                <a:tableStyleId>{5C22544A-7EE6-4342-B048-85BDC9FD1C3A}</a:tableStyleId>
              </a:tblPr>
              <a:tblGrid>
                <a:gridCol w="2341966">
                  <a:extLst>
                    <a:ext uri="{9D8B030D-6E8A-4147-A177-3AD203B41FA5}">
                      <a16:colId xmlns:a16="http://schemas.microsoft.com/office/drawing/2014/main" val="20000"/>
                    </a:ext>
                  </a:extLst>
                </a:gridCol>
                <a:gridCol w="1346630">
                  <a:extLst>
                    <a:ext uri="{9D8B030D-6E8A-4147-A177-3AD203B41FA5}">
                      <a16:colId xmlns:a16="http://schemas.microsoft.com/office/drawing/2014/main" val="20001"/>
                    </a:ext>
                  </a:extLst>
                </a:gridCol>
                <a:gridCol w="1493003">
                  <a:extLst>
                    <a:ext uri="{9D8B030D-6E8A-4147-A177-3AD203B41FA5}">
                      <a16:colId xmlns:a16="http://schemas.microsoft.com/office/drawing/2014/main" val="20002"/>
                    </a:ext>
                  </a:extLst>
                </a:gridCol>
              </a:tblGrid>
              <a:tr h="426724">
                <a:tc>
                  <a:txBody>
                    <a:bodyPr/>
                    <a:lstStyle/>
                    <a:p>
                      <a:r>
                        <a:rPr lang="sr-Latn-RS" sz="1800" dirty="0"/>
                        <a:t>HONORARI</a:t>
                      </a:r>
                      <a:endParaRPr lang="en-US" sz="1800" dirty="0"/>
                    </a:p>
                  </a:txBody>
                  <a:tcPr>
                    <a:solidFill>
                      <a:schemeClr val="tx1"/>
                    </a:solidFill>
                  </a:tcPr>
                </a:tc>
                <a:tc>
                  <a:txBody>
                    <a:bodyPr/>
                    <a:lstStyle/>
                    <a:p>
                      <a:pPr algn="ctr"/>
                      <a:r>
                        <a:rPr lang="sr-Latn-RS" sz="1800" dirty="0"/>
                        <a:t>Cena/dan</a:t>
                      </a:r>
                      <a:endParaRPr lang="en-US" sz="1800" dirty="0"/>
                    </a:p>
                  </a:txBody>
                  <a:tcPr>
                    <a:solidFill>
                      <a:schemeClr val="tx1"/>
                    </a:solidFill>
                  </a:tcPr>
                </a:tc>
                <a:tc>
                  <a:txBody>
                    <a:bodyPr/>
                    <a:lstStyle/>
                    <a:p>
                      <a:endParaRPr lang="en-US" dirty="0"/>
                    </a:p>
                  </a:txBody>
                  <a:tcPr>
                    <a:solidFill>
                      <a:schemeClr val="tx1"/>
                    </a:solidFill>
                  </a:tcPr>
                </a:tc>
                <a:extLst>
                  <a:ext uri="{0D108BD9-81ED-4DB2-BD59-A6C34878D82A}">
                    <a16:rowId xmlns:a16="http://schemas.microsoft.com/office/drawing/2014/main" val="10000"/>
                  </a:ext>
                </a:extLst>
              </a:tr>
              <a:tr h="260913">
                <a:tc>
                  <a:txBody>
                    <a:bodyPr/>
                    <a:lstStyle/>
                    <a:p>
                      <a:pPr algn="r"/>
                      <a:r>
                        <a:rPr lang="sr-Latn-RS" sz="2000" dirty="0"/>
                        <a:t>Producent/reditelj</a:t>
                      </a:r>
                      <a:endParaRPr lang="en-US" sz="2000" dirty="0"/>
                    </a:p>
                  </a:txBody>
                  <a:tcPr>
                    <a:solidFill>
                      <a:schemeClr val="bg1">
                        <a:lumMod val="75000"/>
                      </a:schemeClr>
                    </a:solidFill>
                  </a:tcPr>
                </a:tc>
                <a:tc>
                  <a:txBody>
                    <a:bodyPr/>
                    <a:lstStyle/>
                    <a:p>
                      <a:pPr algn="ctr"/>
                      <a:r>
                        <a:rPr lang="sr-Latn-RS" sz="2000" dirty="0"/>
                        <a:t>100</a:t>
                      </a:r>
                      <a:endParaRPr lang="en-US" sz="2000" dirty="0"/>
                    </a:p>
                  </a:txBody>
                  <a:tcPr>
                    <a:solidFill>
                      <a:schemeClr val="bg1">
                        <a:lumMod val="75000"/>
                      </a:schemeClr>
                    </a:solidFill>
                  </a:tcPr>
                </a:tc>
                <a:tc rowSpan="6">
                  <a:txBody>
                    <a:bodyPr/>
                    <a:lstStyle/>
                    <a:p>
                      <a:pPr algn="ctr"/>
                      <a:endParaRPr lang="sr-Latn-RS" sz="2200" b="1" dirty="0">
                        <a:solidFill>
                          <a:schemeClr val="bg1"/>
                        </a:solidFill>
                      </a:endParaRPr>
                    </a:p>
                    <a:p>
                      <a:pPr algn="ctr"/>
                      <a:endParaRPr lang="sr-Latn-RS" sz="2200" b="1" dirty="0">
                        <a:solidFill>
                          <a:schemeClr val="bg1"/>
                        </a:solidFill>
                      </a:endParaRPr>
                    </a:p>
                    <a:p>
                      <a:pPr algn="ctr"/>
                      <a:r>
                        <a:rPr lang="sr-Latn-RS" sz="2200" b="1" dirty="0">
                          <a:solidFill>
                            <a:schemeClr val="bg1"/>
                          </a:solidFill>
                        </a:rPr>
                        <a:t>450</a:t>
                      </a:r>
                      <a:endParaRPr lang="en-US" sz="2200" b="1" dirty="0">
                        <a:solidFill>
                          <a:schemeClr val="bg1"/>
                        </a:solidFill>
                      </a:endParaRPr>
                    </a:p>
                  </a:txBody>
                  <a:tcPr>
                    <a:solidFill>
                      <a:schemeClr val="bg2">
                        <a:lumMod val="50000"/>
                      </a:schemeClr>
                    </a:solidFill>
                  </a:tcPr>
                </a:tc>
                <a:extLst>
                  <a:ext uri="{0D108BD9-81ED-4DB2-BD59-A6C34878D82A}">
                    <a16:rowId xmlns:a16="http://schemas.microsoft.com/office/drawing/2014/main" val="10001"/>
                  </a:ext>
                </a:extLst>
              </a:tr>
              <a:tr h="260913">
                <a:tc>
                  <a:txBody>
                    <a:bodyPr/>
                    <a:lstStyle/>
                    <a:p>
                      <a:pPr algn="r"/>
                      <a:r>
                        <a:rPr lang="sr-Latn-RS" sz="2000" dirty="0"/>
                        <a:t>Organizator</a:t>
                      </a:r>
                      <a:endParaRPr lang="en-US" sz="2000" dirty="0"/>
                    </a:p>
                  </a:txBody>
                  <a:tcPr>
                    <a:solidFill>
                      <a:schemeClr val="bg1">
                        <a:lumMod val="75000"/>
                      </a:schemeClr>
                    </a:solidFill>
                  </a:tcPr>
                </a:tc>
                <a:tc>
                  <a:txBody>
                    <a:bodyPr/>
                    <a:lstStyle/>
                    <a:p>
                      <a:pPr algn="ctr"/>
                      <a:r>
                        <a:rPr lang="sr-Latn-RS" sz="2000" dirty="0"/>
                        <a:t>50</a:t>
                      </a:r>
                      <a:endParaRPr lang="en-US" sz="2000" dirty="0"/>
                    </a:p>
                  </a:txBody>
                  <a:tcPr>
                    <a:solidFill>
                      <a:schemeClr val="bg1">
                        <a:lumMod val="75000"/>
                      </a:schemeClr>
                    </a:solidFill>
                  </a:tcPr>
                </a:tc>
                <a:tc vMerge="1">
                  <a:txBody>
                    <a:bodyPr/>
                    <a:lstStyle/>
                    <a:p>
                      <a:endParaRPr lang="en-US" dirty="0"/>
                    </a:p>
                  </a:txBody>
                  <a:tcPr/>
                </a:tc>
                <a:extLst>
                  <a:ext uri="{0D108BD9-81ED-4DB2-BD59-A6C34878D82A}">
                    <a16:rowId xmlns:a16="http://schemas.microsoft.com/office/drawing/2014/main" val="10002"/>
                  </a:ext>
                </a:extLst>
              </a:tr>
              <a:tr h="260913">
                <a:tc>
                  <a:txBody>
                    <a:bodyPr/>
                    <a:lstStyle/>
                    <a:p>
                      <a:pPr algn="r"/>
                      <a:r>
                        <a:rPr lang="sr-Latn-RS" sz="2000" dirty="0"/>
                        <a:t>Ton majstor</a:t>
                      </a:r>
                      <a:endParaRPr lang="en-US" sz="2000" dirty="0"/>
                    </a:p>
                  </a:txBody>
                  <a:tcPr>
                    <a:solidFill>
                      <a:schemeClr val="bg1">
                        <a:lumMod val="75000"/>
                      </a:schemeClr>
                    </a:solidFill>
                  </a:tcPr>
                </a:tc>
                <a:tc>
                  <a:txBody>
                    <a:bodyPr/>
                    <a:lstStyle/>
                    <a:p>
                      <a:pPr algn="ctr"/>
                      <a:r>
                        <a:rPr lang="sr-Latn-RS" sz="2000" dirty="0"/>
                        <a:t>50</a:t>
                      </a:r>
                      <a:endParaRPr lang="en-US" sz="2000" dirty="0"/>
                    </a:p>
                  </a:txBody>
                  <a:tcPr>
                    <a:solidFill>
                      <a:schemeClr val="bg1">
                        <a:lumMod val="75000"/>
                      </a:schemeClr>
                    </a:solidFill>
                  </a:tcPr>
                </a:tc>
                <a:tc vMerge="1">
                  <a:txBody>
                    <a:bodyPr/>
                    <a:lstStyle/>
                    <a:p>
                      <a:endParaRPr lang="en-US" dirty="0"/>
                    </a:p>
                  </a:txBody>
                  <a:tcPr/>
                </a:tc>
                <a:extLst>
                  <a:ext uri="{0D108BD9-81ED-4DB2-BD59-A6C34878D82A}">
                    <a16:rowId xmlns:a16="http://schemas.microsoft.com/office/drawing/2014/main" val="10003"/>
                  </a:ext>
                </a:extLst>
              </a:tr>
              <a:tr h="260913">
                <a:tc>
                  <a:txBody>
                    <a:bodyPr/>
                    <a:lstStyle/>
                    <a:p>
                      <a:pPr algn="r"/>
                      <a:r>
                        <a:rPr lang="sr-Latn-RS" sz="2000" dirty="0"/>
                        <a:t>Kamerman x 3</a:t>
                      </a:r>
                      <a:endParaRPr lang="en-US" sz="2000" dirty="0"/>
                    </a:p>
                  </a:txBody>
                  <a:tcPr>
                    <a:solidFill>
                      <a:schemeClr val="bg1">
                        <a:lumMod val="75000"/>
                      </a:schemeClr>
                    </a:solidFill>
                  </a:tcPr>
                </a:tc>
                <a:tc>
                  <a:txBody>
                    <a:bodyPr/>
                    <a:lstStyle/>
                    <a:p>
                      <a:pPr algn="ctr"/>
                      <a:r>
                        <a:rPr lang="sr-Latn-RS" sz="2000" dirty="0"/>
                        <a:t>150</a:t>
                      </a:r>
                      <a:endParaRPr lang="en-US" sz="2000" dirty="0"/>
                    </a:p>
                  </a:txBody>
                  <a:tcPr>
                    <a:solidFill>
                      <a:schemeClr val="bg1">
                        <a:lumMod val="75000"/>
                      </a:schemeClr>
                    </a:solidFill>
                  </a:tcPr>
                </a:tc>
                <a:tc vMerge="1">
                  <a:txBody>
                    <a:bodyPr/>
                    <a:lstStyle/>
                    <a:p>
                      <a:endParaRPr lang="en-US" dirty="0"/>
                    </a:p>
                  </a:txBody>
                  <a:tcPr/>
                </a:tc>
                <a:extLst>
                  <a:ext uri="{0D108BD9-81ED-4DB2-BD59-A6C34878D82A}">
                    <a16:rowId xmlns:a16="http://schemas.microsoft.com/office/drawing/2014/main" val="10004"/>
                  </a:ext>
                </a:extLst>
              </a:tr>
              <a:tr h="260913">
                <a:tc>
                  <a:txBody>
                    <a:bodyPr/>
                    <a:lstStyle/>
                    <a:p>
                      <a:pPr algn="r"/>
                      <a:r>
                        <a:rPr lang="sr-Latn-RS" sz="2000" dirty="0"/>
                        <a:t>Šminker</a:t>
                      </a:r>
                      <a:endParaRPr lang="en-US" sz="2000" dirty="0"/>
                    </a:p>
                  </a:txBody>
                  <a:tcPr>
                    <a:solidFill>
                      <a:schemeClr val="bg1">
                        <a:lumMod val="75000"/>
                      </a:schemeClr>
                    </a:solidFill>
                  </a:tcPr>
                </a:tc>
                <a:tc>
                  <a:txBody>
                    <a:bodyPr/>
                    <a:lstStyle/>
                    <a:p>
                      <a:pPr algn="ctr"/>
                      <a:r>
                        <a:rPr lang="sr-Latn-RS" sz="2000" dirty="0"/>
                        <a:t>50</a:t>
                      </a:r>
                      <a:endParaRPr lang="en-US" sz="2000" dirty="0"/>
                    </a:p>
                  </a:txBody>
                  <a:tcPr>
                    <a:solidFill>
                      <a:schemeClr val="bg1">
                        <a:lumMod val="75000"/>
                      </a:schemeClr>
                    </a:solidFill>
                  </a:tcPr>
                </a:tc>
                <a:tc vMerge="1">
                  <a:txBody>
                    <a:bodyPr/>
                    <a:lstStyle/>
                    <a:p>
                      <a:endParaRPr lang="en-US" dirty="0"/>
                    </a:p>
                  </a:txBody>
                  <a:tcPr/>
                </a:tc>
                <a:extLst>
                  <a:ext uri="{0D108BD9-81ED-4DB2-BD59-A6C34878D82A}">
                    <a16:rowId xmlns:a16="http://schemas.microsoft.com/office/drawing/2014/main" val="10005"/>
                  </a:ext>
                </a:extLst>
              </a:tr>
              <a:tr h="260913">
                <a:tc>
                  <a:txBody>
                    <a:bodyPr/>
                    <a:lstStyle/>
                    <a:p>
                      <a:pPr algn="r"/>
                      <a:r>
                        <a:rPr lang="sr-Latn-RS" sz="2000" dirty="0"/>
                        <a:t>rekviziter</a:t>
                      </a:r>
                      <a:endParaRPr lang="en-US" sz="2000" dirty="0"/>
                    </a:p>
                  </a:txBody>
                  <a:tcPr>
                    <a:solidFill>
                      <a:schemeClr val="bg1">
                        <a:lumMod val="75000"/>
                      </a:schemeClr>
                    </a:solidFill>
                  </a:tcPr>
                </a:tc>
                <a:tc>
                  <a:txBody>
                    <a:bodyPr/>
                    <a:lstStyle/>
                    <a:p>
                      <a:pPr algn="ctr"/>
                      <a:r>
                        <a:rPr lang="sr-Latn-RS" sz="2000" dirty="0"/>
                        <a:t>50</a:t>
                      </a:r>
                      <a:endParaRPr lang="en-US" sz="2000" dirty="0"/>
                    </a:p>
                  </a:txBody>
                  <a:tcPr>
                    <a:solidFill>
                      <a:schemeClr val="bg1">
                        <a:lumMod val="75000"/>
                      </a:schemeClr>
                    </a:solidFill>
                  </a:tcPr>
                </a:tc>
                <a:tc vMerge="1">
                  <a:txBody>
                    <a:bodyPr/>
                    <a:lstStyle/>
                    <a:p>
                      <a:endParaRPr lang="en-US" dirty="0"/>
                    </a:p>
                  </a:txBody>
                  <a:tcPr/>
                </a:tc>
                <a:extLst>
                  <a:ext uri="{0D108BD9-81ED-4DB2-BD59-A6C34878D82A}">
                    <a16:rowId xmlns:a16="http://schemas.microsoft.com/office/drawing/2014/main" val="10006"/>
                  </a:ext>
                </a:extLst>
              </a:tr>
              <a:tr h="0">
                <a:tc>
                  <a:txBody>
                    <a:bodyPr/>
                    <a:lstStyle/>
                    <a:p>
                      <a:endParaRPr lang="en-US" sz="400" dirty="0"/>
                    </a:p>
                  </a:txBody>
                  <a:tcPr>
                    <a:solidFill>
                      <a:schemeClr val="bg1">
                        <a:lumMod val="95000"/>
                      </a:schemeClr>
                    </a:solidFill>
                  </a:tcPr>
                </a:tc>
                <a:tc>
                  <a:txBody>
                    <a:bodyPr/>
                    <a:lstStyle/>
                    <a:p>
                      <a:endParaRPr lang="en-US" sz="400" dirty="0"/>
                    </a:p>
                  </a:txBody>
                  <a:tcPr>
                    <a:solidFill>
                      <a:schemeClr val="bg1">
                        <a:lumMod val="95000"/>
                      </a:schemeClr>
                    </a:solidFill>
                  </a:tcPr>
                </a:tc>
                <a:tc>
                  <a:txBody>
                    <a:bodyPr/>
                    <a:lstStyle/>
                    <a:p>
                      <a:endParaRPr lang="en-US" sz="400" dirty="0"/>
                    </a:p>
                  </a:txBody>
                  <a:tcPr>
                    <a:solidFill>
                      <a:schemeClr val="bg1">
                        <a:lumMod val="95000"/>
                      </a:schemeClr>
                    </a:solidFill>
                  </a:tcPr>
                </a:tc>
                <a:extLst>
                  <a:ext uri="{0D108BD9-81ED-4DB2-BD59-A6C34878D82A}">
                    <a16:rowId xmlns:a16="http://schemas.microsoft.com/office/drawing/2014/main" val="10007"/>
                  </a:ext>
                </a:extLst>
              </a:tr>
              <a:tr h="260913">
                <a:tc>
                  <a:txBody>
                    <a:bodyPr/>
                    <a:lstStyle/>
                    <a:p>
                      <a:r>
                        <a:rPr lang="sr-Latn-RS" sz="1800" b="1" dirty="0">
                          <a:solidFill>
                            <a:schemeClr val="bg1"/>
                          </a:solidFill>
                        </a:rPr>
                        <a:t>TEHNIKA</a:t>
                      </a:r>
                      <a:endParaRPr lang="en-US" sz="1800" b="1" dirty="0">
                        <a:solidFill>
                          <a:schemeClr val="bg1"/>
                        </a:solidFill>
                      </a:endParaRPr>
                    </a:p>
                  </a:txBody>
                  <a:tcP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1800" b="1" i="0" u="none" strike="noStrike" kern="1200" cap="none" spc="0" normalizeH="0" baseline="0" noProof="0" dirty="0">
                          <a:ln>
                            <a:noFill/>
                          </a:ln>
                          <a:solidFill>
                            <a:prstClr val="white"/>
                          </a:solidFill>
                          <a:effectLst/>
                          <a:uLnTx/>
                          <a:uFillTx/>
                          <a:latin typeface="+mn-lt"/>
                          <a:ea typeface="+mn-ea"/>
                          <a:cs typeface="+mn-cs"/>
                        </a:rPr>
                        <a:t>Cena/dan</a:t>
                      </a:r>
                      <a:endParaRPr kumimoji="0" lang="en-US" sz="1800" b="1" i="0" u="none" strike="noStrike" kern="1200" cap="none" spc="0" normalizeH="0" baseline="0" noProof="0" dirty="0">
                        <a:ln>
                          <a:noFill/>
                        </a:ln>
                        <a:solidFill>
                          <a:prstClr val="white"/>
                        </a:solidFill>
                        <a:effectLst/>
                        <a:uLnTx/>
                        <a:uFillTx/>
                        <a:latin typeface="+mn-lt"/>
                        <a:ea typeface="+mn-ea"/>
                        <a:cs typeface="+mn-cs"/>
                      </a:endParaRPr>
                    </a:p>
                  </a:txBody>
                  <a:tcPr>
                    <a:solidFill>
                      <a:schemeClr val="tx1"/>
                    </a:solidFill>
                  </a:tcPr>
                </a:tc>
                <a:tc>
                  <a:txBody>
                    <a:bodyPr/>
                    <a:lstStyle/>
                    <a:p>
                      <a:endParaRPr lang="en-US" sz="1200" dirty="0">
                        <a:solidFill>
                          <a:schemeClr val="bg1"/>
                        </a:solidFill>
                      </a:endParaRPr>
                    </a:p>
                  </a:txBody>
                  <a:tcPr>
                    <a:solidFill>
                      <a:schemeClr val="tx1"/>
                    </a:solidFill>
                  </a:tcPr>
                </a:tc>
                <a:extLst>
                  <a:ext uri="{0D108BD9-81ED-4DB2-BD59-A6C34878D82A}">
                    <a16:rowId xmlns:a16="http://schemas.microsoft.com/office/drawing/2014/main" val="10008"/>
                  </a:ext>
                </a:extLst>
              </a:tr>
              <a:tr h="260913">
                <a:tc>
                  <a:txBody>
                    <a:bodyPr/>
                    <a:lstStyle/>
                    <a:p>
                      <a:pPr algn="r"/>
                      <a:r>
                        <a:rPr lang="sr-Latn-RS" sz="2000" dirty="0"/>
                        <a:t>TV studio + režija</a:t>
                      </a:r>
                      <a:endParaRPr lang="en-US" sz="2000" dirty="0"/>
                    </a:p>
                  </a:txBody>
                  <a:tcPr>
                    <a:solidFill>
                      <a:schemeClr val="bg1">
                        <a:lumMod val="75000"/>
                      </a:schemeClr>
                    </a:solidFill>
                  </a:tcPr>
                </a:tc>
                <a:tc>
                  <a:txBody>
                    <a:bodyPr/>
                    <a:lstStyle/>
                    <a:p>
                      <a:r>
                        <a:rPr lang="sr-Latn-RS" sz="2000" dirty="0"/>
                        <a:t>600</a:t>
                      </a:r>
                      <a:endParaRPr lang="en-US" sz="2000" dirty="0"/>
                    </a:p>
                  </a:txBody>
                  <a:tcPr>
                    <a:solidFill>
                      <a:schemeClr val="bg1">
                        <a:lumMod val="75000"/>
                      </a:schemeClr>
                    </a:solidFill>
                  </a:tcPr>
                </a:tc>
                <a:tc>
                  <a:txBody>
                    <a:bodyPr/>
                    <a:lstStyle/>
                    <a:p>
                      <a:pPr algn="ctr"/>
                      <a:r>
                        <a:rPr lang="sr-Latn-RS" sz="2200" b="1" dirty="0">
                          <a:solidFill>
                            <a:schemeClr val="bg1"/>
                          </a:solidFill>
                        </a:rPr>
                        <a:t>600</a:t>
                      </a:r>
                      <a:endParaRPr lang="en-US" sz="2200" b="1" dirty="0">
                        <a:solidFill>
                          <a:schemeClr val="bg1"/>
                        </a:solidFill>
                      </a:endParaRPr>
                    </a:p>
                  </a:txBody>
                  <a:tcPr>
                    <a:solidFill>
                      <a:schemeClr val="bg2">
                        <a:lumMod val="50000"/>
                      </a:schemeClr>
                    </a:solidFill>
                  </a:tcPr>
                </a:tc>
                <a:extLst>
                  <a:ext uri="{0D108BD9-81ED-4DB2-BD59-A6C34878D82A}">
                    <a16:rowId xmlns:a16="http://schemas.microsoft.com/office/drawing/2014/main" val="10009"/>
                  </a:ext>
                </a:extLst>
              </a:tr>
              <a:tr h="0">
                <a:tc>
                  <a:txBody>
                    <a:bodyPr/>
                    <a:lstStyle/>
                    <a:p>
                      <a:endParaRPr lang="en-US" sz="500" dirty="0"/>
                    </a:p>
                  </a:txBody>
                  <a:tcPr>
                    <a:solidFill>
                      <a:schemeClr val="bg1">
                        <a:lumMod val="95000"/>
                      </a:schemeClr>
                    </a:solidFill>
                  </a:tcPr>
                </a:tc>
                <a:tc>
                  <a:txBody>
                    <a:bodyPr/>
                    <a:lstStyle/>
                    <a:p>
                      <a:endParaRPr lang="en-US" sz="500" dirty="0"/>
                    </a:p>
                  </a:txBody>
                  <a:tcPr>
                    <a:solidFill>
                      <a:schemeClr val="bg1">
                        <a:lumMod val="95000"/>
                      </a:schemeClr>
                    </a:solidFill>
                  </a:tcPr>
                </a:tc>
                <a:tc>
                  <a:txBody>
                    <a:bodyPr/>
                    <a:lstStyle/>
                    <a:p>
                      <a:endParaRPr lang="en-US" sz="500" dirty="0"/>
                    </a:p>
                  </a:txBody>
                  <a:tcPr>
                    <a:solidFill>
                      <a:schemeClr val="bg1">
                        <a:lumMod val="95000"/>
                      </a:schemeClr>
                    </a:solidFill>
                  </a:tcPr>
                </a:tc>
                <a:extLst>
                  <a:ext uri="{0D108BD9-81ED-4DB2-BD59-A6C34878D82A}">
                    <a16:rowId xmlns:a16="http://schemas.microsoft.com/office/drawing/2014/main" val="10010"/>
                  </a:ext>
                </a:extLst>
              </a:tr>
              <a:tr h="289903">
                <a:tc>
                  <a:txBody>
                    <a:bodyPr/>
                    <a:lstStyle/>
                    <a:p>
                      <a:r>
                        <a:rPr lang="sr-Latn-RS" sz="1800" b="1" dirty="0">
                          <a:solidFill>
                            <a:schemeClr val="bg1"/>
                          </a:solidFill>
                        </a:rPr>
                        <a:t>JEDNOKRATNO</a:t>
                      </a:r>
                      <a:endParaRPr lang="en-US" sz="1800" b="1" dirty="0">
                        <a:solidFill>
                          <a:schemeClr val="bg1"/>
                        </a:solidFill>
                      </a:endParaRPr>
                    </a:p>
                  </a:txBody>
                  <a:tcPr>
                    <a:solidFill>
                      <a:schemeClr val="tx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1800" b="1" i="0" u="none" strike="noStrike" kern="1200" cap="none" spc="0" normalizeH="0" baseline="0" noProof="0" dirty="0">
                          <a:ln>
                            <a:noFill/>
                          </a:ln>
                          <a:solidFill>
                            <a:prstClr val="white"/>
                          </a:solidFill>
                          <a:effectLst/>
                          <a:uLnTx/>
                          <a:uFillTx/>
                          <a:latin typeface="+mn-lt"/>
                          <a:ea typeface="+mn-ea"/>
                          <a:cs typeface="+mn-cs"/>
                        </a:rPr>
                        <a:t>Cena/dan</a:t>
                      </a:r>
                      <a:endParaRPr kumimoji="0" lang="en-US" sz="1800" b="1" i="0" u="none" strike="noStrike" kern="1200" cap="none" spc="0" normalizeH="0" baseline="0" noProof="0" dirty="0">
                        <a:ln>
                          <a:noFill/>
                        </a:ln>
                        <a:solidFill>
                          <a:prstClr val="white"/>
                        </a:solidFill>
                        <a:effectLst/>
                        <a:uLnTx/>
                        <a:uFillTx/>
                        <a:latin typeface="+mn-lt"/>
                        <a:ea typeface="+mn-ea"/>
                        <a:cs typeface="+mn-cs"/>
                      </a:endParaRPr>
                    </a:p>
                  </a:txBody>
                  <a:tcPr>
                    <a:solidFill>
                      <a:schemeClr val="tx1"/>
                    </a:solidFill>
                  </a:tcPr>
                </a:tc>
                <a:tc>
                  <a:txBody>
                    <a:bodyPr/>
                    <a:lstStyle/>
                    <a:p>
                      <a:endParaRPr lang="en-US" sz="1400" dirty="0">
                        <a:solidFill>
                          <a:schemeClr val="bg1"/>
                        </a:solidFill>
                      </a:endParaRPr>
                    </a:p>
                  </a:txBody>
                  <a:tcPr>
                    <a:solidFill>
                      <a:schemeClr val="tx1"/>
                    </a:solidFill>
                  </a:tcPr>
                </a:tc>
                <a:extLst>
                  <a:ext uri="{0D108BD9-81ED-4DB2-BD59-A6C34878D82A}">
                    <a16:rowId xmlns:a16="http://schemas.microsoft.com/office/drawing/2014/main" val="10011"/>
                  </a:ext>
                </a:extLst>
              </a:tr>
              <a:tr h="289903">
                <a:tc>
                  <a:txBody>
                    <a:bodyPr/>
                    <a:lstStyle/>
                    <a:p>
                      <a:pPr algn="r"/>
                      <a:r>
                        <a:rPr lang="sr-Latn-RS" sz="2000" dirty="0"/>
                        <a:t>Dekor</a:t>
                      </a:r>
                      <a:endParaRPr lang="en-US" sz="2000" dirty="0"/>
                    </a:p>
                  </a:txBody>
                  <a:tcPr>
                    <a:solidFill>
                      <a:schemeClr val="bg1">
                        <a:lumMod val="75000"/>
                      </a:schemeClr>
                    </a:solidFill>
                  </a:tcPr>
                </a:tc>
                <a:tc>
                  <a:txBody>
                    <a:bodyPr/>
                    <a:lstStyle/>
                    <a:p>
                      <a:r>
                        <a:rPr lang="sr-Latn-RS" sz="2000" dirty="0"/>
                        <a:t>1000</a:t>
                      </a:r>
                      <a:endParaRPr lang="en-US" sz="2000" dirty="0"/>
                    </a:p>
                  </a:txBody>
                  <a:tcPr>
                    <a:solidFill>
                      <a:schemeClr val="bg1">
                        <a:lumMod val="75000"/>
                      </a:schemeClr>
                    </a:solidFill>
                  </a:tcPr>
                </a:tc>
                <a:tc rowSpan="4">
                  <a:txBody>
                    <a:bodyPr/>
                    <a:lstStyle/>
                    <a:p>
                      <a:pPr algn="ctr"/>
                      <a:endParaRPr lang="sr-Latn-RS" sz="1800" b="1" dirty="0">
                        <a:solidFill>
                          <a:schemeClr val="bg1"/>
                        </a:solidFill>
                      </a:endParaRPr>
                    </a:p>
                    <a:p>
                      <a:pPr algn="ctr"/>
                      <a:r>
                        <a:rPr lang="sr-Latn-RS" sz="2200" b="1" dirty="0">
                          <a:solidFill>
                            <a:schemeClr val="bg1"/>
                          </a:solidFill>
                        </a:rPr>
                        <a:t>1800</a:t>
                      </a:r>
                      <a:endParaRPr lang="en-US" sz="2200" b="1" dirty="0">
                        <a:solidFill>
                          <a:schemeClr val="bg1"/>
                        </a:solidFill>
                      </a:endParaRPr>
                    </a:p>
                  </a:txBody>
                  <a:tcPr>
                    <a:solidFill>
                      <a:schemeClr val="bg2">
                        <a:lumMod val="50000"/>
                      </a:schemeClr>
                    </a:solidFill>
                  </a:tcPr>
                </a:tc>
                <a:extLst>
                  <a:ext uri="{0D108BD9-81ED-4DB2-BD59-A6C34878D82A}">
                    <a16:rowId xmlns:a16="http://schemas.microsoft.com/office/drawing/2014/main" val="10012"/>
                  </a:ext>
                </a:extLst>
              </a:tr>
              <a:tr h="289903">
                <a:tc>
                  <a:txBody>
                    <a:bodyPr/>
                    <a:lstStyle/>
                    <a:p>
                      <a:pPr algn="r"/>
                      <a:r>
                        <a:rPr lang="sr-Latn-RS" sz="2000" dirty="0"/>
                        <a:t>Rekvizita</a:t>
                      </a:r>
                      <a:endParaRPr lang="en-US" sz="2000" dirty="0"/>
                    </a:p>
                  </a:txBody>
                  <a:tcPr>
                    <a:solidFill>
                      <a:schemeClr val="bg1">
                        <a:lumMod val="75000"/>
                      </a:schemeClr>
                    </a:solidFill>
                  </a:tcPr>
                </a:tc>
                <a:tc>
                  <a:txBody>
                    <a:bodyPr/>
                    <a:lstStyle/>
                    <a:p>
                      <a:r>
                        <a:rPr lang="sr-Latn-RS" sz="2000" dirty="0"/>
                        <a:t>500</a:t>
                      </a:r>
                      <a:endParaRPr lang="en-US" sz="2000" dirty="0"/>
                    </a:p>
                  </a:txBody>
                  <a:tcPr>
                    <a:solidFill>
                      <a:schemeClr val="bg1">
                        <a:lumMod val="75000"/>
                      </a:schemeClr>
                    </a:solidFill>
                  </a:tcPr>
                </a:tc>
                <a:tc vMerge="1">
                  <a:txBody>
                    <a:bodyPr/>
                    <a:lstStyle/>
                    <a:p>
                      <a:endParaRPr lang="en-US" sz="1400" dirty="0"/>
                    </a:p>
                  </a:txBody>
                  <a:tcPr/>
                </a:tc>
                <a:extLst>
                  <a:ext uri="{0D108BD9-81ED-4DB2-BD59-A6C34878D82A}">
                    <a16:rowId xmlns:a16="http://schemas.microsoft.com/office/drawing/2014/main" val="10013"/>
                  </a:ext>
                </a:extLst>
              </a:tr>
              <a:tr h="289903">
                <a:tc>
                  <a:txBody>
                    <a:bodyPr/>
                    <a:lstStyle/>
                    <a:p>
                      <a:pPr algn="r"/>
                      <a:r>
                        <a:rPr lang="sr-Latn-RS" sz="2000" dirty="0"/>
                        <a:t>kostim</a:t>
                      </a:r>
                      <a:endParaRPr lang="en-US" sz="2000" dirty="0"/>
                    </a:p>
                  </a:txBody>
                  <a:tcPr>
                    <a:solidFill>
                      <a:schemeClr val="bg1">
                        <a:lumMod val="75000"/>
                      </a:schemeClr>
                    </a:solidFill>
                  </a:tcPr>
                </a:tc>
                <a:tc>
                  <a:txBody>
                    <a:bodyPr/>
                    <a:lstStyle/>
                    <a:p>
                      <a:r>
                        <a:rPr lang="sr-Latn-RS" sz="2000" dirty="0"/>
                        <a:t>200</a:t>
                      </a:r>
                      <a:endParaRPr lang="en-US" sz="2000" dirty="0"/>
                    </a:p>
                  </a:txBody>
                  <a:tcPr>
                    <a:solidFill>
                      <a:schemeClr val="bg1">
                        <a:lumMod val="75000"/>
                      </a:schemeClr>
                    </a:solidFill>
                  </a:tcPr>
                </a:tc>
                <a:tc vMerge="1">
                  <a:txBody>
                    <a:bodyPr/>
                    <a:lstStyle/>
                    <a:p>
                      <a:endParaRPr lang="en-US" sz="1400" dirty="0"/>
                    </a:p>
                  </a:txBody>
                  <a:tcPr/>
                </a:tc>
                <a:extLst>
                  <a:ext uri="{0D108BD9-81ED-4DB2-BD59-A6C34878D82A}">
                    <a16:rowId xmlns:a16="http://schemas.microsoft.com/office/drawing/2014/main" val="10014"/>
                  </a:ext>
                </a:extLst>
              </a:tr>
              <a:tr h="289903">
                <a:tc>
                  <a:txBody>
                    <a:bodyPr/>
                    <a:lstStyle/>
                    <a:p>
                      <a:pPr algn="r"/>
                      <a:r>
                        <a:rPr lang="sr-Latn-RS" sz="2000" dirty="0"/>
                        <a:t>HDD</a:t>
                      </a:r>
                      <a:endParaRPr lang="en-US" sz="2000" dirty="0"/>
                    </a:p>
                  </a:txBody>
                  <a:tcPr>
                    <a:solidFill>
                      <a:schemeClr val="bg1">
                        <a:lumMod val="75000"/>
                      </a:schemeClr>
                    </a:solidFill>
                  </a:tcPr>
                </a:tc>
                <a:tc>
                  <a:txBody>
                    <a:bodyPr/>
                    <a:lstStyle/>
                    <a:p>
                      <a:r>
                        <a:rPr lang="sr-Latn-RS" sz="2000" dirty="0"/>
                        <a:t>100</a:t>
                      </a:r>
                      <a:endParaRPr lang="en-US" sz="2000" dirty="0"/>
                    </a:p>
                  </a:txBody>
                  <a:tcPr>
                    <a:solidFill>
                      <a:schemeClr val="bg1">
                        <a:lumMod val="75000"/>
                      </a:schemeClr>
                    </a:solidFill>
                  </a:tcPr>
                </a:tc>
                <a:tc vMerge="1">
                  <a:txBody>
                    <a:bodyPr/>
                    <a:lstStyle/>
                    <a:p>
                      <a:endParaRPr lang="en-US" sz="1400" dirty="0"/>
                    </a:p>
                  </a:txBody>
                  <a:tcPr/>
                </a:tc>
                <a:extLst>
                  <a:ext uri="{0D108BD9-81ED-4DB2-BD59-A6C34878D82A}">
                    <a16:rowId xmlns:a16="http://schemas.microsoft.com/office/drawing/2014/main" val="10015"/>
                  </a:ext>
                </a:extLst>
              </a:tr>
            </a:tbl>
          </a:graphicData>
        </a:graphic>
      </p:graphicFrame>
      <p:sp>
        <p:nvSpPr>
          <p:cNvPr id="5" name="Rectangle 4"/>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Predkalkulacija </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64825607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118872" indent="0">
              <a:buClrTx/>
              <a:buNone/>
            </a:pPr>
            <a:endParaRPr lang="sr-Latn-RS" sz="500" dirty="0"/>
          </a:p>
          <a:p>
            <a:pPr marL="118872" indent="0">
              <a:buClrTx/>
              <a:buNone/>
            </a:pPr>
            <a:endParaRPr lang="sr-Latn-RS" sz="500" dirty="0"/>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653" y="171450"/>
            <a:ext cx="10684693" cy="668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9718887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0490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a:buClrTx/>
              <a:buFont typeface="Wingdings" pitchFamily="2" charset="2"/>
              <a:buChar char="§"/>
            </a:pPr>
            <a:r>
              <a:rPr lang="sr-Latn-CS" sz="2400" dirty="0"/>
              <a:t>Specijalizovani video sadržaj koji je po svom usmerenju – komercijalan, a po svom delovanju – posrednički (između oglašavača i korisnika)</a:t>
            </a:r>
          </a:p>
          <a:p>
            <a:pPr marL="963676" lvl="2" indent="-342900">
              <a:spcBef>
                <a:spcPts val="0"/>
              </a:spcBef>
              <a:buClrTx/>
              <a:buSzPct val="80000"/>
              <a:buFont typeface="Wingdings" pitchFamily="2" charset="2"/>
              <a:buChar char="§"/>
            </a:pPr>
            <a:endParaRPr lang="hr-HR" sz="2300" dirty="0"/>
          </a:p>
          <a:p>
            <a:pPr marL="906526" lvl="2" indent="-285750">
              <a:spcBef>
                <a:spcPts val="0"/>
              </a:spcBef>
              <a:buClrTx/>
              <a:buSzPct val="80000"/>
              <a:buFont typeface="Wingdings" pitchFamily="2" charset="2"/>
              <a:buChar char="§"/>
            </a:pPr>
            <a:endParaRPr lang="hr-HR" sz="1400" dirty="0"/>
          </a:p>
          <a:p>
            <a:pPr marL="963676" lvl="2" indent="-342900">
              <a:spcBef>
                <a:spcPts val="0"/>
              </a:spcBef>
              <a:buClrTx/>
              <a:buSzPct val="80000"/>
              <a:buFont typeface="Wingdings" pitchFamily="2" charset="2"/>
              <a:buChar char="§"/>
            </a:pPr>
            <a:endParaRPr lang="hr-HR" sz="2000" dirty="0"/>
          </a:p>
          <a:p>
            <a:pPr marL="963676" lvl="2" indent="-342900">
              <a:spcBef>
                <a:spcPts val="0"/>
              </a:spcBef>
              <a:buClrTx/>
              <a:buSzPct val="80000"/>
              <a:buFont typeface="Wingdings" pitchFamily="2" charset="2"/>
              <a:buChar char="§"/>
            </a:pPr>
            <a:endParaRPr lang="hr-HR" sz="2000" dirty="0"/>
          </a:p>
          <a:p>
            <a:pPr marL="963676" lvl="2" indent="-342900">
              <a:spcBef>
                <a:spcPts val="0"/>
              </a:spcBef>
              <a:buClrTx/>
              <a:buSzPct val="80000"/>
              <a:buFont typeface="Wingdings" pitchFamily="2" charset="2"/>
              <a:buChar char="§"/>
            </a:pPr>
            <a:endParaRPr lang="hr-HR" sz="2000" dirty="0"/>
          </a:p>
        </p:txBody>
      </p:sp>
      <p:graphicFrame>
        <p:nvGraphicFramePr>
          <p:cNvPr id="5" name="Table 4"/>
          <p:cNvGraphicFramePr>
            <a:graphicFrameLocks noGrp="1"/>
          </p:cNvGraphicFramePr>
          <p:nvPr>
            <p:extLst>
              <p:ext uri="{D42A27DB-BD31-4B8C-83A1-F6EECF244321}">
                <p14:modId xmlns:p14="http://schemas.microsoft.com/office/powerpoint/2010/main" val="3108663286"/>
              </p:ext>
            </p:extLst>
          </p:nvPr>
        </p:nvGraphicFramePr>
        <p:xfrm>
          <a:off x="3048000" y="3124200"/>
          <a:ext cx="6096000" cy="256032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lgn="r"/>
                      <a:r>
                        <a:rPr lang="sr-Latn-RS" sz="2200" b="0" dirty="0">
                          <a:solidFill>
                            <a:schemeClr val="tx1"/>
                          </a:solidFill>
                        </a:rPr>
                        <a:t>Trajanje</a:t>
                      </a:r>
                      <a:endParaRPr lang="en-US" sz="2200" b="0" dirty="0">
                        <a:solidFill>
                          <a:schemeClr val="tx1"/>
                        </a:solidFill>
                      </a:endParaRPr>
                    </a:p>
                  </a:txBody>
                  <a:tcPr>
                    <a:solidFill>
                      <a:schemeClr val="tx2">
                        <a:lumMod val="40000"/>
                        <a:lumOff val="60000"/>
                      </a:schemeClr>
                    </a:solidFill>
                  </a:tcPr>
                </a:tc>
                <a:tc>
                  <a:txBody>
                    <a:bodyPr/>
                    <a:lstStyle/>
                    <a:p>
                      <a:pPr algn="l"/>
                      <a:r>
                        <a:rPr lang="sr-Latn-RS" sz="2200" b="0" dirty="0"/>
                        <a:t>do 1. min</a:t>
                      </a:r>
                      <a:endParaRPr lang="en-US" sz="2200" b="0" dirty="0"/>
                    </a:p>
                  </a:txBody>
                  <a:tcPr>
                    <a:solidFill>
                      <a:schemeClr val="tx2">
                        <a:lumMod val="75000"/>
                      </a:schemeClr>
                    </a:solidFill>
                  </a:tcPr>
                </a:tc>
                <a:extLst>
                  <a:ext uri="{0D108BD9-81ED-4DB2-BD59-A6C34878D82A}">
                    <a16:rowId xmlns:a16="http://schemas.microsoft.com/office/drawing/2014/main" val="10000"/>
                  </a:ext>
                </a:extLst>
              </a:tr>
              <a:tr h="370840">
                <a:tc>
                  <a:txBody>
                    <a:bodyPr/>
                    <a:lstStyle/>
                    <a:p>
                      <a:pPr algn="r"/>
                      <a:r>
                        <a:rPr lang="sr-Latn-RS" sz="2200" dirty="0">
                          <a:solidFill>
                            <a:schemeClr val="tx1"/>
                          </a:solidFill>
                        </a:rPr>
                        <a:t>Broj klipova</a:t>
                      </a:r>
                      <a:endParaRPr lang="en-US" sz="2200" dirty="0">
                        <a:solidFill>
                          <a:schemeClr val="tx1"/>
                        </a:solidFill>
                      </a:endParaRPr>
                    </a:p>
                  </a:txBody>
                  <a:tcPr>
                    <a:solidFill>
                      <a:schemeClr val="tx2">
                        <a:lumMod val="40000"/>
                        <a:lumOff val="60000"/>
                      </a:schemeClr>
                    </a:solidFill>
                  </a:tcPr>
                </a:tc>
                <a:tc>
                  <a:txBody>
                    <a:bodyPr/>
                    <a:lstStyle/>
                    <a:p>
                      <a:pPr algn="l"/>
                      <a:r>
                        <a:rPr lang="sr-Latn-RS" sz="2200" dirty="0">
                          <a:solidFill>
                            <a:schemeClr val="bg1"/>
                          </a:solidFill>
                        </a:rPr>
                        <a:t>neograničeno</a:t>
                      </a:r>
                      <a:endParaRPr lang="en-US" sz="2200" dirty="0">
                        <a:solidFill>
                          <a:schemeClr val="bg1"/>
                        </a:solidFill>
                      </a:endParaRPr>
                    </a:p>
                  </a:txBody>
                  <a:tcPr>
                    <a:solidFill>
                      <a:schemeClr val="tx2">
                        <a:lumMod val="75000"/>
                      </a:schemeClr>
                    </a:solidFill>
                  </a:tcPr>
                </a:tc>
                <a:extLst>
                  <a:ext uri="{0D108BD9-81ED-4DB2-BD59-A6C34878D82A}">
                    <a16:rowId xmlns:a16="http://schemas.microsoft.com/office/drawing/2014/main" val="10001"/>
                  </a:ext>
                </a:extLst>
              </a:tr>
              <a:tr h="370840">
                <a:tc>
                  <a:txBody>
                    <a:bodyPr/>
                    <a:lstStyle/>
                    <a:p>
                      <a:pPr algn="r"/>
                      <a:r>
                        <a:rPr lang="sr-Latn-RS" sz="2200" dirty="0">
                          <a:solidFill>
                            <a:schemeClr val="tx1"/>
                          </a:solidFill>
                        </a:rPr>
                        <a:t>Tehnološki način</a:t>
                      </a:r>
                      <a:endParaRPr lang="en-US" sz="2200" dirty="0">
                        <a:solidFill>
                          <a:schemeClr val="tx1"/>
                        </a:solidFill>
                      </a:endParaRPr>
                    </a:p>
                  </a:txBody>
                  <a:tcPr>
                    <a:solidFill>
                      <a:schemeClr val="tx2">
                        <a:lumMod val="40000"/>
                        <a:lumOff val="60000"/>
                      </a:schemeClr>
                    </a:solidFill>
                  </a:tcPr>
                </a:tc>
                <a:tc>
                  <a:txBody>
                    <a:bodyPr/>
                    <a:lstStyle/>
                    <a:p>
                      <a:pPr algn="l"/>
                      <a:r>
                        <a:rPr lang="sr-Latn-RS" sz="2200" dirty="0">
                          <a:solidFill>
                            <a:schemeClr val="bg1"/>
                          </a:solidFill>
                        </a:rPr>
                        <a:t>EFP / TV studio</a:t>
                      </a:r>
                      <a:endParaRPr lang="en-US" sz="2200" dirty="0">
                        <a:solidFill>
                          <a:schemeClr val="bg1"/>
                        </a:solidFill>
                      </a:endParaRPr>
                    </a:p>
                  </a:txBody>
                  <a:tcPr>
                    <a:solidFill>
                      <a:schemeClr val="tx2">
                        <a:lumMod val="75000"/>
                      </a:schemeClr>
                    </a:solidFill>
                  </a:tcPr>
                </a:tc>
                <a:extLst>
                  <a:ext uri="{0D108BD9-81ED-4DB2-BD59-A6C34878D82A}">
                    <a16:rowId xmlns:a16="http://schemas.microsoft.com/office/drawing/2014/main" val="10002"/>
                  </a:ext>
                </a:extLst>
              </a:tr>
              <a:tr h="370840">
                <a:tc>
                  <a:txBody>
                    <a:bodyPr/>
                    <a:lstStyle/>
                    <a:p>
                      <a:pPr algn="r"/>
                      <a:r>
                        <a:rPr lang="sr-Latn-RS" sz="2200" dirty="0">
                          <a:solidFill>
                            <a:schemeClr val="tx1"/>
                          </a:solidFill>
                        </a:rPr>
                        <a:t>Oblast</a:t>
                      </a:r>
                      <a:endParaRPr lang="en-US" sz="2200" dirty="0">
                        <a:solidFill>
                          <a:schemeClr val="tx1"/>
                        </a:solidFill>
                      </a:endParaRPr>
                    </a:p>
                  </a:txBody>
                  <a:tcPr>
                    <a:solidFill>
                      <a:schemeClr val="tx2">
                        <a:lumMod val="40000"/>
                        <a:lumOff val="60000"/>
                      </a:schemeClr>
                    </a:solidFill>
                  </a:tcPr>
                </a:tc>
                <a:tc>
                  <a:txBody>
                    <a:bodyPr/>
                    <a:lstStyle/>
                    <a:p>
                      <a:pPr algn="l"/>
                      <a:r>
                        <a:rPr lang="sr-Latn-RS" sz="2200" dirty="0">
                          <a:solidFill>
                            <a:schemeClr val="bg1"/>
                          </a:solidFill>
                        </a:rPr>
                        <a:t>praktični saveti</a:t>
                      </a:r>
                      <a:endParaRPr lang="en-US" sz="2200" dirty="0">
                        <a:solidFill>
                          <a:schemeClr val="bg1"/>
                        </a:solidFill>
                      </a:endParaRPr>
                    </a:p>
                  </a:txBody>
                  <a:tcPr>
                    <a:solidFill>
                      <a:schemeClr val="tx2">
                        <a:lumMod val="75000"/>
                      </a:schemeClr>
                    </a:solidFill>
                  </a:tcPr>
                </a:tc>
                <a:extLst>
                  <a:ext uri="{0D108BD9-81ED-4DB2-BD59-A6C34878D82A}">
                    <a16:rowId xmlns:a16="http://schemas.microsoft.com/office/drawing/2014/main" val="10003"/>
                  </a:ext>
                </a:extLst>
              </a:tr>
              <a:tr h="370840">
                <a:tc>
                  <a:txBody>
                    <a:bodyPr/>
                    <a:lstStyle/>
                    <a:p>
                      <a:pPr algn="r"/>
                      <a:r>
                        <a:rPr lang="sr-Latn-RS" sz="2200" dirty="0">
                          <a:solidFill>
                            <a:schemeClr val="tx1"/>
                          </a:solidFill>
                        </a:rPr>
                        <a:t>Format/rezolucija</a:t>
                      </a:r>
                      <a:endParaRPr lang="en-US" sz="2200" dirty="0">
                        <a:solidFill>
                          <a:schemeClr val="tx1"/>
                        </a:solidFill>
                      </a:endParaRPr>
                    </a:p>
                  </a:txBody>
                  <a:tcPr>
                    <a:solidFill>
                      <a:schemeClr val="tx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r-Latn-RS" sz="2200" dirty="0">
                          <a:solidFill>
                            <a:schemeClr val="bg1"/>
                          </a:solidFill>
                        </a:rPr>
                        <a:t>16:9 / HD</a:t>
                      </a:r>
                      <a:endParaRPr lang="en-US" sz="2200" dirty="0">
                        <a:solidFill>
                          <a:schemeClr val="bg1"/>
                        </a:solidFill>
                      </a:endParaRPr>
                    </a:p>
                  </a:txBody>
                  <a:tcPr>
                    <a:solidFill>
                      <a:schemeClr val="tx2">
                        <a:lumMod val="75000"/>
                      </a:schemeClr>
                    </a:solidFill>
                  </a:tcPr>
                </a:tc>
                <a:extLst>
                  <a:ext uri="{0D108BD9-81ED-4DB2-BD59-A6C34878D82A}">
                    <a16:rowId xmlns:a16="http://schemas.microsoft.com/office/drawing/2014/main" val="10004"/>
                  </a:ext>
                </a:extLst>
              </a:tr>
              <a:tr h="370840">
                <a:tc>
                  <a:txBody>
                    <a:bodyPr/>
                    <a:lstStyle/>
                    <a:p>
                      <a:pPr algn="r"/>
                      <a:r>
                        <a:rPr lang="sr-Latn-RS" sz="2200" dirty="0">
                          <a:solidFill>
                            <a:schemeClr val="tx1"/>
                          </a:solidFill>
                        </a:rPr>
                        <a:t>Produkcija</a:t>
                      </a:r>
                      <a:endParaRPr lang="en-US" sz="2200" dirty="0">
                        <a:solidFill>
                          <a:schemeClr val="tx1"/>
                        </a:solidFill>
                      </a:endParaRPr>
                    </a:p>
                  </a:txBody>
                  <a:tcPr>
                    <a:solidFill>
                      <a:schemeClr val="tx2">
                        <a:lumMod val="40000"/>
                        <a:lumOff val="60000"/>
                      </a:schemeClr>
                    </a:solidFill>
                  </a:tcPr>
                </a:tc>
                <a:tc>
                  <a:txBody>
                    <a:bodyPr/>
                    <a:lstStyle/>
                    <a:p>
                      <a:pPr algn="l"/>
                      <a:r>
                        <a:rPr lang="sr-Latn-RS" sz="2200" dirty="0">
                          <a:solidFill>
                            <a:schemeClr val="bg1"/>
                          </a:solidFill>
                        </a:rPr>
                        <a:t>nezavisna produkcija</a:t>
                      </a:r>
                      <a:endParaRPr lang="en-US" sz="2200" dirty="0">
                        <a:solidFill>
                          <a:schemeClr val="bg1"/>
                        </a:solidFill>
                      </a:endParaRPr>
                    </a:p>
                  </a:txBody>
                  <a:tcPr>
                    <a:solidFill>
                      <a:schemeClr val="tx2">
                        <a:lumMod val="75000"/>
                      </a:schemeClr>
                    </a:solidFill>
                  </a:tcPr>
                </a:tc>
                <a:extLst>
                  <a:ext uri="{0D108BD9-81ED-4DB2-BD59-A6C34878D82A}">
                    <a16:rowId xmlns:a16="http://schemas.microsoft.com/office/drawing/2014/main" val="10005"/>
                  </a:ext>
                </a:extLst>
              </a:tr>
            </a:tbl>
          </a:graphicData>
        </a:graphic>
      </p:graphicFrame>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12893961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heel(1)">
                                      <p:cBhvr>
                                        <p:cTn id="1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2900" y="1447800"/>
            <a:ext cx="10934700" cy="5410200"/>
          </a:xfrm>
        </p:spPr>
        <p:txBody>
          <a:bodyPr>
            <a:normAutofit lnSpcReduction="10000"/>
          </a:bodyPr>
          <a:lstStyle/>
          <a:p>
            <a:pPr marL="620776" lvl="2" indent="0">
              <a:spcBef>
                <a:spcPts val="0"/>
              </a:spcBef>
              <a:buClr>
                <a:schemeClr val="accent1"/>
              </a:buClr>
              <a:buSzPct val="80000"/>
              <a:buNone/>
            </a:pPr>
            <a:endParaRPr lang="sr-Latn-RS" sz="400" dirty="0">
              <a:latin typeface="Corbel" pitchFamily="34" charset="0"/>
            </a:endParaRPr>
          </a:p>
          <a:p>
            <a:pPr marL="620776" lvl="2" indent="0">
              <a:spcBef>
                <a:spcPts val="0"/>
              </a:spcBef>
              <a:buClr>
                <a:schemeClr val="accent1"/>
              </a:buClr>
              <a:buSzPct val="80000"/>
              <a:buNone/>
            </a:pPr>
            <a:endParaRPr lang="pl-PL" sz="500" dirty="0">
              <a:latin typeface="Corbel" pitchFamily="34" charset="0"/>
            </a:endParaRPr>
          </a:p>
          <a:p>
            <a:pPr>
              <a:buClrTx/>
            </a:pPr>
            <a:r>
              <a:rPr lang="sr-Latn-CS" sz="2400" b="1" dirty="0"/>
              <a:t>Teme </a:t>
            </a:r>
          </a:p>
          <a:p>
            <a:pPr marL="542925" indent="-425450">
              <a:buNone/>
            </a:pPr>
            <a:r>
              <a:rPr lang="sr-Latn-CS" sz="2400" dirty="0"/>
              <a:t>       </a:t>
            </a:r>
            <a:r>
              <a:rPr lang="sr-Latn-CS" sz="2200" dirty="0"/>
              <a:t>(za početak, potrebno je izabrati najkurentnije teme, a u zavisnosti od interesovanja posetilaca    dodavati nove ili menjati postojeće)</a:t>
            </a:r>
          </a:p>
          <a:p>
            <a:pPr marL="542925" indent="-425450">
              <a:buNone/>
            </a:pPr>
            <a:endParaRPr lang="sr-Latn-CS" sz="1100" dirty="0"/>
          </a:p>
          <a:p>
            <a:pPr marL="1162050" indent="-266700">
              <a:lnSpc>
                <a:spcPct val="110000"/>
              </a:lnSpc>
              <a:buClrTx/>
              <a:buFont typeface="Arial" pitchFamily="34" charset="0"/>
              <a:buChar char="•"/>
            </a:pPr>
            <a:r>
              <a:rPr lang="sr-Latn-CS" sz="2200" dirty="0"/>
              <a:t>Kuća</a:t>
            </a:r>
            <a:endParaRPr lang="en-US" sz="2200" dirty="0"/>
          </a:p>
          <a:p>
            <a:pPr marL="1162050" indent="-266700">
              <a:lnSpc>
                <a:spcPct val="110000"/>
              </a:lnSpc>
              <a:buClrTx/>
              <a:buFont typeface="Arial" pitchFamily="34" charset="0"/>
              <a:buChar char="•"/>
            </a:pPr>
            <a:r>
              <a:rPr lang="sr-Latn-CS" sz="2200" dirty="0"/>
              <a:t>Auto</a:t>
            </a:r>
            <a:endParaRPr lang="en-US" sz="2200" dirty="0"/>
          </a:p>
          <a:p>
            <a:pPr marL="1162050" indent="-266700">
              <a:lnSpc>
                <a:spcPct val="110000"/>
              </a:lnSpc>
              <a:buClrTx/>
              <a:buFont typeface="Arial" pitchFamily="34" charset="0"/>
              <a:buChar char="•"/>
            </a:pPr>
            <a:r>
              <a:rPr lang="sr-Latn-CS" sz="2200" dirty="0"/>
              <a:t>Hrana </a:t>
            </a:r>
            <a:endParaRPr lang="en-US" sz="2200" dirty="0"/>
          </a:p>
          <a:p>
            <a:pPr marL="1162050" indent="-266700">
              <a:lnSpc>
                <a:spcPct val="110000"/>
              </a:lnSpc>
              <a:buClrTx/>
              <a:buFont typeface="Arial" pitchFamily="34" charset="0"/>
              <a:buChar char="•"/>
            </a:pPr>
            <a:r>
              <a:rPr lang="sr-Latn-CS" sz="2200" dirty="0"/>
              <a:t>Odeća i obuća</a:t>
            </a:r>
            <a:endParaRPr lang="en-US" sz="2200" dirty="0"/>
          </a:p>
          <a:p>
            <a:pPr marL="1162050" indent="-266700">
              <a:lnSpc>
                <a:spcPct val="110000"/>
              </a:lnSpc>
              <a:buClrTx/>
              <a:buFont typeface="Arial" pitchFamily="34" charset="0"/>
              <a:buChar char="•"/>
            </a:pPr>
            <a:r>
              <a:rPr lang="sr-Latn-CS" sz="2200" dirty="0"/>
              <a:t>Kućni ljubimci</a:t>
            </a:r>
            <a:endParaRPr lang="en-US" sz="2200" dirty="0"/>
          </a:p>
          <a:p>
            <a:pPr marL="1162050" indent="-266700">
              <a:lnSpc>
                <a:spcPct val="110000"/>
              </a:lnSpc>
              <a:buClrTx/>
              <a:buFont typeface="Arial" pitchFamily="34" charset="0"/>
              <a:buChar char="•"/>
            </a:pPr>
            <a:r>
              <a:rPr lang="sr-Latn-CS" sz="2200" dirty="0"/>
              <a:t>Tehnologija  </a:t>
            </a:r>
            <a:endParaRPr lang="en-US" sz="2200" dirty="0"/>
          </a:p>
          <a:p>
            <a:pPr marL="1162050" indent="-266700">
              <a:lnSpc>
                <a:spcPct val="110000"/>
              </a:lnSpc>
              <a:buClrTx/>
              <a:buFont typeface="Arial" pitchFamily="34" charset="0"/>
              <a:buChar char="•"/>
            </a:pPr>
            <a:r>
              <a:rPr lang="sr-Latn-CS" sz="2200" dirty="0"/>
              <a:t>Nega tela</a:t>
            </a:r>
            <a:endParaRPr lang="en-US" sz="2200" dirty="0"/>
          </a:p>
          <a:p>
            <a:pPr marL="1162050" indent="-266700">
              <a:lnSpc>
                <a:spcPct val="110000"/>
              </a:lnSpc>
              <a:buClrTx/>
              <a:buFont typeface="Arial" pitchFamily="34" charset="0"/>
              <a:buChar char="•"/>
            </a:pPr>
            <a:r>
              <a:rPr lang="sr-Latn-CS" sz="2200" dirty="0"/>
              <a:t>Zdravlje </a:t>
            </a:r>
            <a:endParaRPr lang="en-US" sz="2200" dirty="0"/>
          </a:p>
          <a:p>
            <a:pPr marL="1162050" indent="-266700">
              <a:lnSpc>
                <a:spcPct val="110000"/>
              </a:lnSpc>
              <a:buClrTx/>
              <a:buFont typeface="Arial" pitchFamily="34" charset="0"/>
              <a:buChar char="•"/>
            </a:pPr>
            <a:r>
              <a:rPr lang="sr-Latn-CS" sz="2200" dirty="0"/>
              <a:t>Finansije</a:t>
            </a:r>
            <a:endParaRPr lang="en-US" sz="2200" dirty="0"/>
          </a:p>
          <a:p>
            <a:pPr marL="1162050" indent="-266700">
              <a:lnSpc>
                <a:spcPct val="110000"/>
              </a:lnSpc>
              <a:buClrTx/>
              <a:buFont typeface="Arial" pitchFamily="34" charset="0"/>
              <a:buChar char="•"/>
            </a:pPr>
            <a:r>
              <a:rPr lang="sr-Latn-CS" sz="2200" dirty="0"/>
              <a:t>Psihologija </a:t>
            </a:r>
            <a:endParaRPr lang="en-US" sz="2200" dirty="0"/>
          </a:p>
          <a:p>
            <a:pPr marL="1162050" indent="-266700">
              <a:lnSpc>
                <a:spcPct val="110000"/>
              </a:lnSpc>
              <a:buClrTx/>
              <a:buFont typeface="Arial" pitchFamily="34" charset="0"/>
              <a:buChar char="•"/>
            </a:pPr>
            <a:r>
              <a:rPr lang="sr-Latn-CS" sz="2200" dirty="0"/>
              <a:t>Sex</a:t>
            </a:r>
            <a:endParaRPr lang="en-US" sz="2200" dirty="0"/>
          </a:p>
          <a:p>
            <a:pPr marL="542925" indent="-425450">
              <a:buNone/>
            </a:pPr>
            <a:endParaRPr lang="sr-Latn-CS" sz="1600" dirty="0"/>
          </a:p>
          <a:p>
            <a:pPr marL="118872" indent="0">
              <a:buNone/>
            </a:pPr>
            <a:endParaRPr lang="en-US" sz="24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22540999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additive="base">
                                        <p:cTn id="24"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8" fill="hold" nodeType="after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 calcmode="lin" valueType="num">
                                      <p:cBhvr additive="base">
                                        <p:cTn id="34"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 calcmode="lin" valueType="num">
                                      <p:cBhvr additive="base">
                                        <p:cTn id="44"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3">
                                            <p:txEl>
                                              <p:pRg st="12" end="12"/>
                                            </p:txEl>
                                          </p:spTgt>
                                        </p:tgtEl>
                                        <p:attrNameLst>
                                          <p:attrName>style.visibility</p:attrName>
                                        </p:attrNameLst>
                                      </p:cBhvr>
                                      <p:to>
                                        <p:strVal val="visible"/>
                                      </p:to>
                                    </p:set>
                                    <p:anim calcmode="lin" valueType="num">
                                      <p:cBhvr additive="base">
                                        <p:cTn id="54"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8" fill="hold" nodeType="after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anim calcmode="lin" valueType="num">
                                      <p:cBhvr additive="base">
                                        <p:cTn id="59"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par>
                          <p:cTn id="61" fill="hold">
                            <p:stCondLst>
                              <p:cond delay="4500"/>
                            </p:stCondLst>
                            <p:childTnLst>
                              <p:par>
                                <p:cTn id="62" presetID="2" presetClass="entr" presetSubtype="8" fill="hold" nodeType="afterEffect">
                                  <p:stCondLst>
                                    <p:cond delay="0"/>
                                  </p:stCondLst>
                                  <p:childTnLst>
                                    <p:set>
                                      <p:cBhvr>
                                        <p:cTn id="63" dur="1" fill="hold">
                                          <p:stCondLst>
                                            <p:cond delay="0"/>
                                          </p:stCondLst>
                                        </p:cTn>
                                        <p:tgtEl>
                                          <p:spTgt spid="3">
                                            <p:txEl>
                                              <p:pRg st="14" end="14"/>
                                            </p:txEl>
                                          </p:spTgt>
                                        </p:tgtEl>
                                        <p:attrNameLst>
                                          <p:attrName>style.visibility</p:attrName>
                                        </p:attrNameLst>
                                      </p:cBhvr>
                                      <p:to>
                                        <p:strVal val="visible"/>
                                      </p:to>
                                    </p:set>
                                    <p:anim calcmode="lin" valueType="num">
                                      <p:cBhvr additive="base">
                                        <p:cTn id="64"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 presetClass="entr" presetSubtype="8" fill="hold" nodeType="afterEffect">
                                  <p:stCondLst>
                                    <p:cond delay="0"/>
                                  </p:stCondLst>
                                  <p:childTnLst>
                                    <p:set>
                                      <p:cBhvr>
                                        <p:cTn id="68" dur="1" fill="hold">
                                          <p:stCondLst>
                                            <p:cond delay="0"/>
                                          </p:stCondLst>
                                        </p:cTn>
                                        <p:tgtEl>
                                          <p:spTgt spid="3">
                                            <p:txEl>
                                              <p:pRg st="15" end="15"/>
                                            </p:txEl>
                                          </p:spTgt>
                                        </p:tgtEl>
                                        <p:attrNameLst>
                                          <p:attrName>style.visibility</p:attrName>
                                        </p:attrNameLst>
                                      </p:cBhvr>
                                      <p:to>
                                        <p:strVal val="visible"/>
                                      </p:to>
                                    </p:set>
                                    <p:anim calcmode="lin" valueType="num">
                                      <p:cBhvr additive="base">
                                        <p:cTn id="69" dur="500" fill="hold"/>
                                        <p:tgtEl>
                                          <p:spTgt spid="3">
                                            <p:txEl>
                                              <p:pRg st="15" end="15"/>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3">
                                            <p:txEl>
                                              <p:pRg st="15" end="1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506200" cy="5410200"/>
          </a:xfrm>
        </p:spPr>
        <p:txBody>
          <a:bodyPr>
            <a:normAutofit/>
          </a:bodyPr>
          <a:lstStyle/>
          <a:p>
            <a:pPr>
              <a:buClrTx/>
              <a:buFont typeface="Wingdings" pitchFamily="2" charset="2"/>
              <a:buChar char="q"/>
            </a:pPr>
            <a:r>
              <a:rPr lang="sr-Latn-CS" sz="2400" b="1" dirty="0"/>
              <a:t>Kuća</a:t>
            </a:r>
          </a:p>
          <a:p>
            <a:pPr marL="118872" indent="0">
              <a:buNone/>
            </a:pPr>
            <a:endParaRPr lang="en-US" sz="1100" dirty="0"/>
          </a:p>
          <a:p>
            <a:pPr lvl="0">
              <a:buClrTx/>
              <a:buFont typeface="Wingdings" pitchFamily="2" charset="2"/>
              <a:buChar char="Ø"/>
            </a:pPr>
            <a:r>
              <a:rPr lang="sr-Latn-CS" sz="2400" b="1" i="1" dirty="0"/>
              <a:t>Održavanje</a:t>
            </a:r>
          </a:p>
          <a:p>
            <a:pPr marL="118872" indent="0">
              <a:buClrTx/>
              <a:buNone/>
            </a:pPr>
            <a:endParaRPr lang="en-US" sz="500" dirty="0"/>
          </a:p>
          <a:p>
            <a:pPr marL="714375" indent="-171450" algn="just">
              <a:buClrTx/>
              <a:buFont typeface="Arial" pitchFamily="34" charset="0"/>
              <a:buChar char="•"/>
            </a:pPr>
            <a:r>
              <a:rPr lang="sr-Latn-CS" sz="2200" dirty="0"/>
              <a:t>(otpušenje odvoda, uklanjanje raznih mirisa, čišćenje fuga, uklanjanje oštećenja na drvenim površinama, uklanjanje mrlja, eliminisanje insekata, glodara, ušteda el. energije, čišćenje sanitarija, ... )</a:t>
            </a:r>
          </a:p>
          <a:p>
            <a:pPr marL="542925" indent="0" algn="just">
              <a:buClrTx/>
              <a:buNone/>
            </a:pPr>
            <a:endParaRPr lang="hr-HR" sz="16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86937" y="3581520"/>
            <a:ext cx="4218126" cy="3238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6108446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1" presetClass="entr" presetSubtype="1" fill="hold" nodeType="afterEffect">
                                  <p:stCondLst>
                                    <p:cond delay="0"/>
                                  </p:stCondLst>
                                  <p:childTnLst>
                                    <p:set>
                                      <p:cBhvr>
                                        <p:cTn id="23" dur="1" fill="hold">
                                          <p:stCondLst>
                                            <p:cond delay="0"/>
                                          </p:stCondLst>
                                        </p:cTn>
                                        <p:tgtEl>
                                          <p:spTgt spid="1026"/>
                                        </p:tgtEl>
                                        <p:attrNameLst>
                                          <p:attrName>style.visibility</p:attrName>
                                        </p:attrNameLst>
                                      </p:cBhvr>
                                      <p:to>
                                        <p:strVal val="visible"/>
                                      </p:to>
                                    </p:set>
                                    <p:animEffect transition="in" filter="wheel(1)">
                                      <p:cBhvr>
                                        <p:cTn id="24"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049000" cy="5410200"/>
          </a:xfrm>
        </p:spPr>
        <p:txBody>
          <a:bodyPr>
            <a:normAutofit/>
          </a:bodyPr>
          <a:lstStyle/>
          <a:p>
            <a:pPr>
              <a:buClrTx/>
              <a:buFont typeface="Wingdings" pitchFamily="2" charset="2"/>
              <a:buChar char="q"/>
            </a:pPr>
            <a:r>
              <a:rPr lang="sr-Latn-CS" sz="2400" b="1" dirty="0"/>
              <a:t>Kuća</a:t>
            </a:r>
          </a:p>
          <a:p>
            <a:pPr marL="118872" indent="0">
              <a:buNone/>
            </a:pPr>
            <a:endParaRPr lang="en-US" sz="900" dirty="0"/>
          </a:p>
          <a:p>
            <a:pPr lvl="0">
              <a:buClrTx/>
              <a:buFont typeface="Wingdings" pitchFamily="2" charset="2"/>
              <a:buChar char="Ø"/>
            </a:pPr>
            <a:r>
              <a:rPr lang="sr-Latn-CS" sz="2400" b="1" i="1" dirty="0"/>
              <a:t>Popravke</a:t>
            </a:r>
          </a:p>
          <a:p>
            <a:pPr marL="118872" indent="0">
              <a:buClrTx/>
              <a:buNone/>
            </a:pPr>
            <a:endParaRPr lang="en-US" sz="500" dirty="0"/>
          </a:p>
          <a:p>
            <a:pPr marL="714375" indent="-171450" algn="just">
              <a:buClrTx/>
              <a:buFont typeface="Arial" pitchFamily="34" charset="0"/>
              <a:buChar char="•"/>
            </a:pPr>
            <a:r>
              <a:rPr lang="sr-Latn-CS" sz="2200" dirty="0"/>
              <a:t>(struja, voda, kanalizacija, krečenje, bušenje rupa, lepljenje folija, potreban alat, silikoni, lepkovi ...)</a:t>
            </a:r>
            <a:endParaRPr lang="hr-HR" sz="2200" dirty="0"/>
          </a:p>
          <a:p>
            <a:pPr marL="620776" lvl="2" indent="0" algn="just">
              <a:spcBef>
                <a:spcPts val="0"/>
              </a:spcBef>
              <a:buClr>
                <a:schemeClr val="accent1"/>
              </a:buClr>
              <a:buSzPct val="80000"/>
              <a:buNone/>
            </a:pPr>
            <a:endParaRPr lang="hr-HR" sz="11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38754" y="3505200"/>
            <a:ext cx="5144546" cy="29574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400800" y="3505199"/>
            <a:ext cx="4585398" cy="2957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52400" y="381001"/>
            <a:ext cx="100965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10390874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1" presetClass="entr" presetSubtype="1" fill="hold" nodeType="after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wheel(1)">
                                      <p:cBhvr>
                                        <p:cTn id="24" dur="2000"/>
                                        <p:tgtEl>
                                          <p:spTgt spid="2050"/>
                                        </p:tgtEl>
                                      </p:cBhvr>
                                    </p:animEffect>
                                  </p:childTnLst>
                                </p:cTn>
                              </p:par>
                            </p:childTnLst>
                          </p:cTn>
                        </p:par>
                        <p:par>
                          <p:cTn id="25" fill="hold">
                            <p:stCondLst>
                              <p:cond delay="2500"/>
                            </p:stCondLst>
                            <p:childTnLst>
                              <p:par>
                                <p:cTn id="26" presetID="21" presetClass="entr" presetSubtype="1" fill="hold" nodeType="afterEffect">
                                  <p:stCondLst>
                                    <p:cond delay="0"/>
                                  </p:stCondLst>
                                  <p:childTnLst>
                                    <p:set>
                                      <p:cBhvr>
                                        <p:cTn id="27" dur="1" fill="hold">
                                          <p:stCondLst>
                                            <p:cond delay="0"/>
                                          </p:stCondLst>
                                        </p:cTn>
                                        <p:tgtEl>
                                          <p:spTgt spid="2051"/>
                                        </p:tgtEl>
                                        <p:attrNameLst>
                                          <p:attrName>style.visibility</p:attrName>
                                        </p:attrNameLst>
                                      </p:cBhvr>
                                      <p:to>
                                        <p:strVal val="visible"/>
                                      </p:to>
                                    </p:set>
                                    <p:animEffect transition="in" filter="wheel(1)">
                                      <p:cBhvr>
                                        <p:cTn id="28" dur="2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447800"/>
            <a:ext cx="102870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a:buClrTx/>
              <a:buFont typeface="Wingdings" pitchFamily="2" charset="2"/>
              <a:buChar char="q"/>
            </a:pPr>
            <a:r>
              <a:rPr lang="sr-Latn-CS" sz="2400" b="1" dirty="0"/>
              <a:t>Kuća</a:t>
            </a:r>
          </a:p>
          <a:p>
            <a:pPr marL="118872" indent="0">
              <a:buNone/>
            </a:pPr>
            <a:endParaRPr lang="en-US" sz="1100" dirty="0"/>
          </a:p>
          <a:p>
            <a:pPr lvl="0">
              <a:buClrTx/>
              <a:buFont typeface="Wingdings" pitchFamily="2" charset="2"/>
              <a:buChar char="Ø"/>
            </a:pPr>
            <a:r>
              <a:rPr lang="sr-Latn-CS" sz="2400" b="1" i="1" dirty="0"/>
              <a:t>Uređenje enterijera</a:t>
            </a:r>
          </a:p>
          <a:p>
            <a:pPr marL="118872" indent="0">
              <a:buClrTx/>
              <a:buNone/>
            </a:pPr>
            <a:endParaRPr lang="en-US" sz="500" dirty="0"/>
          </a:p>
          <a:p>
            <a:pPr marL="714375" indent="-171450" algn="just">
              <a:buClrTx/>
              <a:buFont typeface="Arial" pitchFamily="34" charset="0"/>
              <a:buChar char="•"/>
            </a:pPr>
            <a:r>
              <a:rPr lang="nn-NO" sz="2200" dirty="0"/>
              <a:t>(podne i zidne obloge, osvetljenje, ukrasi, detalji, materijali</a:t>
            </a:r>
            <a:r>
              <a:rPr lang="nn-NO" sz="1600" dirty="0"/>
              <a:t>, </a:t>
            </a:r>
            <a:r>
              <a:rPr lang="nn-NO" sz="2200" dirty="0"/>
              <a:t>stilovi ...)</a:t>
            </a:r>
            <a:endParaRPr lang="hr-HR" sz="22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7650" y="3252622"/>
            <a:ext cx="4156246" cy="2767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64876" y="3252622"/>
            <a:ext cx="3576751" cy="2767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8502607" y="3252622"/>
            <a:ext cx="3372852" cy="2767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54727704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1" presetClass="entr" presetSubtype="1" fill="hold" nodeType="afterEffect">
                                  <p:stCondLst>
                                    <p:cond delay="0"/>
                                  </p:stCondLst>
                                  <p:childTnLst>
                                    <p:set>
                                      <p:cBhvr>
                                        <p:cTn id="23" dur="1" fill="hold">
                                          <p:stCondLst>
                                            <p:cond delay="0"/>
                                          </p:stCondLst>
                                        </p:cTn>
                                        <p:tgtEl>
                                          <p:spTgt spid="3074"/>
                                        </p:tgtEl>
                                        <p:attrNameLst>
                                          <p:attrName>style.visibility</p:attrName>
                                        </p:attrNameLst>
                                      </p:cBhvr>
                                      <p:to>
                                        <p:strVal val="visible"/>
                                      </p:to>
                                    </p:set>
                                    <p:animEffect transition="in" filter="wheel(1)">
                                      <p:cBhvr>
                                        <p:cTn id="24" dur="2000"/>
                                        <p:tgtEl>
                                          <p:spTgt spid="3074"/>
                                        </p:tgtEl>
                                      </p:cBhvr>
                                    </p:animEffect>
                                  </p:childTnLst>
                                </p:cTn>
                              </p:par>
                            </p:childTnLst>
                          </p:cTn>
                        </p:par>
                        <p:par>
                          <p:cTn id="25" fill="hold">
                            <p:stCondLst>
                              <p:cond delay="2500"/>
                            </p:stCondLst>
                            <p:childTnLst>
                              <p:par>
                                <p:cTn id="26" presetID="21" presetClass="entr" presetSubtype="1" fill="hold" nodeType="afterEffect">
                                  <p:stCondLst>
                                    <p:cond delay="0"/>
                                  </p:stCondLst>
                                  <p:childTnLst>
                                    <p:set>
                                      <p:cBhvr>
                                        <p:cTn id="27" dur="1" fill="hold">
                                          <p:stCondLst>
                                            <p:cond delay="0"/>
                                          </p:stCondLst>
                                        </p:cTn>
                                        <p:tgtEl>
                                          <p:spTgt spid="3075"/>
                                        </p:tgtEl>
                                        <p:attrNameLst>
                                          <p:attrName>style.visibility</p:attrName>
                                        </p:attrNameLst>
                                      </p:cBhvr>
                                      <p:to>
                                        <p:strVal val="visible"/>
                                      </p:to>
                                    </p:set>
                                    <p:animEffect transition="in" filter="wheel(1)">
                                      <p:cBhvr>
                                        <p:cTn id="28" dur="2000"/>
                                        <p:tgtEl>
                                          <p:spTgt spid="3075"/>
                                        </p:tgtEl>
                                      </p:cBhvr>
                                    </p:animEffect>
                                  </p:childTnLst>
                                </p:cTn>
                              </p:par>
                            </p:childTnLst>
                          </p:cTn>
                        </p:par>
                        <p:par>
                          <p:cTn id="29" fill="hold">
                            <p:stCondLst>
                              <p:cond delay="4500"/>
                            </p:stCondLst>
                            <p:childTnLst>
                              <p:par>
                                <p:cTn id="30" presetID="21" presetClass="entr" presetSubtype="1" fill="hold" nodeType="afterEffect">
                                  <p:stCondLst>
                                    <p:cond delay="0"/>
                                  </p:stCondLst>
                                  <p:childTnLst>
                                    <p:set>
                                      <p:cBhvr>
                                        <p:cTn id="31" dur="1" fill="hold">
                                          <p:stCondLst>
                                            <p:cond delay="0"/>
                                          </p:stCondLst>
                                        </p:cTn>
                                        <p:tgtEl>
                                          <p:spTgt spid="3076"/>
                                        </p:tgtEl>
                                        <p:attrNameLst>
                                          <p:attrName>style.visibility</p:attrName>
                                        </p:attrNameLst>
                                      </p:cBhvr>
                                      <p:to>
                                        <p:strVal val="visible"/>
                                      </p:to>
                                    </p:set>
                                    <p:animEffect transition="in" filter="wheel(1)">
                                      <p:cBhvr>
                                        <p:cTn id="32" dur="2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447800"/>
            <a:ext cx="102870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a:buClrTx/>
              <a:buFont typeface="Wingdings" pitchFamily="2" charset="2"/>
              <a:buChar char="q"/>
            </a:pPr>
            <a:r>
              <a:rPr lang="sr-Latn-CS" sz="2600" b="1" dirty="0"/>
              <a:t>Kuća</a:t>
            </a:r>
          </a:p>
          <a:p>
            <a:pPr marL="118872" indent="0">
              <a:buNone/>
            </a:pPr>
            <a:endParaRPr lang="en-US" sz="1100" dirty="0"/>
          </a:p>
          <a:p>
            <a:pPr lvl="0">
              <a:buClrTx/>
              <a:buFont typeface="Wingdings" pitchFamily="2" charset="2"/>
              <a:buChar char="Ø"/>
            </a:pPr>
            <a:r>
              <a:rPr lang="sr-Latn-CS" sz="2600" b="1" i="1" dirty="0"/>
              <a:t>Predlozi ostalih video sadržaja</a:t>
            </a:r>
          </a:p>
          <a:p>
            <a:pPr marL="118872" indent="0">
              <a:buClrTx/>
              <a:buNone/>
            </a:pPr>
            <a:endParaRPr lang="sr-Latn-CS" sz="1800" b="1" i="1" dirty="0"/>
          </a:p>
          <a:p>
            <a:pPr marL="714375" indent="-171450">
              <a:buClrTx/>
              <a:buFont typeface="Arial" pitchFamily="34" charset="0"/>
              <a:buChar char="•"/>
            </a:pPr>
            <a:r>
              <a:rPr lang="sr-Latn-CS" sz="2200" dirty="0"/>
              <a:t>Prirodna sredstva za čistoću (maslinovo ulje, limun, jabukovo sirće, so ...)</a:t>
            </a:r>
            <a:endParaRPr lang="en-US" sz="2200" dirty="0"/>
          </a:p>
          <a:p>
            <a:pPr marL="714375" indent="-171450">
              <a:buClrTx/>
              <a:buFont typeface="Arial" pitchFamily="34" charset="0"/>
              <a:buChar char="•"/>
            </a:pPr>
            <a:r>
              <a:rPr lang="sr-Latn-CS" sz="2200" dirty="0"/>
              <a:t>Pomoćna sredstva u domaćinstvu (gumice, lak za nokte, selotejp ...)</a:t>
            </a:r>
            <a:endParaRPr lang="en-US" sz="2200" dirty="0"/>
          </a:p>
          <a:p>
            <a:pPr marL="714375" indent="-171450">
              <a:buClrTx/>
              <a:buFont typeface="Arial" pitchFamily="34" charset="0"/>
              <a:buChar char="•"/>
            </a:pPr>
            <a:r>
              <a:rPr lang="sr-Latn-CS" sz="2200" dirty="0"/>
              <a:t>Održavanje kožnog nameštaja</a:t>
            </a:r>
            <a:endParaRPr lang="en-US" sz="2200" dirty="0"/>
          </a:p>
          <a:p>
            <a:pPr marL="714375" indent="-171450">
              <a:buClrTx/>
              <a:buFont typeface="Arial" pitchFamily="34" charset="0"/>
              <a:buChar char="•"/>
            </a:pPr>
            <a:r>
              <a:rPr lang="sr-Latn-CS" sz="2200" dirty="0"/>
              <a:t>Otklanjanje neprijatnih mirisa (iz plastičnih posuda, iz frižidera, od kuvanja...)</a:t>
            </a:r>
            <a:endParaRPr lang="en-US" sz="2200" dirty="0"/>
          </a:p>
          <a:p>
            <a:pPr marL="714375" indent="-171450">
              <a:buClrTx/>
              <a:buFont typeface="Arial" pitchFamily="34" charset="0"/>
              <a:buChar char="•"/>
            </a:pPr>
            <a:r>
              <a:rPr lang="sr-Latn-CS" sz="2200" dirty="0"/>
              <a:t>Doskočite neredu u dečijoj sobi</a:t>
            </a:r>
            <a:endParaRPr lang="en-US" sz="2200" dirty="0"/>
          </a:p>
          <a:p>
            <a:pPr marL="714375" indent="-171450">
              <a:buClrTx/>
              <a:buFont typeface="Arial" pitchFamily="34" charset="0"/>
              <a:buChar char="•"/>
            </a:pPr>
            <a:r>
              <a:rPr lang="sr-Latn-CS" sz="2200" dirty="0"/>
              <a:t>Uklanjanje kamenca na sanitarijama</a:t>
            </a:r>
            <a:endParaRPr lang="en-US" sz="2200" dirty="0"/>
          </a:p>
          <a:p>
            <a:pPr marL="714375" indent="-171450">
              <a:buClrTx/>
              <a:buFont typeface="Arial" pitchFamily="34" charset="0"/>
              <a:buChar char="•"/>
            </a:pPr>
            <a:r>
              <a:rPr lang="sr-Latn-CS" sz="2200" dirty="0"/>
              <a:t>Napravite sami osveživač prostora</a:t>
            </a:r>
            <a:endParaRPr lang="en-US" sz="2200" dirty="0"/>
          </a:p>
          <a:p>
            <a:pPr marL="714375" indent="-171450">
              <a:buClrTx/>
              <a:buFont typeface="Arial" pitchFamily="34" charset="0"/>
              <a:buChar char="•"/>
            </a:pPr>
            <a:r>
              <a:rPr lang="sr-Latn-CS" sz="2200" dirty="0"/>
              <a:t>Večni saveti za kuhinju (fleke na posuđu, pojava mrava, beli krugovi na stolu ...)</a:t>
            </a:r>
            <a:endParaRPr lang="en-US" sz="2200" dirty="0"/>
          </a:p>
          <a:p>
            <a:pPr marL="714375" indent="-171450">
              <a:buClrTx/>
              <a:buFont typeface="Arial" pitchFamily="34" charset="0"/>
              <a:buChar char="•"/>
            </a:pPr>
            <a:r>
              <a:rPr lang="sr-Latn-CS" sz="2200" dirty="0"/>
              <a:t>Jednominutno čišćenje kupatila</a:t>
            </a:r>
            <a:endParaRPr lang="en-US" sz="2200" dirty="0"/>
          </a:p>
          <a:p>
            <a:pPr marL="118872" indent="0">
              <a:buClrTx/>
              <a:buNone/>
            </a:pPr>
            <a:endParaRPr lang="en-US" sz="2200" dirty="0"/>
          </a:p>
          <a:p>
            <a:pPr marL="620776" lvl="2" indent="0" algn="just">
              <a:spcBef>
                <a:spcPts val="0"/>
              </a:spcBef>
              <a:buClr>
                <a:schemeClr val="accent1"/>
              </a:buClr>
              <a:buSzPct val="80000"/>
              <a:buNone/>
            </a:pPr>
            <a:endParaRPr lang="hr-HR" sz="22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91124648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nodeType="after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 calcmode="lin" valueType="num">
                                      <p:cBhvr additive="base">
                                        <p:cTn id="24"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26" fill="hold">
                            <p:stCondLst>
                              <p:cond delay="1000"/>
                            </p:stCondLst>
                            <p:childTnLst>
                              <p:par>
                                <p:cTn id="27" presetID="2" presetClass="entr" presetSubtype="8" fill="hold" nodeType="after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 calcmode="lin" valueType="num">
                                      <p:cBhvr additive="base">
                                        <p:cTn id="29"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31" fill="hold">
                            <p:stCondLst>
                              <p:cond delay="1500"/>
                            </p:stCondLst>
                            <p:childTnLst>
                              <p:par>
                                <p:cTn id="32" presetID="2" presetClass="entr" presetSubtype="8" fill="hold" nodeType="after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 calcmode="lin" valueType="num">
                                      <p:cBhvr additive="base">
                                        <p:cTn id="34"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35"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36" fill="hold">
                            <p:stCondLst>
                              <p:cond delay="2000"/>
                            </p:stCondLst>
                            <p:childTnLst>
                              <p:par>
                                <p:cTn id="37" presetID="2" presetClass="entr" presetSubtype="8" fill="hold" nodeType="after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 calcmode="lin" valueType="num">
                                      <p:cBhvr additive="base">
                                        <p:cTn id="39"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41" fill="hold">
                            <p:stCondLst>
                              <p:cond delay="2500"/>
                            </p:stCondLst>
                            <p:childTnLst>
                              <p:par>
                                <p:cTn id="42" presetID="2" presetClass="entr" presetSubtype="8" fill="hold" nodeType="afterEffect">
                                  <p:stCondLst>
                                    <p:cond delay="0"/>
                                  </p:stCondLst>
                                  <p:childTnLst>
                                    <p:set>
                                      <p:cBhvr>
                                        <p:cTn id="43" dur="1" fill="hold">
                                          <p:stCondLst>
                                            <p:cond delay="0"/>
                                          </p:stCondLst>
                                        </p:cTn>
                                        <p:tgtEl>
                                          <p:spTgt spid="3">
                                            <p:txEl>
                                              <p:pRg st="10" end="10"/>
                                            </p:txEl>
                                          </p:spTgt>
                                        </p:tgtEl>
                                        <p:attrNameLst>
                                          <p:attrName>style.visibility</p:attrName>
                                        </p:attrNameLst>
                                      </p:cBhvr>
                                      <p:to>
                                        <p:strVal val="visible"/>
                                      </p:to>
                                    </p:set>
                                    <p:anim calcmode="lin" valueType="num">
                                      <p:cBhvr additive="base">
                                        <p:cTn id="44"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5"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46" fill="hold">
                            <p:stCondLst>
                              <p:cond delay="3000"/>
                            </p:stCondLst>
                            <p:childTnLst>
                              <p:par>
                                <p:cTn id="47" presetID="2" presetClass="entr" presetSubtype="8" fill="hold" nodeType="after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51" fill="hold">
                            <p:stCondLst>
                              <p:cond delay="3500"/>
                            </p:stCondLst>
                            <p:childTnLst>
                              <p:par>
                                <p:cTn id="52" presetID="2" presetClass="entr" presetSubtype="8" fill="hold" nodeType="afterEffect">
                                  <p:stCondLst>
                                    <p:cond delay="0"/>
                                  </p:stCondLst>
                                  <p:childTnLst>
                                    <p:set>
                                      <p:cBhvr>
                                        <p:cTn id="53" dur="1" fill="hold">
                                          <p:stCondLst>
                                            <p:cond delay="0"/>
                                          </p:stCondLst>
                                        </p:cTn>
                                        <p:tgtEl>
                                          <p:spTgt spid="3">
                                            <p:txEl>
                                              <p:pRg st="12" end="12"/>
                                            </p:txEl>
                                          </p:spTgt>
                                        </p:tgtEl>
                                        <p:attrNameLst>
                                          <p:attrName>style.visibility</p:attrName>
                                        </p:attrNameLst>
                                      </p:cBhvr>
                                      <p:to>
                                        <p:strVal val="visible"/>
                                      </p:to>
                                    </p:set>
                                    <p:anim calcmode="lin" valueType="num">
                                      <p:cBhvr additive="base">
                                        <p:cTn id="54"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55"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par>
                          <p:cTn id="56" fill="hold">
                            <p:stCondLst>
                              <p:cond delay="4000"/>
                            </p:stCondLst>
                            <p:childTnLst>
                              <p:par>
                                <p:cTn id="57" presetID="2" presetClass="entr" presetSubtype="8" fill="hold" nodeType="afterEffect">
                                  <p:stCondLst>
                                    <p:cond delay="0"/>
                                  </p:stCondLst>
                                  <p:childTnLst>
                                    <p:set>
                                      <p:cBhvr>
                                        <p:cTn id="58" dur="1" fill="hold">
                                          <p:stCondLst>
                                            <p:cond delay="0"/>
                                          </p:stCondLst>
                                        </p:cTn>
                                        <p:tgtEl>
                                          <p:spTgt spid="3">
                                            <p:txEl>
                                              <p:pRg st="13" end="13"/>
                                            </p:txEl>
                                          </p:spTgt>
                                        </p:tgtEl>
                                        <p:attrNameLst>
                                          <p:attrName>style.visibility</p:attrName>
                                        </p:attrNameLst>
                                      </p:cBhvr>
                                      <p:to>
                                        <p:strVal val="visible"/>
                                      </p:to>
                                    </p:set>
                                    <p:anim calcmode="lin" valueType="num">
                                      <p:cBhvr additive="base">
                                        <p:cTn id="59" dur="500" fill="hold"/>
                                        <p:tgtEl>
                                          <p:spTgt spid="3">
                                            <p:txEl>
                                              <p:pRg st="13" end="13"/>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447800"/>
            <a:ext cx="99822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714375" indent="-171450">
              <a:buClrTx/>
              <a:buFont typeface="Arial" pitchFamily="34" charset="0"/>
              <a:buChar char="•"/>
            </a:pPr>
            <a:endParaRPr lang="sr-Latn-CS" sz="1700" dirty="0"/>
          </a:p>
          <a:p>
            <a:pPr marL="714375" indent="-171450">
              <a:buClrTx/>
              <a:buFont typeface="Arial" pitchFamily="34" charset="0"/>
              <a:buChar char="•"/>
            </a:pPr>
            <a:endParaRPr lang="sr-Latn-CS" sz="1700" dirty="0"/>
          </a:p>
          <a:p>
            <a:pPr marL="714375" indent="-171450">
              <a:buClrTx/>
              <a:buFont typeface="Arial" pitchFamily="34" charset="0"/>
              <a:buChar char="•"/>
            </a:pPr>
            <a:endParaRPr lang="sr-Latn-CS" sz="1700" dirty="0"/>
          </a:p>
          <a:p>
            <a:pPr marL="714375" indent="-171450">
              <a:buClrTx/>
              <a:buFont typeface="Arial" pitchFamily="34" charset="0"/>
              <a:buChar char="•"/>
            </a:pPr>
            <a:r>
              <a:rPr lang="sr-Latn-CS" sz="2200" dirty="0"/>
              <a:t>Skidanje fleka sa tepiha (vosak, žvaka, mastilo, boja, ulje, blato ...)</a:t>
            </a:r>
            <a:endParaRPr lang="en-US" sz="2200" dirty="0"/>
          </a:p>
          <a:p>
            <a:pPr marL="714375" indent="-171450">
              <a:buClrTx/>
              <a:buFont typeface="Arial" pitchFamily="34" charset="0"/>
              <a:buChar char="•"/>
            </a:pPr>
            <a:r>
              <a:rPr lang="sr-Latn-CS" sz="2200" dirty="0"/>
              <a:t>Čišćenje dušeka</a:t>
            </a:r>
            <a:endParaRPr lang="en-US" sz="2200" dirty="0"/>
          </a:p>
          <a:p>
            <a:pPr marL="714375" indent="-171450">
              <a:buClrTx/>
              <a:buFont typeface="Arial" pitchFamily="34" charset="0"/>
              <a:buChar char="•"/>
            </a:pPr>
            <a:r>
              <a:rPr lang="sr-Latn-CS" sz="2200" dirty="0"/>
              <a:t>Pravilno korišćenje mašine za posuđe</a:t>
            </a:r>
            <a:endParaRPr lang="en-US" sz="2200" dirty="0"/>
          </a:p>
          <a:p>
            <a:pPr marL="714375" indent="-171450">
              <a:buClrTx/>
              <a:buFont typeface="Arial" pitchFamily="34" charset="0"/>
              <a:buChar char="•"/>
            </a:pPr>
            <a:r>
              <a:rPr lang="sr-Latn-CS" sz="2200" dirty="0"/>
              <a:t>Kako ukloniti miris duvana</a:t>
            </a:r>
            <a:endParaRPr lang="en-US" sz="2200" dirty="0"/>
          </a:p>
          <a:p>
            <a:pPr marL="714375" indent="-171450">
              <a:buClrTx/>
              <a:buFont typeface="Arial" pitchFamily="34" charset="0"/>
              <a:buChar char="•"/>
            </a:pPr>
            <a:r>
              <a:rPr lang="sr-Latn-CS" sz="2200" dirty="0"/>
              <a:t>Skidanje buđi</a:t>
            </a:r>
            <a:endParaRPr lang="en-US" sz="2200" dirty="0"/>
          </a:p>
          <a:p>
            <a:pPr marL="714375" indent="-171450">
              <a:buClrTx/>
              <a:buFont typeface="Arial" pitchFamily="34" charset="0"/>
              <a:buChar char="•"/>
            </a:pPr>
            <a:r>
              <a:rPr lang="sr-Latn-CS" sz="2200" dirty="0"/>
              <a:t>Otpušavanje odvoda</a:t>
            </a:r>
            <a:endParaRPr lang="en-US" sz="2200" dirty="0"/>
          </a:p>
          <a:p>
            <a:pPr marL="714375" indent="-171450">
              <a:buClrTx/>
              <a:buFont typeface="Arial" pitchFamily="34" charset="0"/>
              <a:buChar char="•"/>
            </a:pPr>
            <a:r>
              <a:rPr lang="sr-Latn-CS" sz="2200" dirty="0"/>
              <a:t>Uklanjanje mirisa kućnog ljubimca</a:t>
            </a:r>
            <a:endParaRPr lang="en-US" sz="2200" dirty="0"/>
          </a:p>
          <a:p>
            <a:pPr marL="714375" indent="-171450">
              <a:buClrTx/>
              <a:buFont typeface="Arial" pitchFamily="34" charset="0"/>
              <a:buChar char="•"/>
            </a:pPr>
            <a:r>
              <a:rPr lang="sr-Latn-CS" sz="2200" dirty="0"/>
              <a:t>Ideje za dekoraciju</a:t>
            </a:r>
            <a:endParaRPr lang="en-US" sz="2200" dirty="0"/>
          </a:p>
          <a:p>
            <a:pPr marL="714375" indent="-171450">
              <a:buClrTx/>
              <a:buFont typeface="Arial" pitchFamily="34" charset="0"/>
              <a:buChar char="•"/>
            </a:pPr>
            <a:r>
              <a:rPr lang="sr-Latn-CS" sz="2200" dirty="0"/>
              <a:t>Kako okačiti slike</a:t>
            </a:r>
            <a:endParaRPr lang="en-US" sz="2200" dirty="0"/>
          </a:p>
          <a:p>
            <a:pPr marL="118872" indent="0">
              <a:buClrTx/>
              <a:buNone/>
            </a:pPr>
            <a:endParaRPr lang="en-US" sz="5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a:p>
            <a:pPr marL="620776" lvl="2" indent="0" algn="just">
              <a:spcBef>
                <a:spcPts val="0"/>
              </a:spcBef>
              <a:buClr>
                <a:schemeClr val="accent1"/>
              </a:buClr>
              <a:buSzPct val="80000"/>
              <a:buNone/>
            </a:pPr>
            <a:endParaRPr lang="hr-HR" sz="2000" dirty="0"/>
          </a:p>
        </p:txBody>
      </p:sp>
      <p:sp>
        <p:nvSpPr>
          <p:cNvPr id="4" name="Rectangle 3"/>
          <p:cNvSpPr/>
          <p:nvPr/>
        </p:nvSpPr>
        <p:spPr>
          <a:xfrm>
            <a:off x="76200" y="381001"/>
            <a:ext cx="10172700" cy="646331"/>
          </a:xfrm>
          <a:prstGeom prst="rect">
            <a:avLst/>
          </a:prstGeom>
        </p:spPr>
        <p:txBody>
          <a:bodyPr wrap="square">
            <a:spAutoFit/>
          </a:bodyPr>
          <a:lstStyle/>
          <a:p>
            <a:pPr marL="118872">
              <a:buClr>
                <a:srgbClr val="F0AD00"/>
              </a:buClr>
              <a:buSzPct val="80000"/>
            </a:pPr>
            <a:r>
              <a:rPr lang="sr-Latn-RS" sz="3600" b="1" dirty="0">
                <a:solidFill>
                  <a:schemeClr val="tx2">
                    <a:lumMod val="20000"/>
                    <a:lumOff val="80000"/>
                  </a:schemeClr>
                </a:solidFill>
              </a:rPr>
              <a:t>Koncept</a:t>
            </a:r>
            <a:endParaRPr lang="en-US" sz="3200" dirty="0">
              <a:solidFill>
                <a:schemeClr val="tx2">
                  <a:lumMod val="20000"/>
                  <a:lumOff val="80000"/>
                </a:schemeClr>
              </a:solidFill>
            </a:endParaRPr>
          </a:p>
        </p:txBody>
      </p:sp>
    </p:spTree>
    <p:extLst>
      <p:ext uri="{BB962C8B-B14F-4D97-AF65-F5344CB8AC3E}">
        <p14:creationId xmlns:p14="http://schemas.microsoft.com/office/powerpoint/2010/main" val="87562432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 calcmode="lin" valueType="num">
                                      <p:cBhvr additive="base">
                                        <p:cTn id="12"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 calcmode="lin" valueType="num">
                                      <p:cBhvr additive="base">
                                        <p:cTn id="17"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calcmode="lin" valueType="num">
                                      <p:cBhvr additive="base">
                                        <p:cTn id="22"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fill="hold" nodeType="after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 calcmode="lin" valueType="num">
                                      <p:cBhvr additive="base">
                                        <p:cTn id="32"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8" fill="hold" nodeType="after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
                                            <p:txEl>
                                              <p:pRg st="11" end="11"/>
                                            </p:txEl>
                                          </p:spTgt>
                                        </p:tgtEl>
                                        <p:attrNameLst>
                                          <p:attrName>style.visibility</p:attrName>
                                        </p:attrNameLst>
                                      </p:cBhvr>
                                      <p:to>
                                        <p:strVal val="visible"/>
                                      </p:to>
                                    </p:set>
                                    <p:anim calcmode="lin" valueType="num">
                                      <p:cBhvr additive="base">
                                        <p:cTn id="42" dur="500" fill="hold"/>
                                        <p:tgtEl>
                                          <p:spTgt spid="3">
                                            <p:txEl>
                                              <p:pRg st="11" end="11"/>
                                            </p:txEl>
                                          </p:spTgt>
                                        </p:tgtEl>
                                        <p:attrNameLst>
                                          <p:attrName>ppt_x</p:attrName>
                                        </p:attrNameLst>
                                      </p:cBhvr>
                                      <p:tavLst>
                                        <p:tav tm="0">
                                          <p:val>
                                            <p:strVal val="0-#ppt_w/2"/>
                                          </p:val>
                                        </p:tav>
                                        <p:tav tm="100000">
                                          <p:val>
                                            <p:strVal val="#ppt_x"/>
                                          </p:val>
                                        </p:tav>
                                      </p:tavLst>
                                    </p:anim>
                                    <p:anim calcmode="lin" valueType="num">
                                      <p:cBhvr additive="base">
                                        <p:cTn id="43" dur="5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8" fill="hold" nodeType="after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 calcmode="lin" valueType="num">
                                      <p:cBhvr additive="base">
                                        <p:cTn id="47" dur="500" fill="hold"/>
                                        <p:tgtEl>
                                          <p:spTgt spid="3">
                                            <p:txEl>
                                              <p:pRg st="12" end="12"/>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6158</TotalTime>
  <Words>1313</Words>
  <Application>Microsoft Office PowerPoint</Application>
  <PresentationFormat>Widescreen</PresentationFormat>
  <Paragraphs>404</Paragraphs>
  <Slides>29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Corbel</vt:lpstr>
      <vt:lpstr>Times New Roman</vt:lpstr>
      <vt:lpstr>Wingdings</vt:lpstr>
      <vt:lpstr>Wingdings 2</vt:lpstr>
      <vt:lpstr>Wingdings 3</vt:lpstr>
      <vt:lpstr>Module</vt:lpstr>
      <vt:lpstr> POSTAVKA PROJEKTA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VESTI</dc:title>
  <dc:creator>Pixi</dc:creator>
  <cp:lastModifiedBy>Predrag Kajganić</cp:lastModifiedBy>
  <cp:revision>1756</cp:revision>
  <dcterms:created xsi:type="dcterms:W3CDTF">2006-08-16T00:00:00Z</dcterms:created>
  <dcterms:modified xsi:type="dcterms:W3CDTF">2024-08-06T15:03:22Z</dcterms:modified>
</cp:coreProperties>
</file>