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3"/>
  </p:notesMasterIdLst>
  <p:sldIdLst>
    <p:sldId id="256" r:id="rId2"/>
    <p:sldId id="725" r:id="rId3"/>
    <p:sldId id="726" r:id="rId4"/>
    <p:sldId id="727" r:id="rId5"/>
    <p:sldId id="735" r:id="rId6"/>
    <p:sldId id="728" r:id="rId7"/>
    <p:sldId id="729" r:id="rId8"/>
    <p:sldId id="730" r:id="rId9"/>
    <p:sldId id="737" r:id="rId10"/>
    <p:sldId id="731" r:id="rId11"/>
    <p:sldId id="734" r:id="rId12"/>
    <p:sldId id="732" r:id="rId13"/>
    <p:sldId id="733" r:id="rId14"/>
    <p:sldId id="688" r:id="rId15"/>
    <p:sldId id="723" r:id="rId16"/>
    <p:sldId id="724" r:id="rId17"/>
    <p:sldId id="670" r:id="rId18"/>
    <p:sldId id="689" r:id="rId19"/>
    <p:sldId id="690" r:id="rId20"/>
    <p:sldId id="691" r:id="rId21"/>
    <p:sldId id="72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838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744" y="76200"/>
            <a:ext cx="8348512" cy="496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67206"/>
            <a:ext cx="70104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687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usnimiti kolor bar (pidžamu) sa 1000 Hz u trajanju od 30 sec.</a:t>
            </a:r>
            <a:endParaRPr lang="sr-Latn-RS" dirty="0">
              <a:latin typeface="Corbel" pitchFamily="34" charset="0"/>
            </a:endParaRP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usnimiti informaciju o materijalu koji sledi (na crnoj podlozi, beli font)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		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pl-PL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dirty="0">
                <a:latin typeface="Corbel" pitchFamily="34" charset="0"/>
              </a:rPr>
              <a:t>usnimiti crno u trajanju od 30 sec.</a:t>
            </a:r>
            <a:endParaRPr lang="sr-Latn-RS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7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špica emisije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emisija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po završetku odjavnog rola (poštovati standarde) / špice, usnimiti 1 min. crnog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7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popuniti izvođački sinopsis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33800" y="2590800"/>
            <a:ext cx="4038600" cy="15621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  <a:r>
              <a:rPr lang="en-US" sz="2400" dirty="0"/>
              <a:t>PRODUCENTSKA KUĆA </a:t>
            </a:r>
            <a:endParaRPr lang="sr-Latn-RS" sz="2400" dirty="0"/>
          </a:p>
          <a:p>
            <a:pPr algn="ctr"/>
            <a:r>
              <a:rPr lang="en-US" sz="2400" dirty="0" err="1"/>
              <a:t>naziv</a:t>
            </a:r>
            <a:r>
              <a:rPr lang="en-US" sz="2400" dirty="0"/>
              <a:t> </a:t>
            </a:r>
            <a:r>
              <a:rPr lang="en-US" sz="2400" dirty="0" err="1"/>
              <a:t>emisije</a:t>
            </a:r>
            <a:r>
              <a:rPr lang="en-US" sz="2400" dirty="0"/>
              <a:t>, </a:t>
            </a:r>
            <a:r>
              <a:rPr lang="en-US" sz="2400" dirty="0" err="1"/>
              <a:t>broj</a:t>
            </a:r>
            <a:r>
              <a:rPr lang="en-US" sz="2400" dirty="0"/>
              <a:t> </a:t>
            </a:r>
            <a:r>
              <a:rPr lang="en-US" sz="2400" dirty="0" err="1"/>
              <a:t>epizode</a:t>
            </a:r>
            <a:endParaRPr lang="en-US" sz="2400" dirty="0"/>
          </a:p>
          <a:p>
            <a:pPr algn="ctr"/>
            <a:r>
              <a:rPr lang="en-US" sz="2400" dirty="0" err="1"/>
              <a:t>trajanje</a:t>
            </a:r>
            <a:endParaRPr lang="en-US" sz="2400" dirty="0"/>
          </a:p>
          <a:p>
            <a:pPr algn="ctr"/>
            <a:r>
              <a:rPr lang="en-US" sz="2400" dirty="0" err="1"/>
              <a:t>mesec</a:t>
            </a:r>
            <a:r>
              <a:rPr lang="en-US" sz="2400" dirty="0"/>
              <a:t>, </a:t>
            </a:r>
            <a:r>
              <a:rPr lang="en-US" sz="2400" dirty="0" err="1"/>
              <a:t>godina</a:t>
            </a:r>
            <a:r>
              <a:rPr lang="sr-Latn-RS" sz="2400" dirty="0"/>
              <a:t> </a:t>
            </a:r>
            <a:r>
              <a:rPr lang="en-US" sz="2400" dirty="0" err="1"/>
              <a:t>proizvodnje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888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Priprema VTR za emitovanje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  <p:sp>
        <p:nvSpPr>
          <p:cNvPr id="4" name="AutoShape 2" descr="data:image/jpeg;base64,/9j/4AAQSkZJRgABAQAAAQABAAD/2wCEAAkGBxQHEhAIBxMQEA4PDRwOEg0OEBAQDRMNFxgiFxgSHxUZHCosJBomJxMTLToiJTUvLi8vIys/ODM4QzQ5OjcBCgoKDQ0OGg8QGi0lIB43Mi8vKys1LS03KysuLzc3NS0rNys3LS0tLS02LTEtLS0tNS0tLS0tLS0tLS0rLS01Lf/AABEIAMwA9gMBEQACEQEDEQH/xAAcAAEAAgMBAQEAAAAAAAAAAAAABAUBAwYCCAf/xAA9EAACAQEEAwwHCAMBAAAAAAAAAQIDBAURchIyMxMWIVFSU3GSk7HB0QYVFyIxQeEHFCNUYWKRoUKB0kP/xAAbAQEAAgMBAQAAAAAAAAAAAAAABgcCBAUDAf/EADURAQABAQUFBgUEAwADAAAAAAABAwIGNHKxBAUyNXERExQhUsEHFlFhkRIXYpIVMfAiQeH/2gAMAwEAAhEDEQA/AP3EAAAAV94ayykCvXirGX3ltUOFFIu9wABHt+znlO7dnmtHrOkuPv8A5dW6e8OdLqVCAAAFVadeXSVbvnHVerdp8MNZzGYAAgXzqLP4MnVxcTVyxqsn4a4uvljVTYlmLhMQGIGGzCpwS+wpsSnW+YgMQGIFJfL/ABFkXey2Lk8unNOkKzvfj4yxrKBiS9FTEBiB6gz5I+xym3RAAACvvDWWUgN68VYy+8tqhwopF3uAAI9v2c8p3rs81o9Z0lx9/wDLq3T3hzpdSoAAAAqrTrS6Srd846r1b1PhhrOYy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AC6t094c6XUqAAAAKq060ukq3fOOq9W7T4YazmMwABX3zqLP4MnNxcTVyxqsr4a4uvljVTlmriAAGGYVOCSFMU66AAAAUl87RZF3sti5PLpzTpCsr4Y+MsaygEwRUAAeoGMj7HKbdEAAAK+8NZZSA3rxVjL7y2qHCikXe4AAj2/ZzyneuzzWj1nSXH3/AMurdPeHOl1KgAAACqtOtLpKt3zjqvVvU+GGs5jIAAV986iz+DJzcXE1csarK+GuLr5Y1U5Zq4gABhmFTgkhTFOugAAAFJfO0WRd7LYuTy6c06QrK+GPjLGsoBMEVAAHqBjI+xym3RAAACvvDWWUgN68VYy+8tqhwopF3uAAI9v2c8p3rs81o9Z0lx9/8urdPeHOl1KgAAACqtOtLpKt3zjqvVu0+GGs5jMAAV986iz+DJzcXE1csarK+GuLr5Y1U5Zq4gABhmFTgkhTFOugAAAFJfO0WRd7LYuTy6c06QrK+GPjLGsoBMEVAAHqBjI+xym3RAAACvvDWWUgN68VYy+8tqhwopF3uAAI9v2c8p3rs81o9Z0lx9/8urdPeHOl1KgAAACqtOtLpKt3zjqvVu0+GGs5jMAAV986iz+DJzcXE1csarK+GuLr5Y1U5Zq4gABhmFTgkhTFOugAAAFJfO0WRd7LYuTy6c06QrK+GPjLGsoBMEVAAHqBjI+xym3RAAACvvDWWUgN68VYy+8tqhwopF3uAAI9v2c8p3rs81o9Z0lx9/8ALq3T3hzpdSoAAAAqrTrS6Srd846r1btPhhrOYzAAFffOos/gyc3FxNXLGqyvhri6+WNVOWauIAAYZhU4JIUxTroAAABSXztFkXey2Lk8unNOkKyvhj4yxrKATBFQAB6gYyPscpt0QAAAr7w1llIDevFWMvvLaocKKRd7gACPb9nPKd67PNaPWdJcff8Ay6t094c6XUqAAAAKq060ukq3fOOq9W9T4YazmMgABX3zqLP4MnNxcTVyxqsr4a4uvljVTlmriAAGGYVOCSFMU66AAAAUl87RZF3sti5PLpzTpCsr4Y+MsaygEwRUAAeoGMj7HKbdEAAAK+8NZZSA3rxVjL7y2qHCikXe4AAj2/ZzyneuzzWj1nSXH3/y6t094c6XUqAAAAKq060ukq3fOOq9W7T4YazmMwABX3zqLP4MnNxcTVyxqsr4a4uvljVTlmriAAGGYVOCSFMU66AAAAUl87RZF3sti5PLpzTpCsr4Y+MsaygEwRUAAeoGMj7HKbdEAAAK+8NZZSA3rxVjL7y2qHCikXe4AAj2/ZzyneuzzWj1nSXH3/y6t094c6XUqAAAAKq060ukq3fOOq9W7T4YazmMwABX3zqLP4MnNxcTVyxqsr4a4uvljVTlmriAAGGYVOCSFMU66AAAAUl87RZF3sti5PLpzTpCsr4Y+MsaygEwRUAAeoGMj7HKbdEAAAK+8NZZSA3rxVjL7y2qHCikXe4AAj2/ZzyneuzzWj1nSXH3/wAurdPeHOl1KgAAACqtOtLpKt3zjqvVvU+GGs5jIAAV986iz+DJzcXE1csarK+GuLr5Y1U5Zq4gABhmFTgkhTFOugAAAFJfO0WRd7LYuTy6c06QrK+GPjLGsoBMEVAAHqBjI+xym3RAAACvvDWWUgN68VYy+8tqhwopF3uAAI9v2c8p3rs81o9Z0lx9/wD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Lq3T3hzpdSoAAAAqrTrS6Srd846r1btPhhrOYzAAFffOos/gyc3FxNXLGqyvhri6+WNVOWauIAAYZhU4JIUxTroAAABSXztFkXey2Lk8unNOkKyvhj4yxrKATBFQAB6gYyPscpt0QAAAr7w1llIDevFWMvvLaocKKRd7gACPb9nPKd67PNaPWdJcff/AC6t094c6XUqAAAAKq060ukq3fOOq9W9T4YazmMgABX3zqLP4MnNxcTVyxqsr4a4uvljVTlmriAAGGYVOCSFMU66AAAAUl87RZF3sti5PLpzTpCsr4Y+MsaygEwRUAAeoGMj7HKbdEAAAK+8NZZSA3rxVjL7y2qHCikXe4AAj2/ZzyneuzzWj1nSXH3/AMurdPeHOl1KgAAACqtOtLpKt3zjqvVu0+GGs5jMAAV986iz+DJzcXE1csarK+GuLr5Y1U5Zq4gABhmFTgkhTFOugAAAFJfO0WRd7LYuTy6c06QrK+GPjLGsoBMEVAAHqBjI+xym3RAAACvvDWWUgN68VYy+8tqhwopF3uAAI9v2c8p3rs81o9Z0lx9/8urdPeHOl1KgAAACqtOtLpKt3zjqvVu0+GGs5jMAAV986iz+DJzcXE1csarK+GuLr5Y1U5Zq4gABhmFTgkhTFOugAAAFJfO0WRd7LYuTy6c06QrK+GPjLGsoBMEVAAHqBjI7/wBsV48dn7H6kf8AlnYP5fl7d9aPbFePHZ+x+p9+WNg/l+TvrR7Yrx47P2P1HyxsH8vyd9aPbFePHZ+x+o+WNg/l+TvrSvvD7Yrx0lw2fV5n9ekgN67s7B4qxxcP1+8tqhWtfpRfbFePHZ+x+pF/lnYP5fl799aPbFePHZ+x+o+Wdg/l+TvrR7Yrx47P2P1HyzsH8vyd9aTLo+1S33lWhY7S6G51G1LRpYPDBv44/odTc13tipbdTqWe3tjt/wDf2l60Nlp7wtxslfgt+U9nl9/Z0++Gr+zqvzLF8FS+7oft1uP02/7G+Gr+zqvzHgqX3P263H6bf9jfDV/Z1X5jwVL7n7dbj9Nv+xvhq/s6r8x4Kl9z9utx+m3/AGcJffp3arPXq0qe5aMZ4LGnjwfyQDee6NmtbXUtT2+c/VEttuxu+htFulYi12WZ8vNB9oNr46PZ/U0P8Nsv3/LV+X9i+/5PaDa+Oj2f1H+G2X7/AJPl/Yvv+T2g2vjo9n9R/htl+/5Pl/Yvv+XV/Z/fFT0pqVrPe2i4U6anFQTg9JvD44nd3HstjY6lu1S/3Mdnn5vCvtlW7sRW2Hymp5T+rz8o83beoaPJfWkSXxdX6tf9xd+eqx/U9Q0eS+tIeLq/U/cXfnqsf1PUNHkvrSHi6v1P3F356rH9XivcdGMZSUXiot60uIxtbXVmJjtZWPiLvybUR+qx/V+Gb4a37Or9SFeCpfdZXzNt/wDH8G+Gt+zq/UeCpfc+Ztv/AI/g3w1v2dX6jwVL7nzNt/8AH8G+Gt+zq/UeCpfc+Ztv/j+H679lPodZfTOxSvO+4zlWjapUE6dSVOO5xjFrgXz99nb3dvPaNgpdzQmOzt7fOO3z/wChxtv2qpt1Xva3++zs8vLy/wCl2Xshu3kVu3mb/wAy7w+sfiGl3Ng9kN28it28x8y7w+sfiDubB7Ibt5Fbt5j5l3h9Y/EHc2GfZDdq/wAK3bzHzLvD6x+IO5sPmrdXxkg8ftPq0eX6IY3V8Y8ftPq0P0Qbq+MeP2n1aH6IN1fGPH7T6tD9EI1qlpNY8RGd91rdWtZm3Pb5e8vanERDQcZ6AACbc1R0q1OdN4NN4P8A0zZ2O1NmtZmP+8m5sFu1Y2izas/7/wDjrfWVXlf1HyJB4qt6tEo8bX9Wh6yq8r+o+Q8VW9Wh42v6tD1lV5X9R8h4qt6tDxtf1aHrKryv6j5DxVb1aHja/q0che03UrVJz4W54tke2q1NqtamUV221NqvbtT/ALmUQ12qAAOs+z+2zsVStKyy0XKmk3gnwY/qjZ2a1NmZ7HD33Qp1bFiLcdvZLtvX9o5x9WHkbne2/qjvgNm9Op6/tHOPqw8h3tv6ngNm9Op6/tHOPqw8h3tv6ngNm9OrzVv60OMk6j1X/jDi6D5NW32f7fbOwbN2x/46vx85aegAAB+t/ZXfte7bHKhYqjhB2qUtHRg/ecY8PCv0QHY77LXzz6lP/kBvstfPPqU/+QG+y188+pT/AOQC9LLXzz6lP/kDst4N2/kbL2aNjxdf1y+fphneDdv5Gy9mh4uv65P0wbwbt/I2Xs0PF1/XJ+mDeDdv5Gy9mh4uv65P0wqr19BrupyShYrMvc5tcZ5W6lu3PbantIjsQ95N3/k7N2aMH03k3f8Ak7N2aAbybv8Aydm7NAarV6H2GhCVSjZLPGSXBJU0mj7ZtTZnthlZtTZnthWeobNzFLqnp39X1S9fE1vVJ6hs3MUuqO/q+qTxNb1SeobNzFLqjv6vqk8TW9UnqGzcxS6o7+r6pPE1vVLn7d6P2Z1J40KWtyUeczMz2y8bVqbU9stG9+y8xS6qPj4b37LzFLqoBvfsvMUuqgI9su2lYEp2KnCm5PBuCwbXEfYtTH+nnUpWKnlbjtRcTLvLX1eXg6HogxHeWvqeDoeiDEd5a+p4Oh6IeZvgfQO8tfV98JQ9EOSnZYL4Rj/Bg2EepQiscIr+AI1Sml8EgI1RYY4ASrFfFewR3Gx1ZwhpaWjHDDSfz/pASN8tq5+p/K8gG+W1c/U/leQDfLaufqfyvID1D0ktT/8Aep/K8gPssAAAAVF8L345PFgQMAGADACPeC/Dn0eIFFgAwAYAMAKC2r8SeYDRgAwAYAV98r3Y5vACpwAYAMAMTXA+gDmKgEWr8wItX5ARKnzA1AAAAD3T8ALqN4V5tRhWtDbeCiq1Vtt8CSWPxPfsh8HeFdLSda04aWjpbtWw0uTjj8eB8A7BhXjXljo1rQ9FYywrVXgsUsXw8CxaX+0OwI3lWnhGFe0Nt4JKtVbb4ksfiOwbrXK1WVtW12ym44J7s7RBpyxcV73HoTw48HxHzyEaNuqywUatdtvBJVajbfElj8T72Dbuto996dp/CejUxqVU4Sxwwax4H+jHkNf36rztbtqnmBh22q+B1a3a1PMDH3upzlXtJ+YfD73U5yr2k/MB97qc5V7SfmA+91Ocq9pPzAw7RN8LnU68vMdgx94ny59eXmOwPvE+XPry8x2B94ny59eXmOwHXk/jKb6ZSAxusuVLrMBusuVLrMBusuVLrMBusuVLrMDzj0gYxAAMAGADABgAwAYAE2uGLwa4U18U/kwOrpX3Z46SglGVWStU5VIz3Pd547tQaUJPR4IYNLD4rFYmPZL6jWe9qdGWLkvuzoRpqyKnPSjFVKU6lNtxwemqVRaWLxbWOHCfewZhfCobk6daLtUbZTqyt0bNwRo05OUVouKb0JKLawWOOjwqI7Bcw9IbHS/ClhJOpRqVo0qFV2OoqUq3uwpVW3FR3enNrgjJxkkljw49kjTO/rPglSqwjaVue721WFJWuMXJyhGKjjB+9TWk1HS0cfksXZIrPTK+ad51pV7ok4UKqlpWfQ0NCWm25aWHvaeOni8Wm2n8EZWYHOH18AAAAAAAAAAAAAAAAFrd87I6eheMaqq6TWnSeC0Em4tt48LcsOBPVXGz55iRSjd7wVaVqS03jKOGLpYR0fitfHSx+Xx/Qeb6Kdgqwhuqr06iglJUuFaWD0uGXxf+kscPljg8x5rqwtUo0HXWjJ7o5J6U4f4/Lgfwxw+XwxHmGFgSSxtTbjFNpxSjJySm8NHhwTk0v0S+Y8xto1rCkt3jilpxajGvGrKOmlB6WOGkoxcsfg3LBpfFvMbatou+SkowqKWhJQajLQ03g03w4vDhS/TheDHmNFprWLCqrLGeL3fQcoSwWk07PhjJ6qUlw4frj80dooT6+AAAAAAAAAAAAAAAAAAAAAAAAAAAAAAAAAAAAH//2Q==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39997" y="2590800"/>
            <a:ext cx="1597025" cy="1219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COLOR BAR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1" name="Rectangle 20"/>
          <p:cNvSpPr/>
          <p:nvPr/>
        </p:nvSpPr>
        <p:spPr>
          <a:xfrm>
            <a:off x="2513223" y="2590800"/>
            <a:ext cx="1395944" cy="1219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info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2" name="Rectangle 21"/>
          <p:cNvSpPr/>
          <p:nvPr/>
        </p:nvSpPr>
        <p:spPr>
          <a:xfrm>
            <a:off x="3995081" y="2628900"/>
            <a:ext cx="1181100" cy="1181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crno</a:t>
            </a:r>
          </a:p>
          <a:p>
            <a:pPr algn="ctr"/>
            <a:r>
              <a:rPr lang="sr-Latn-RS" sz="2400" b="1" dirty="0"/>
              <a:t>30 s.</a:t>
            </a:r>
            <a:endParaRPr lang="en-US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5252381" y="2637856"/>
            <a:ext cx="522981" cy="11721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sr-Latn-RS" sz="2400" b="1" dirty="0"/>
              <a:t>špica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896949" y="2628900"/>
            <a:ext cx="2609593" cy="11721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emisija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614205" y="2628900"/>
            <a:ext cx="1235990" cy="1181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odjavni </a:t>
            </a:r>
          </a:p>
          <a:p>
            <a:pPr algn="ctr"/>
            <a:r>
              <a:rPr lang="sr-Latn-RS" sz="2400" b="1" dirty="0"/>
              <a:t>rol</a:t>
            </a:r>
            <a:endParaRPr lang="en-US" sz="2400" b="1" dirty="0"/>
          </a:p>
        </p:txBody>
      </p:sp>
      <p:sp>
        <p:nvSpPr>
          <p:cNvPr id="26" name="Rectangle 25"/>
          <p:cNvSpPr/>
          <p:nvPr/>
        </p:nvSpPr>
        <p:spPr>
          <a:xfrm>
            <a:off x="9957857" y="2623400"/>
            <a:ext cx="1395943" cy="121919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crno</a:t>
            </a:r>
          </a:p>
          <a:p>
            <a:pPr algn="ctr"/>
            <a:r>
              <a:rPr lang="sr-Latn-RS" sz="2400" b="1" dirty="0"/>
              <a:t>1 min.</a:t>
            </a:r>
            <a:endParaRPr lang="en-US" sz="2400" b="1" dirty="0"/>
          </a:p>
        </p:txBody>
      </p:sp>
      <p:sp>
        <p:nvSpPr>
          <p:cNvPr id="27" name="Rectangle 26"/>
          <p:cNvSpPr/>
          <p:nvPr/>
        </p:nvSpPr>
        <p:spPr>
          <a:xfrm>
            <a:off x="839997" y="3886200"/>
            <a:ext cx="1597025" cy="1600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06" y="4178300"/>
            <a:ext cx="1509728" cy="125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2534557" y="3886200"/>
            <a:ext cx="1395944" cy="16002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291" y="4278180"/>
            <a:ext cx="1370876" cy="64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007139" y="3911338"/>
            <a:ext cx="1169042" cy="1575062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  <p:sp>
        <p:nvSpPr>
          <p:cNvPr id="33" name="Rectangle 32"/>
          <p:cNvSpPr/>
          <p:nvPr/>
        </p:nvSpPr>
        <p:spPr>
          <a:xfrm>
            <a:off x="5220229" y="3911338"/>
            <a:ext cx="555133" cy="15750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Latn-RS" sz="1100" b="1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422" y="3959180"/>
            <a:ext cx="497606" cy="1527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5859511" y="3911338"/>
            <a:ext cx="2647031" cy="157506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emisija</a:t>
            </a: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223" y="4038600"/>
            <a:ext cx="2436684" cy="129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8614205" y="3959180"/>
            <a:ext cx="1235990" cy="15272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odjavni </a:t>
            </a:r>
          </a:p>
          <a:p>
            <a:pPr algn="ctr"/>
            <a:r>
              <a:rPr lang="sr-Latn-RS" sz="1200" b="1" dirty="0"/>
              <a:t>rol</a:t>
            </a:r>
            <a:endParaRPr lang="en-US" sz="1200" b="1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7195" y="4038600"/>
            <a:ext cx="109253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9970394" y="3959180"/>
            <a:ext cx="1383406" cy="152722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47898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  <p:bldP spid="32" grpId="0" animBg="1"/>
      <p:bldP spid="33" grpId="0" animBg="1"/>
      <p:bldP spid="35" grpId="0" animBg="1"/>
      <p:bldP spid="37" grpId="0" animBg="1"/>
      <p:bldP spid="3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91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8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134" y="1531070"/>
            <a:ext cx="879173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6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sz="2400" b="1" dirty="0">
                <a:latin typeface="Corbel" pitchFamily="34" charset="0"/>
              </a:rPr>
              <a:t>potreba za novim / dodatnim izvšiocima inicira se zbog:</a:t>
            </a:r>
          </a:p>
          <a:p>
            <a:pPr marL="1526286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nedostatka odredjenih profila, za kojim je nastala potreba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latin typeface="Corbel" pitchFamily="34" charset="0"/>
              </a:rPr>
              <a:t>nedovoljan broj izvršilaca postojećih profila usled povećane proizvodnje</a:t>
            </a:r>
          </a:p>
          <a:p>
            <a:pPr marL="1928622" lvl="7" indent="-352425">
              <a:spcBef>
                <a:spcPts val="0"/>
              </a:spcBef>
              <a:buSzPct val="80000"/>
              <a:buFont typeface="Wingdings 2"/>
              <a:buChar char=""/>
            </a:pPr>
            <a:endParaRPr lang="vi-VN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b="1" dirty="0">
                <a:solidFill>
                  <a:prstClr val="black"/>
                </a:solidFill>
                <a:latin typeface="Corbel" pitchFamily="34" charset="0"/>
              </a:rPr>
              <a:t>predlog za angažovanje izvršilaca pokreće: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050" dirty="0">
              <a:solidFill>
                <a:prstClr val="black"/>
              </a:solidFill>
              <a:latin typeface="Corbel" pitchFamily="34" charset="0"/>
            </a:endParaRP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vo</a:t>
            </a: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đ</a:t>
            </a: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a grupacije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šef odeljenja</a:t>
            </a:r>
          </a:p>
          <a:p>
            <a:pPr marL="1928622" lvl="7" indent="-3524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400" dirty="0">
                <a:solidFill>
                  <a:prstClr val="black"/>
                </a:solidFill>
                <a:latin typeface="Corbel" pitchFamily="34" charset="0"/>
              </a:rPr>
              <a:t>supervizor službe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i="1" dirty="0"/>
              <a:t>uz obrazloženje, podnosi neposrednom pretpostavljenom (redom kako je navedeno) pisani zahtev u kome navodi razloge angažovanja, period i predlog obračuna zarade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74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pl-PL" sz="18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u slučaju da je sa zahtevom saglasan i supervizor službe, zahtev se upućuje direktoru sektora na odobrenje</a:t>
            </a:r>
            <a:endParaRPr lang="sr-Latn-RS" sz="24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u slučaju da je sa zahtevom saglasan i direktor sektora, zahtev se upućuje gen. direktoru 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pl-PL" sz="1800" dirty="0">
                <a:solidFill>
                  <a:prstClr val="black"/>
                </a:solidFill>
                <a:latin typeface="Corbel" pitchFamily="34" charset="0"/>
              </a:rPr>
              <a:t> </a:t>
            </a:r>
            <a:endParaRPr lang="sr-Latn-RS" sz="12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 odobrenju gen. direktora, novi izvršilac :</a:t>
            </a:r>
          </a:p>
          <a:p>
            <a:pPr marL="542925" lvl="5" indent="0">
              <a:spcBef>
                <a:spcPts val="0"/>
              </a:spcBef>
              <a:buClrTx/>
              <a:buSzPct val="80000"/>
              <a:buNone/>
            </a:pPr>
            <a:endParaRPr lang="pl-PL" sz="1050" dirty="0">
              <a:solidFill>
                <a:prstClr val="black"/>
              </a:solidFill>
              <a:latin typeface="Corbel" pitchFamily="34" charset="0"/>
            </a:endParaRP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popunjava anketni list sa svim potrebnim podacima</a:t>
            </a: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potpisuje ugovor</a:t>
            </a:r>
          </a:p>
          <a:p>
            <a:pPr marL="1885950" lvl="5" indent="-3619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dirty="0">
                <a:solidFill>
                  <a:prstClr val="black"/>
                </a:solidFill>
                <a:latin typeface="Corbel" pitchFamily="34" charset="0"/>
              </a:rPr>
              <a:t>pristupa svojim radnim zadacima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6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353800" cy="5410200"/>
          </a:xfrm>
        </p:spPr>
        <p:txBody>
          <a:bodyPr>
            <a:normAutofit/>
          </a:bodyPr>
          <a:lstStyle/>
          <a:p>
            <a:pPr marL="895350" lvl="5" indent="-35242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pl-PL" sz="2400" dirty="0">
                <a:latin typeface="Corbel" pitchFamily="34" charset="0"/>
              </a:rPr>
              <a:t>Faze angažovanja:</a:t>
            </a:r>
          </a:p>
          <a:p>
            <a:pPr marL="542925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895350" lvl="5" indent="-352425">
              <a:spcBef>
                <a:spcPts val="0"/>
              </a:spcBef>
              <a:buClrTx/>
              <a:buSzPct val="80000"/>
              <a:buFont typeface="Wingdings 2" pitchFamily="18" charset="2"/>
              <a:buChar char="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probni rad </a:t>
            </a:r>
          </a:p>
          <a:p>
            <a:pPr marL="895350" lvl="5" indent="-352425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i="1" dirty="0">
                <a:solidFill>
                  <a:prstClr val="black"/>
                </a:solidFill>
                <a:latin typeface="Corbel" pitchFamily="34" charset="0"/>
              </a:rPr>
              <a:t>(traje mesec dana – ukoliko kandidat zadovoljava, nastavlja sa angažovanjem i obračunava mu se probni mesec; ukoliko kandidat ne zadovoljava, ne produžava mu se angažovanje i ne obračunava mu se probni mesec)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pl-PL" sz="700" i="1" dirty="0">
              <a:solidFill>
                <a:prstClr val="black"/>
              </a:solidFill>
              <a:latin typeface="Corbel" pitchFamily="34" charset="0"/>
            </a:endParaRP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pl-PL" i="1" dirty="0">
                <a:solidFill>
                  <a:prstClr val="black"/>
                </a:solidFill>
                <a:latin typeface="Corbel" pitchFamily="34" charset="0"/>
              </a:rPr>
              <a:t>*** neposredni pretpostavljeni je dužan u pisanoj formi dostaviti Ljudskim resursima i samom kandidatu, utiske o kandidatu</a:t>
            </a:r>
          </a:p>
          <a:p>
            <a:pPr marL="542925" lvl="5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8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b="1" dirty="0">
                <a:solidFill>
                  <a:srgbClr val="C00000"/>
                </a:solidFill>
              </a:rPr>
              <a:t>volonterski rad</a:t>
            </a: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i="1" dirty="0"/>
              <a:t>(traje najviše do tri meseca – ukoliko se posle tog perioda ukaže potreba za dotičnim kandidatom, a isti je pokazao kvalitet u proteklom periodu, ne prolazi kroz probni rad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i="1" dirty="0"/>
              <a:t>*** neposredni pretpostavljeni je dužan u pisanoj formi dostaviti Ljudskim resursima i samom kandidatu, utiske o kandidatu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Angažovanje izvršilaca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4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11353800" cy="5257800"/>
          </a:xfrm>
        </p:spPr>
        <p:txBody>
          <a:bodyPr>
            <a:normAutofit/>
          </a:bodyPr>
          <a:lstStyle/>
          <a:p>
            <a:pPr marL="542925" lvl="2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b="1" dirty="0">
                <a:latin typeface="Corbel" pitchFamily="34" charset="0"/>
              </a:rPr>
              <a:t>1. 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Stručnost u poslu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a)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posedovanje izuzetno opsežnih stručnih znanja; visok nivo stručnosti</a:t>
            </a:r>
            <a:endParaRPr lang="sr-Latn-RS" sz="2200" dirty="0">
              <a:latin typeface="Corbel" pitchFamily="34" charset="0"/>
            </a:endParaRPr>
          </a:p>
          <a:p>
            <a:pPr marL="1343025" lvl="2" indent="-180975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b)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zainteresovanost za usvajanje novih znanja; sigurno i uspešno primenjivanje stručnog znanja; izvršenje svih postavljenih zadataka i u najsloženijim situacijama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2.	</a:t>
            </a:r>
            <a:r>
              <a:rPr lang="hr-HR" b="1" dirty="0">
                <a:solidFill>
                  <a:srgbClr val="C00000"/>
                </a:solidFill>
              </a:rPr>
              <a:t>Kvalitet rada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a) kvalitetno obavlja dobijene zadatke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b) besprekorno obavlja dobijene poslove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3.	</a:t>
            </a:r>
            <a:r>
              <a:rPr lang="hr-HR" b="1" dirty="0">
                <a:solidFill>
                  <a:srgbClr val="C00000"/>
                </a:solidFill>
              </a:rPr>
              <a:t>Kreativnost u radu</a:t>
            </a:r>
          </a:p>
          <a:p>
            <a:pPr marL="1438275" lvl="2" indent="-1809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a) ima inicijativu i svojim idejama doprinosi rešavanju težih problema i  zadataka</a:t>
            </a:r>
          </a:p>
          <a:p>
            <a:pPr marL="1343025" lvl="2" indent="-1809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  b) ima originalne ideje i samostalno pronalazi i nudi rešenja eventualnih problema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515600" cy="5410200"/>
          </a:xfrm>
        </p:spPr>
        <p:txBody>
          <a:bodyPr>
            <a:normAutofit/>
          </a:bodyPr>
          <a:lstStyle/>
          <a:p>
            <a:pPr marL="5429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b="1" dirty="0">
                <a:latin typeface="Corbel" pitchFamily="34" charset="0"/>
              </a:rPr>
              <a:t>4.	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Motivisanost za rad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a)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spremno prihvata svaki novi zadatak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b)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sam traži nove zadatke ukoliko nema nalog od nadređenog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5.	</a:t>
            </a:r>
            <a:r>
              <a:rPr lang="hr-HR" b="1" dirty="0">
                <a:solidFill>
                  <a:srgbClr val="C00000"/>
                </a:solidFill>
              </a:rPr>
              <a:t>Samostalnost u radu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a)	u radu je pretežno samostalan i prepreke često savladava samostalno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b)	potpuna autonomnost u svim poslovima koje obavlja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6.	</a:t>
            </a:r>
            <a:r>
              <a:rPr lang="hr-HR" b="1" dirty="0">
                <a:solidFill>
                  <a:srgbClr val="C00000"/>
                </a:solidFill>
              </a:rPr>
              <a:t>Radna i poslovna disciplina</a:t>
            </a:r>
          </a:p>
          <a:p>
            <a:pPr marL="1162050" lvl="2" indent="0">
              <a:spcBef>
                <a:spcPts val="0"/>
              </a:spcBef>
              <a:buClr>
                <a:schemeClr val="tx1"/>
              </a:buClr>
              <a:buSzPct val="80000"/>
              <a:buNone/>
            </a:pPr>
            <a:r>
              <a:rPr lang="hr-HR" sz="2200" dirty="0"/>
              <a:t>a) uvek je na poslu, ne kasni i u potpunosti se pridržava definisanih rokova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200" b="1" dirty="0"/>
          </a:p>
          <a:p>
            <a:pPr marL="895350" lvl="2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b="1" dirty="0"/>
              <a:t>7.	</a:t>
            </a:r>
            <a:r>
              <a:rPr lang="hr-HR" b="1" dirty="0">
                <a:solidFill>
                  <a:srgbClr val="C00000"/>
                </a:solidFill>
              </a:rPr>
              <a:t>Timski rad</a:t>
            </a:r>
          </a:p>
          <a:p>
            <a:pPr marL="1438275" lvl="2" indent="-27622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a)	odlična saradnja sa kolegama čime doprinosi boljim ukupnim rezultatima</a:t>
            </a:r>
          </a:p>
          <a:p>
            <a:pPr marL="1438275" lvl="2" indent="-276225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b)	kolegijalan, prilagodljiv, taktom i razumevanjem lako uspostavlja saradnju, strpljenjem i uvažavanjem stimuliše ljude na bolji rad</a:t>
            </a:r>
          </a:p>
          <a:p>
            <a:pPr marL="1438275" lvl="2" indent="-3619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b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0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stimulaciju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533020"/>
              </p:ext>
            </p:extLst>
          </p:nvPr>
        </p:nvGraphicFramePr>
        <p:xfrm>
          <a:off x="1752600" y="1638299"/>
          <a:ext cx="8686800" cy="5029202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126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9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15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0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788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286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kriterijum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000" b="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vrednost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svega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1800" b="0" dirty="0">
                          <a:effectLst/>
                          <a:latin typeface="Arial"/>
                          <a:ea typeface="Times New Roman"/>
                        </a:rPr>
                        <a:t>UKUPNO</a:t>
                      </a:r>
                      <a:endParaRPr lang="en-US" sz="28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Stručnost u poslu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Kvalitet rada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Kreativnost u radu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Motivisanost za rad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Samostalnost u radu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628651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Radna i poslovna disciplina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325">
                <a:tc rowSpan="2"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200" b="1" dirty="0">
                          <a:effectLst/>
                          <a:latin typeface="Arial"/>
                          <a:ea typeface="Times New Roman"/>
                        </a:rPr>
                        <a:t>Timski rad</a:t>
                      </a:r>
                      <a:endParaRPr lang="en-US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hr-HR" sz="10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b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r-HR" sz="2000" dirty="0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77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 fontScale="40000" lnSpcReduction="20000"/>
          </a:bodyPr>
          <a:lstStyle/>
          <a:p>
            <a:pPr marL="339725" lvl="2" indent="-339725" algn="just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sz="6000" b="1" dirty="0">
                <a:latin typeface="Corbel" pitchFamily="34" charset="0"/>
              </a:rPr>
              <a:t>Varijante </a:t>
            </a:r>
            <a:r>
              <a:rPr lang="sr-Latn-RS" sz="6000" dirty="0">
                <a:latin typeface="Corbel" pitchFamily="34" charset="0"/>
              </a:rPr>
              <a:t>(</a:t>
            </a: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ko</a:t>
            </a:r>
            <a:r>
              <a:rPr lang="sr-Latn-RS" sz="6000" dirty="0">
                <a:latin typeface="Corbel" pitchFamily="34" charset="0"/>
              </a:rPr>
              <a:t> radi ili </a:t>
            </a: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šta</a:t>
            </a:r>
            <a:r>
              <a:rPr lang="sr-Latn-RS" sz="6000" dirty="0">
                <a:latin typeface="Corbel" pitchFamily="34" charset="0"/>
              </a:rPr>
              <a:t> se radi)</a:t>
            </a: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300" b="1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2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6000" b="1" u="sng" dirty="0">
                <a:latin typeface="Corbel" pitchFamily="34" charset="0"/>
              </a:rPr>
              <a:t>KO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6000" b="1" dirty="0">
                <a:solidFill>
                  <a:srgbClr val="C00000"/>
                </a:solidFill>
                <a:latin typeface="Corbel" pitchFamily="34" charset="0"/>
              </a:rPr>
              <a:t>Ko radi </a:t>
            </a:r>
            <a:r>
              <a:rPr lang="sr-Latn-RS" sz="6000" dirty="0">
                <a:latin typeface="Corbel" pitchFamily="34" charset="0"/>
              </a:rPr>
              <a:t>(radne pozicije)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reditelj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scenarista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igraju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direktor fotografije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dizajner zvuka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scenograf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kostimograf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masker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kompozitor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montažer</a:t>
            </a:r>
          </a:p>
          <a:p>
            <a:pPr marL="1628775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6000" dirty="0">
                <a:latin typeface="Corbel" pitchFamily="34" charset="0"/>
              </a:rPr>
              <a:t>producent/izvršni producent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hr-HR" sz="18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/>
              <a:t> </a:t>
            </a: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- 10 %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greška prilikom obavljanja radnog zadatka, bez posledica na tehnološki proces proizvodnje i emitovanja 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</a:t>
            </a:r>
            <a:r>
              <a:rPr lang="hr-HR" sz="2000" b="1" i="1" dirty="0">
                <a:solidFill>
                  <a:srgbClr val="C00000"/>
                </a:solidFill>
              </a:rPr>
              <a:t>*** konkretni izvršioci</a:t>
            </a:r>
            <a:endParaRPr lang="hr-HR" sz="1400" b="1" i="1" dirty="0">
              <a:solidFill>
                <a:srgbClr val="C00000"/>
              </a:solidFill>
            </a:endParaRP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- 20 %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neadekvatna priprema za obavljanje radnog zadatka, sa posledicama na tehnološki proces proizvodnje i emitovanja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b="1" dirty="0"/>
              <a:t>       </a:t>
            </a:r>
            <a:r>
              <a:rPr lang="hr-HR" sz="2000" b="1" i="1" dirty="0">
                <a:solidFill>
                  <a:srgbClr val="C00000"/>
                </a:solidFill>
              </a:rPr>
              <a:t>*** konkretni izvršioci i njihovi pretpostavljeni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i="1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dirty="0">
                <a:solidFill>
                  <a:srgbClr val="C00000"/>
                </a:solidFill>
              </a:rPr>
              <a:t>(</a:t>
            </a:r>
            <a:r>
              <a:rPr lang="hr-HR" b="1" dirty="0">
                <a:solidFill>
                  <a:srgbClr val="C00000"/>
                </a:solidFill>
              </a:rPr>
              <a:t>- 30 %</a:t>
            </a:r>
            <a:r>
              <a:rPr lang="hr-HR" dirty="0">
                <a:solidFill>
                  <a:srgbClr val="C00000"/>
                </a:solidFill>
              </a:rPr>
              <a:t>) </a:t>
            </a:r>
            <a:r>
              <a:rPr lang="hr-HR" dirty="0"/>
              <a:t>- ugrožavanje tehnološkog procesa proizvodnje i emitovanja, usled neizvršenja radnog zadatka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	</a:t>
            </a:r>
            <a:r>
              <a:rPr lang="hr-HR" sz="2000" b="1" i="1" dirty="0">
                <a:solidFill>
                  <a:srgbClr val="C00000"/>
                </a:solidFill>
              </a:rPr>
              <a:t>*** odgovorna lica za oblast radnih procesa koji nisu izvršeni</a:t>
            </a:r>
            <a:endParaRPr lang="hr-HR" sz="1400" b="1" i="1" dirty="0">
              <a:solidFill>
                <a:srgbClr val="C00000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Kriterijumi za sankcije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03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59" y="1600200"/>
            <a:ext cx="10997682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u="sng" dirty="0">
                <a:latin typeface="Corbel" pitchFamily="34" charset="0"/>
              </a:rPr>
              <a:t>ŠTA								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50" dirty="0">
              <a:latin typeface="Corbel" pitchFamily="34" charset="0"/>
            </a:endParaRPr>
          </a:p>
          <a:p>
            <a:pPr marL="895350" lvl="2" indent="-352425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Šta se radi </a:t>
            </a:r>
            <a:r>
              <a:rPr lang="sr-Latn-RS" dirty="0">
                <a:latin typeface="Corbel" pitchFamily="34" charset="0"/>
              </a:rPr>
              <a:t>(radni proces)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režija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scenario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igraju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fotografija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dizajn zvuka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scenografija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kostimi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maska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kompozicija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montaža</a:t>
            </a:r>
          </a:p>
          <a:p>
            <a:pPr marL="1628775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produkcija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radnu poziciju –VELIKA SLOVA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  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ime i prezime – Inicijalno veliko slovo, ostalo mala slova 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spisak ekipe studija dostavlja asistent režije //  spisak ostalog dela ekipe dostavlja organizator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odjavni rol odgovorni su organizator / urednik emisije i realiz. el. graf. obrade/ montažer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436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898525" lvl="3" indent="-269875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hr-HR" sz="2400" dirty="0">
                <a:latin typeface="Corbel" pitchFamily="34" charset="0"/>
              </a:rPr>
              <a:t>Primer: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00" dirty="0"/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urednik emisije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autor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voditelj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novinar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narator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saradnik (prevodilac, stručni konsultant, na scenariju...)</a:t>
            </a:r>
          </a:p>
          <a:p>
            <a:pPr marL="990600" lvl="2" indent="0">
              <a:spcBef>
                <a:spcPts val="0"/>
              </a:spcBef>
              <a:buClrTx/>
              <a:buSzPct val="80000"/>
              <a:buNone/>
            </a:pPr>
            <a:r>
              <a:rPr lang="hr-HR" sz="1600" dirty="0"/>
              <a:t>	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scenograf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kostimograf/stilista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direktor fotografije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dizajner zvuka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montažer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kompozitor</a:t>
            </a:r>
          </a:p>
          <a:p>
            <a:pPr marL="1162050" lvl="2" indent="-1714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video grafika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075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99822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ENG / EFP snimatelj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snimatelj zvuka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reditelj priloga</a:t>
            </a: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>
              <a:latin typeface="Corbel" pitchFamily="34" charset="0"/>
            </a:endParaRP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scenografa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dekorateri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kostimografa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garderober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šminker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100" dirty="0"/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tehničko vođstvo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>
                <a:latin typeface="Corbel" pitchFamily="34" charset="0"/>
              </a:rPr>
              <a:t>tehničar </a:t>
            </a:r>
            <a:r>
              <a:rPr lang="vi-VN" dirty="0">
                <a:latin typeface="Corbel" pitchFamily="34" charset="0"/>
              </a:rPr>
              <a:t>prenosn</a:t>
            </a:r>
            <a:r>
              <a:rPr lang="sr-Latn-RS" dirty="0">
                <a:latin typeface="Corbel" pitchFamily="34" charset="0"/>
              </a:rPr>
              <a:t>ih</a:t>
            </a:r>
            <a:r>
              <a:rPr lang="vi-VN" dirty="0">
                <a:latin typeface="Corbel" pitchFamily="34" charset="0"/>
              </a:rPr>
              <a:t> vez</a:t>
            </a:r>
            <a:r>
              <a:rPr lang="sr-Latn-RS" dirty="0">
                <a:latin typeface="Corbel" pitchFamily="34" charset="0"/>
              </a:rPr>
              <a:t>a</a:t>
            </a:r>
            <a:endParaRPr lang="vi-VN" dirty="0">
              <a:latin typeface="Corbel" pitchFamily="34" charset="0"/>
            </a:endParaRP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kontrola kamere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tehnička ekipa</a:t>
            </a:r>
          </a:p>
          <a:p>
            <a:pPr marL="984250" lvl="2" indent="-2698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dirty="0">
                <a:latin typeface="Corbel" pitchFamily="34" charset="0"/>
              </a:rPr>
              <a:t>rasvet</a:t>
            </a:r>
            <a:r>
              <a:rPr lang="sr-Latn-RS" dirty="0">
                <a:latin typeface="Corbel" pitchFamily="34" charset="0"/>
              </a:rPr>
              <a:t>ljivači</a:t>
            </a:r>
            <a:endParaRPr lang="vi-VN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20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763000" cy="5410200"/>
          </a:xfrm>
        </p:spPr>
        <p:txBody>
          <a:bodyPr>
            <a:normAutofit/>
          </a:bodyPr>
          <a:lstStyle/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kamermani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tonski realizator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el. grafička obrada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magnetoskop/EVS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video mikser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sz="1100" dirty="0"/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organizator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asistent režije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sekretar režije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pomoćnik režije/asistent realizacije</a:t>
            </a:r>
          </a:p>
          <a:p>
            <a:pPr marL="809625" lvl="2" indent="0">
              <a:spcBef>
                <a:spcPts val="0"/>
              </a:spcBef>
              <a:buClrTx/>
              <a:buSzPct val="80000"/>
              <a:buNone/>
            </a:pPr>
            <a:endParaRPr lang="hr-HR" sz="1100" dirty="0"/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izvršni producent</a:t>
            </a:r>
          </a:p>
          <a:p>
            <a:pPr marL="984250" lvl="2" indent="-17462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realizator/režija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96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9829800" cy="54864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hr-HR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Proizvodnja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              </a:t>
            </a:r>
            <a:r>
              <a:rPr lang="hr-HR" sz="2200" dirty="0"/>
              <a:t>xy TV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        mesec, godina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dirty="0"/>
              <a:t>         www.xy tv.rs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Zahvaljujemo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600" dirty="0"/>
              <a:t>	</a:t>
            </a:r>
            <a:r>
              <a:rPr lang="hr-HR" sz="2200" dirty="0"/>
              <a:t>(navesti imena osoba ili institucija)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Emisiju pomogli (tehnička podrška)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1600" dirty="0"/>
              <a:t>	</a:t>
            </a:r>
            <a:r>
              <a:rPr lang="hr-HR" sz="2000" dirty="0"/>
              <a:t>  </a:t>
            </a:r>
            <a:r>
              <a:rPr lang="hr-HR" sz="2200" dirty="0"/>
              <a:t>(baneri sponzora)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8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9982200" cy="54864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dirty="0"/>
              <a:t>K</a:t>
            </a:r>
            <a:r>
              <a:rPr lang="it-IT" dirty="0"/>
              <a:t>orišćena muzika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600" dirty="0"/>
              <a:t>	</a:t>
            </a:r>
            <a:r>
              <a:rPr lang="sr-Latn-RS" sz="2000" dirty="0"/>
              <a:t> </a:t>
            </a:r>
            <a:r>
              <a:rPr lang="it-IT" sz="2200" dirty="0"/>
              <a:t>(navesti nazive autora i numera)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UPOZORENJE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PRODUCENTSKA KUĆA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hr-HR" sz="2000" dirty="0">
                <a:solidFill>
                  <a:prstClr val="black"/>
                </a:solidFill>
              </a:rPr>
              <a:t>       </a:t>
            </a:r>
            <a:r>
              <a:rPr lang="hr-HR" sz="2200" dirty="0">
                <a:solidFill>
                  <a:prstClr val="black"/>
                </a:solidFill>
              </a:rPr>
              <a:t>džingl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1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>
                <a:solidFill>
                  <a:prstClr val="black"/>
                </a:solidFill>
              </a:rPr>
              <a:t>VLASNIK LICENCE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r>
              <a:rPr lang="hr-HR" sz="2000" dirty="0">
                <a:solidFill>
                  <a:prstClr val="black"/>
                </a:solidFill>
              </a:rPr>
              <a:t>        </a:t>
            </a:r>
            <a:r>
              <a:rPr lang="hr-HR" sz="2200" dirty="0">
                <a:solidFill>
                  <a:prstClr val="black"/>
                </a:solidFill>
              </a:rPr>
              <a:t>džingl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  Odjavni rol</a:t>
            </a:r>
            <a:endParaRPr lang="en-US" sz="3600" dirty="0">
              <a:solidFill>
                <a:srgbClr val="5A6378">
                  <a:lumMod val="20000"/>
                  <a:lumOff val="8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60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6041</TotalTime>
  <Words>1003</Words>
  <Application>Microsoft Office PowerPoint</Application>
  <PresentationFormat>Widescreen</PresentationFormat>
  <Paragraphs>446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1674</cp:revision>
  <dcterms:created xsi:type="dcterms:W3CDTF">2006-08-16T00:00:00Z</dcterms:created>
  <dcterms:modified xsi:type="dcterms:W3CDTF">2024-08-06T14:20:14Z</dcterms:modified>
</cp:coreProperties>
</file>