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18"/>
  </p:notesMasterIdLst>
  <p:sldIdLst>
    <p:sldId id="256" r:id="rId3"/>
    <p:sldId id="285" r:id="rId4"/>
    <p:sldId id="284" r:id="rId5"/>
    <p:sldId id="322" r:id="rId6"/>
    <p:sldId id="297" r:id="rId7"/>
    <p:sldId id="320" r:id="rId8"/>
    <p:sldId id="333" r:id="rId9"/>
    <p:sldId id="300" r:id="rId10"/>
    <p:sldId id="292" r:id="rId11"/>
    <p:sldId id="283" r:id="rId12"/>
    <p:sldId id="339" r:id="rId13"/>
    <p:sldId id="286" r:id="rId14"/>
    <p:sldId id="287" r:id="rId15"/>
    <p:sldId id="293" r:id="rId16"/>
    <p:sldId id="29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31-Jan-25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096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907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190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038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08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99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484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24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2542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6622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398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31-Jan-25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31-Jan-25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545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prolećnom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00" y="76200"/>
            <a:ext cx="4953000" cy="4953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334000"/>
          </a:xfrm>
        </p:spPr>
        <p:txBody>
          <a:bodyPr>
            <a:normAutofit/>
          </a:bodyPr>
          <a:lstStyle/>
          <a:p>
            <a:pPr marL="688975" lvl="1" indent="-42227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ED5B85-7318-DD56-5984-124EF25030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2" r="1092" b="48931"/>
          <a:stretch/>
        </p:blipFill>
        <p:spPr>
          <a:xfrm>
            <a:off x="566737" y="2209800"/>
            <a:ext cx="11058525" cy="4114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16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ED5B85-7318-DD56-5984-124EF25030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2" t="49474" r="1092"/>
          <a:stretch/>
        </p:blipFill>
        <p:spPr>
          <a:xfrm>
            <a:off x="93385" y="1905000"/>
            <a:ext cx="12005230" cy="4419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387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003" y="1585662"/>
            <a:ext cx="9233994" cy="522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27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500" y="1524001"/>
            <a:ext cx="9310800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7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089" y="1563815"/>
            <a:ext cx="9594422" cy="52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87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8282" y="1524000"/>
            <a:ext cx="929543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5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4300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900" dirty="0">
              <a:latin typeface="Corbel" pitchFamily="34" charset="0"/>
            </a:endParaRP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Projektovanje</a:t>
            </a:r>
            <a:r>
              <a:rPr lang="vi-VN" sz="2200" dirty="0">
                <a:latin typeface="Corbel" pitchFamily="34" charset="0"/>
              </a:rPr>
              <a:t> /reoblikovanje TV </a:t>
            </a:r>
            <a:r>
              <a:rPr lang="sr-Latn-RS" sz="2200" dirty="0">
                <a:latin typeface="Corbel" pitchFamily="34" charset="0"/>
              </a:rPr>
              <a:t>emisije </a:t>
            </a:r>
            <a:r>
              <a:rPr lang="vi-VN" sz="2200" dirty="0">
                <a:latin typeface="Corbel" pitchFamily="34" charset="0"/>
              </a:rPr>
              <a:t>sa aspekta produkcije 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900" dirty="0">
              <a:latin typeface="Corbel" pitchFamily="34" charset="0"/>
            </a:endParaRP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200" dirty="0"/>
              <a:t>Stečena znanja o projektovanju /reoblikovanju  TV emisije (od ideje do realizacije) </a:t>
            </a:r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b="1" dirty="0"/>
              <a:t>           Literatura: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200" dirty="0"/>
              <a:t>1.  Kajganić P. (2010) </a:t>
            </a:r>
            <a:r>
              <a:rPr lang="hr-HR" sz="2200" b="1" dirty="0"/>
              <a:t>TV produkcija 2</a:t>
            </a:r>
            <a:r>
              <a:rPr lang="hr-HR" sz="2200" dirty="0"/>
              <a:t>, ShopMyBook, Puurs, Belgium </a:t>
            </a:r>
          </a:p>
          <a:p>
            <a:pPr marL="1309688" lvl="1" indent="-3238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200" dirty="0"/>
              <a:t>2.  Leksikon (1993) </a:t>
            </a:r>
            <a:r>
              <a:rPr lang="hr-HR" sz="2200" b="1" dirty="0"/>
              <a:t>Leksikon filmskih i TV pojmova 1</a:t>
            </a:r>
            <a:r>
              <a:rPr lang="hr-HR" sz="2200" dirty="0"/>
              <a:t>, Naučna knjiga, Univerzitet     umetnosti,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200" dirty="0"/>
              <a:t>3.  Leksikon (1997) </a:t>
            </a:r>
            <a:r>
              <a:rPr lang="hr-HR" sz="2200" b="1" dirty="0"/>
              <a:t>Leksikon filmskih i TV pojmova 2</a:t>
            </a:r>
            <a:r>
              <a:rPr lang="hr-HR" sz="2200" dirty="0"/>
              <a:t>, Univerzitet umetnosti,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200" dirty="0"/>
              <a:t>4.  </a:t>
            </a:r>
            <a:r>
              <a:rPr lang="sr-Latn-RS" sz="2200" dirty="0"/>
              <a:t>Kris Bilton </a:t>
            </a:r>
            <a:r>
              <a:rPr lang="en-US" sz="2200" dirty="0"/>
              <a:t>(20</a:t>
            </a:r>
            <a:r>
              <a:rPr lang="sr-Latn-RS" sz="2200" dirty="0"/>
              <a:t>10</a:t>
            </a:r>
            <a:r>
              <a:rPr lang="en-US" sz="2200" dirty="0"/>
              <a:t>) </a:t>
            </a:r>
            <a:r>
              <a:rPr lang="sr-Latn-RS" sz="2200" b="1" dirty="0"/>
              <a:t>Menadžment i kreativnost</a:t>
            </a:r>
            <a:r>
              <a:rPr lang="en-US" sz="2200" dirty="0"/>
              <a:t>, </a:t>
            </a:r>
            <a:r>
              <a:rPr lang="sr-Latn-RS" sz="2200" dirty="0"/>
              <a:t>Clio, Beograd</a:t>
            </a:r>
            <a:endParaRPr lang="hr-HR" sz="22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0877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77008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Projektni model – projektni zadaci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1778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>
                <a:solidFill>
                  <a:prstClr val="black"/>
                </a:solidFill>
              </a:rPr>
              <a:t>POSTAVKA PROJEKTA</a:t>
            </a:r>
            <a:endParaRPr lang="hr-HR" sz="2400" dirty="0">
              <a:solidFill>
                <a:prstClr val="black"/>
              </a:solidFill>
            </a:endParaRPr>
          </a:p>
          <a:p>
            <a:pPr marL="1778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700" dirty="0">
              <a:latin typeface="Corbel" pitchFamily="34" charset="0"/>
            </a:endParaRPr>
          </a:p>
          <a:p>
            <a:pPr marL="808038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Postavljanje / reoblikovanje TV projekta</a:t>
            </a:r>
            <a:endParaRPr lang="vi-VN" sz="2200" dirty="0">
              <a:latin typeface="Corbel" pitchFamily="34" charset="0"/>
            </a:endParaRPr>
          </a:p>
          <a:p>
            <a:pPr marL="808038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Produkcijska razrada</a:t>
            </a:r>
          </a:p>
          <a:p>
            <a:pPr marL="1252538" lvl="3" indent="-1778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200" dirty="0">
                <a:latin typeface="Corbel" pitchFamily="34" charset="0"/>
              </a:rPr>
              <a:t>Ulazni podaci</a:t>
            </a:r>
          </a:p>
          <a:p>
            <a:pPr marL="1252538" lvl="3" indent="-1778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200" dirty="0">
                <a:latin typeface="Corbel" pitchFamily="34" charset="0"/>
              </a:rPr>
              <a:t>Dinamika tehnološkog procesa</a:t>
            </a:r>
          </a:p>
          <a:p>
            <a:pPr marL="1252538" lvl="3" indent="-1778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200" dirty="0">
                <a:latin typeface="Corbel" pitchFamily="34" charset="0"/>
              </a:rPr>
              <a:t>Potrebni tehnički kapaciteti</a:t>
            </a:r>
          </a:p>
          <a:p>
            <a:pPr marL="1252538" lvl="3" indent="-1778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200" dirty="0">
                <a:latin typeface="Corbel" pitchFamily="34" charset="0"/>
              </a:rPr>
              <a:t>Ekipa realizacije</a:t>
            </a:r>
          </a:p>
          <a:p>
            <a:pPr marL="1252538" lvl="3" indent="-1778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200" dirty="0">
                <a:latin typeface="Corbel" pitchFamily="34" charset="0"/>
              </a:rPr>
              <a:t>Operativni plan</a:t>
            </a:r>
          </a:p>
          <a:p>
            <a:pPr marL="1252538" lvl="3" indent="-1778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200" dirty="0">
                <a:latin typeface="Corbel" pitchFamily="34" charset="0"/>
              </a:rPr>
              <a:t>Predkalkulacija troškova</a:t>
            </a:r>
          </a:p>
          <a:p>
            <a:pPr marL="1252538" lvl="3" indent="-1778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200" dirty="0">
                <a:latin typeface="Corbel" pitchFamily="34" charset="0"/>
              </a:rPr>
              <a:t>Marketinško pokrivanje</a:t>
            </a:r>
          </a:p>
          <a:p>
            <a:pPr marL="840232" lvl="3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000" dirty="0">
              <a:latin typeface="Corbel" pitchFamily="34" charset="0"/>
            </a:endParaRP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8159" y="2770368"/>
            <a:ext cx="5184288" cy="2962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1765" y="2770368"/>
            <a:ext cx="5456023" cy="2962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4106" y="2685560"/>
            <a:ext cx="3808863" cy="29624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5138" y="2665207"/>
            <a:ext cx="4471863" cy="29793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3137664"/>
            <a:ext cx="5548725" cy="18495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245" y="2261749"/>
            <a:ext cx="5354176" cy="37877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4479" y="2163319"/>
            <a:ext cx="5333442" cy="38200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5239" y="2736258"/>
            <a:ext cx="5219287" cy="263577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3700" y="2275500"/>
            <a:ext cx="4932200" cy="369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Pixi\Desktop\PKPixi\AU NOVI NOVI\slicice za pp\Ok ulazni podaci OK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8759" y="1752600"/>
            <a:ext cx="4685588" cy="468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3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Kolokvijum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09600" y="1611923"/>
            <a:ext cx="10668000" cy="5169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Prijaviti izabrani projekat do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10. marta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Clr>
                <a:schemeClr val="tx1"/>
              </a:buClr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Do</a:t>
            </a:r>
            <a:r>
              <a:rPr lang="sr-Latn-RS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24. marta </a:t>
            </a:r>
            <a:r>
              <a:rPr lang="sr-Latn-RS" sz="2400" b="1" i="1" dirty="0">
                <a:latin typeface="Calibri"/>
                <a:ea typeface="Calibri"/>
                <a:cs typeface="Times New Roman"/>
              </a:rPr>
              <a:t>prijaviti termin odbrane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Termini odbrane radova od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14. aprila  do 19. maja </a:t>
            </a:r>
            <a:r>
              <a:rPr lang="sr-Latn-RS" sz="2400" dirty="0">
                <a:latin typeface="Calibri"/>
                <a:ea typeface="Calibri"/>
                <a:cs typeface="Times New Roman"/>
              </a:rPr>
              <a:t>(tri odbrane po terminu)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Dostavljanje projekata </a:t>
            </a:r>
            <a:r>
              <a:rPr lang="sr-Latn-RS" sz="2400" dirty="0">
                <a:latin typeface="Calibri"/>
                <a:ea typeface="Calibri"/>
                <a:cs typeface="Times New Roman"/>
              </a:rPr>
              <a:t>(pisani deo) najkasnije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sedam dana pre odbrane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Odbrana projekta</a:t>
            </a:r>
          </a:p>
          <a:p>
            <a:pPr marL="915988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sr-Latn-RS" sz="22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rad se brani usmeno u zakazanom terminu sa predmetnim profesorom</a:t>
            </a:r>
          </a:p>
          <a:p>
            <a:pPr marL="915988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sr-Latn-RS" sz="22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usmena odbrana projekta = usmeni ispit</a:t>
            </a:r>
            <a:endParaRPr lang="en-US" sz="22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Student je obavezan da uradi radove </a:t>
            </a:r>
            <a:r>
              <a:rPr lang="sr-Latn-RS" sz="2400" b="1" i="1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iz sve četiri produkcije </a:t>
            </a: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kako bi položio glavni predmet, u suprotnom obnavlja godinu!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663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5062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056669"/>
              </p:ext>
            </p:extLst>
          </p:nvPr>
        </p:nvGraphicFramePr>
        <p:xfrm>
          <a:off x="1447800" y="2385060"/>
          <a:ext cx="9296400" cy="35356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876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0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88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PRODUKCIJA U EL. MEDIJIMA 3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(projekat u umetnosti i medijima)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 – IV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februar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Producentska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r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azrada projekta na zadatom primeru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mart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Producentska razrada projekta na zadatom primeru</a:t>
                      </a: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april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Producentska razrada projekta na zadatom primeru</a:t>
                      </a: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063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2125</TotalTime>
  <Words>475</Words>
  <Application>Microsoft Office PowerPoint</Application>
  <PresentationFormat>Widescreen</PresentationFormat>
  <Paragraphs>134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Calibri</vt:lpstr>
      <vt:lpstr>Corbel</vt:lpstr>
      <vt:lpstr>Symbol</vt:lpstr>
      <vt:lpstr>Wingdings</vt:lpstr>
      <vt:lpstr>Wingdings 2</vt:lpstr>
      <vt:lpstr>Wingdings 3</vt:lpstr>
      <vt:lpstr>Module</vt:lpstr>
      <vt:lpstr>1_Module</vt:lpstr>
      <vt:lpstr>PowerPoint Presentation</vt:lpstr>
      <vt:lpstr>O predmetu ...</vt:lpstr>
      <vt:lpstr>Projektni model – projektni zadaci</vt:lpstr>
      <vt:lpstr>Predispitni bodovi </vt:lpstr>
      <vt:lpstr>Tabela bodova i ocena</vt:lpstr>
      <vt:lpstr>Prisustvo na času</vt:lpstr>
      <vt:lpstr>Izrada mesečnih zadataka</vt:lpstr>
      <vt:lpstr>Kolokvijum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480</cp:revision>
  <dcterms:created xsi:type="dcterms:W3CDTF">2006-08-16T00:00:00Z</dcterms:created>
  <dcterms:modified xsi:type="dcterms:W3CDTF">2025-01-31T16:15:45Z</dcterms:modified>
</cp:coreProperties>
</file>